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3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981" r:id="rId2"/>
    <p:sldId id="988" r:id="rId3"/>
    <p:sldId id="1011" r:id="rId4"/>
    <p:sldId id="989" r:id="rId5"/>
    <p:sldId id="1005" r:id="rId6"/>
    <p:sldId id="1012" r:id="rId7"/>
    <p:sldId id="1002" r:id="rId8"/>
    <p:sldId id="993" r:id="rId9"/>
    <p:sldId id="995" r:id="rId10"/>
    <p:sldId id="996" r:id="rId11"/>
    <p:sldId id="998" r:id="rId12"/>
    <p:sldId id="999" r:id="rId13"/>
    <p:sldId id="1001" r:id="rId14"/>
    <p:sldId id="1006" r:id="rId15"/>
    <p:sldId id="1007" r:id="rId16"/>
    <p:sldId id="1014" r:id="rId17"/>
    <p:sldId id="1003" r:id="rId18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CC00"/>
    <a:srgbClr val="FF3300"/>
    <a:srgbClr val="72AF2F"/>
    <a:srgbClr val="CC00CC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111" d="100"/>
          <a:sy n="111" d="100"/>
        </p:scale>
        <p:origin x="258" y="114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cuments\SEC%20documents\2021%20documents\2-3GPP%20preparations\RAN%2394-e\20211123%20RAN1%20Status%20Report%20Sta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&#53685;&#54633;%20&#47928;&#49436;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younsun\Documents\SEC%20documents\2022%20documents\2-3GPP%20meetings\RAN1\RAN1%23110\RAN1%23110%20tdocs%20and%20delegates%20statistic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b="1"/>
              <a:t>Participants per meeting (registered)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15675967"/>
        <c:axId val="1515676799"/>
      </c:barChart>
      <c:catAx>
        <c:axId val="15156759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676799"/>
        <c:crosses val="autoZero"/>
        <c:auto val="1"/>
        <c:lblAlgn val="ctr"/>
        <c:lblOffset val="100"/>
        <c:noMultiLvlLbl val="0"/>
      </c:catAx>
      <c:valAx>
        <c:axId val="15156767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6759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ko-KR" b="1"/>
              <a:t>Participants per meeting (registered)</a:t>
            </a:r>
            <a:endParaRPr lang="ko-KR" b="1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5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FA6-4505-B391-ABD05A488F28}"/>
              </c:ext>
            </c:extLst>
          </c:dPt>
          <c:cat>
            <c:strRef>
              <c:f>Sheet1!$A$1:$A$16</c:f>
              <c:strCache>
                <c:ptCount val="16"/>
                <c:pt idx="0">
                  <c:v>99</c:v>
                </c:pt>
                <c:pt idx="1">
                  <c:v>100-e</c:v>
                </c:pt>
                <c:pt idx="2">
                  <c:v>100b-e</c:v>
                </c:pt>
                <c:pt idx="3">
                  <c:v>101-e</c:v>
                </c:pt>
                <c:pt idx="4">
                  <c:v>102-e</c:v>
                </c:pt>
                <c:pt idx="5">
                  <c:v>103-e</c:v>
                </c:pt>
                <c:pt idx="6">
                  <c:v>104-e</c:v>
                </c:pt>
                <c:pt idx="7">
                  <c:v>104b-e</c:v>
                </c:pt>
                <c:pt idx="8">
                  <c:v>105-e</c:v>
                </c:pt>
                <c:pt idx="9">
                  <c:v>106-e</c:v>
                </c:pt>
                <c:pt idx="10">
                  <c:v>106b-e</c:v>
                </c:pt>
                <c:pt idx="11">
                  <c:v>107-e</c:v>
                </c:pt>
                <c:pt idx="12">
                  <c:v>107b-e</c:v>
                </c:pt>
                <c:pt idx="13">
                  <c:v>108-e</c:v>
                </c:pt>
                <c:pt idx="14">
                  <c:v>109-e</c:v>
                </c:pt>
                <c:pt idx="15">
                  <c:v>110</c:v>
                </c:pt>
              </c:strCache>
            </c:strRef>
          </c:cat>
          <c:val>
            <c:numRef>
              <c:f>Sheet1!$B$1:$B$16</c:f>
              <c:numCache>
                <c:formatCode>General</c:formatCode>
                <c:ptCount val="16"/>
                <c:pt idx="0">
                  <c:v>581</c:v>
                </c:pt>
                <c:pt idx="1">
                  <c:v>367</c:v>
                </c:pt>
                <c:pt idx="2">
                  <c:v>539</c:v>
                </c:pt>
                <c:pt idx="3">
                  <c:v>681</c:v>
                </c:pt>
                <c:pt idx="4">
                  <c:v>783</c:v>
                </c:pt>
                <c:pt idx="5">
                  <c:v>816</c:v>
                </c:pt>
                <c:pt idx="6">
                  <c:v>853</c:v>
                </c:pt>
                <c:pt idx="7">
                  <c:v>851</c:v>
                </c:pt>
                <c:pt idx="8">
                  <c:v>919</c:v>
                </c:pt>
                <c:pt idx="9">
                  <c:v>885</c:v>
                </c:pt>
                <c:pt idx="10">
                  <c:v>951</c:v>
                </c:pt>
                <c:pt idx="11">
                  <c:v>865</c:v>
                </c:pt>
                <c:pt idx="12">
                  <c:v>809</c:v>
                </c:pt>
                <c:pt idx="13">
                  <c:v>852</c:v>
                </c:pt>
                <c:pt idx="14">
                  <c:v>1110</c:v>
                </c:pt>
                <c:pt idx="15">
                  <c:v>1086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FA6-4505-B391-ABD05A488F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07759680"/>
        <c:axId val="907763008"/>
      </c:barChart>
      <c:catAx>
        <c:axId val="907759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7763008"/>
        <c:crosses val="autoZero"/>
        <c:auto val="1"/>
        <c:lblAlgn val="ctr"/>
        <c:lblOffset val="100"/>
        <c:noMultiLvlLbl val="0"/>
      </c:catAx>
      <c:valAx>
        <c:axId val="907763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7759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ko-KR" b="1" dirty="0"/>
              <a:t>C</a:t>
            </a:r>
            <a:r>
              <a:rPr lang="en-US" altLang="ko-KR" b="1" dirty="0" smtClean="0"/>
              <a:t>ontributions </a:t>
            </a:r>
            <a:r>
              <a:rPr lang="en-US" altLang="ko-KR" b="1" dirty="0"/>
              <a:t>per meeting </a:t>
            </a:r>
            <a:endParaRPr lang="ko-KR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5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DEC-47FD-9C25-D836113CE024}"/>
              </c:ext>
            </c:extLst>
          </c:dPt>
          <c:cat>
            <c:strRef>
              <c:f>Sheet2!$A$1:$A$16</c:f>
              <c:strCache>
                <c:ptCount val="16"/>
                <c:pt idx="0">
                  <c:v>99</c:v>
                </c:pt>
                <c:pt idx="1">
                  <c:v>100-e</c:v>
                </c:pt>
                <c:pt idx="2">
                  <c:v>100b-e</c:v>
                </c:pt>
                <c:pt idx="3">
                  <c:v>101-e</c:v>
                </c:pt>
                <c:pt idx="4">
                  <c:v>102-e</c:v>
                </c:pt>
                <c:pt idx="5">
                  <c:v>103-e</c:v>
                </c:pt>
                <c:pt idx="6">
                  <c:v>104-e</c:v>
                </c:pt>
                <c:pt idx="7">
                  <c:v>104b-e</c:v>
                </c:pt>
                <c:pt idx="8">
                  <c:v>105-e</c:v>
                </c:pt>
                <c:pt idx="9">
                  <c:v>106-e</c:v>
                </c:pt>
                <c:pt idx="10">
                  <c:v>106b-e</c:v>
                </c:pt>
                <c:pt idx="11">
                  <c:v>107-e</c:v>
                </c:pt>
                <c:pt idx="12">
                  <c:v>107b-e</c:v>
                </c:pt>
                <c:pt idx="13">
                  <c:v>108-e</c:v>
                </c:pt>
                <c:pt idx="14">
                  <c:v>109-e</c:v>
                </c:pt>
                <c:pt idx="15">
                  <c:v>110</c:v>
                </c:pt>
              </c:strCache>
            </c:strRef>
          </c:cat>
          <c:val>
            <c:numRef>
              <c:f>Sheet2!$B$1:$B$16</c:f>
              <c:numCache>
                <c:formatCode>General</c:formatCode>
                <c:ptCount val="16"/>
                <c:pt idx="0">
                  <c:v>1897</c:v>
                </c:pt>
                <c:pt idx="1">
                  <c:v>1340</c:v>
                </c:pt>
                <c:pt idx="2">
                  <c:v>1706</c:v>
                </c:pt>
                <c:pt idx="3">
                  <c:v>1949</c:v>
                </c:pt>
                <c:pt idx="4">
                  <c:v>2287</c:v>
                </c:pt>
                <c:pt idx="5">
                  <c:v>2353</c:v>
                </c:pt>
                <c:pt idx="6">
                  <c:v>2273</c:v>
                </c:pt>
                <c:pt idx="7">
                  <c:v>1869</c:v>
                </c:pt>
                <c:pt idx="8">
                  <c:v>2231</c:v>
                </c:pt>
                <c:pt idx="9">
                  <c:v>2289</c:v>
                </c:pt>
                <c:pt idx="10">
                  <c:v>2013</c:v>
                </c:pt>
                <c:pt idx="11">
                  <c:v>2241</c:v>
                </c:pt>
                <c:pt idx="12">
                  <c:v>835</c:v>
                </c:pt>
                <c:pt idx="13">
                  <c:v>2159</c:v>
                </c:pt>
                <c:pt idx="14">
                  <c:v>2685</c:v>
                </c:pt>
                <c:pt idx="15">
                  <c:v>2609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DEC-47FD-9C25-D836113CE0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07759680"/>
        <c:axId val="907763008"/>
      </c:barChart>
      <c:catAx>
        <c:axId val="907759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7763008"/>
        <c:crosses val="autoZero"/>
        <c:auto val="1"/>
        <c:lblAlgn val="ctr"/>
        <c:lblOffset val="100"/>
        <c:noMultiLvlLbl val="0"/>
      </c:catAx>
      <c:valAx>
        <c:axId val="907763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7759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4209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130438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228033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561" y="730254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358775" indent="-358775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628650" indent="-184150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98266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571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</a:t>
            </a:r>
            <a:r>
              <a:rPr lang="en-GB" altLang="en-US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WG1</a:t>
            </a:r>
            <a:endParaRPr lang="en-GB" altLang="en-US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Status Report RAN WG1</a:t>
            </a:r>
            <a:endParaRPr 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3GPP RAN WG1 Chair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Younsun Kim</a:t>
            </a:r>
            <a:endParaRPr lang="en-GB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7315" y="499598"/>
            <a:ext cx="13676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RP-221886</a:t>
            </a:r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1800" dirty="0" smtClean="0"/>
              <a:t>Rel-8 </a:t>
            </a:r>
            <a:r>
              <a:rPr lang="en-US" altLang="en-US" sz="1800" dirty="0"/>
              <a:t>to Rel-16 LTE </a:t>
            </a:r>
            <a:r>
              <a:rPr lang="en-US" altLang="en-US" sz="1800" dirty="0" smtClean="0"/>
              <a:t>RAN1 specs are very stable</a:t>
            </a:r>
          </a:p>
          <a:p>
            <a:pPr lvl="1"/>
            <a:r>
              <a:rPr lang="en-US" altLang="en-US" sz="1600" dirty="0" smtClean="0"/>
              <a:t>Only 1 Cat-F CR endorsed for Rel-15</a:t>
            </a:r>
          </a:p>
          <a:p>
            <a:pPr lvl="1"/>
            <a:endParaRPr lang="en-US" altLang="en-US" sz="1600" dirty="0"/>
          </a:p>
          <a:p>
            <a:r>
              <a:rPr lang="en-US" altLang="en-US" sz="1800" dirty="0" smtClean="0"/>
              <a:t>Rel-17 </a:t>
            </a:r>
            <a:r>
              <a:rPr lang="en-US" altLang="en-US" sz="1800" dirty="0"/>
              <a:t>LTE </a:t>
            </a:r>
            <a:r>
              <a:rPr lang="en-US" altLang="en-US" sz="1800" dirty="0" smtClean="0"/>
              <a:t>RAN1 specs are stabilizing well</a:t>
            </a:r>
          </a:p>
          <a:p>
            <a:pPr lvl="1"/>
            <a:r>
              <a:rPr lang="en-US" altLang="en-US" sz="1600" dirty="0" smtClean="0">
                <a:ea typeface="ＭＳ Ｐゴシック" panose="020B0600070205080204" pitchFamily="34" charset="-128"/>
              </a:rPr>
              <a:t>RAN1 transitioned </a:t>
            </a:r>
            <a:r>
              <a:rPr lang="en-US" altLang="en-US" sz="1600" dirty="0">
                <a:ea typeface="ＭＳ Ｐゴシック" panose="020B0600070205080204" pitchFamily="34" charset="-128"/>
              </a:rPr>
              <a:t>from editors’ CRs per WI to individual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CRs starting from RAN1#110</a:t>
            </a:r>
            <a:endParaRPr lang="en-US" altLang="en-US" sz="1600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1600" dirty="0" smtClean="0">
                <a:ea typeface="ＭＳ Ｐゴシック" panose="020B0600070205080204" pitchFamily="34" charset="-128"/>
              </a:rPr>
              <a:t>Rel-17 </a:t>
            </a:r>
            <a:r>
              <a:rPr lang="en-US" altLang="en-US" sz="1600" dirty="0" smtClean="0"/>
              <a:t>LTE </a:t>
            </a:r>
            <a:r>
              <a:rPr lang="en-US" altLang="en-US" sz="1600" dirty="0"/>
              <a:t>UE feature list </a:t>
            </a:r>
            <a:r>
              <a:rPr lang="en-US" altLang="en-US" sz="1600" dirty="0" smtClean="0"/>
              <a:t>was updated in RAN1#110 and sent to RAN2 and RAN3 on August 25 (as requested by RAN)</a:t>
            </a:r>
          </a:p>
          <a:p>
            <a:pPr lvl="1"/>
            <a:r>
              <a:rPr lang="en-US" altLang="en-US" sz="1600" dirty="0" smtClean="0"/>
              <a:t>5 Cat-F CRs were endorsed</a:t>
            </a:r>
          </a:p>
          <a:p>
            <a:pPr lvl="1"/>
            <a:endParaRPr lang="en-US" altLang="en-US" sz="1600" dirty="0" smtClean="0"/>
          </a:p>
          <a:p>
            <a:r>
              <a:rPr lang="en-US" altLang="en-US" sz="1800" dirty="0" smtClean="0"/>
              <a:t>Rel-18 </a:t>
            </a:r>
            <a:r>
              <a:rPr lang="en-US" altLang="en-US" sz="1800" dirty="0"/>
              <a:t>LTE (</a:t>
            </a:r>
            <a:r>
              <a:rPr lang="en-US" altLang="en-US" sz="1800" dirty="0" err="1"/>
              <a:t>IoT</a:t>
            </a:r>
            <a:r>
              <a:rPr lang="en-US" altLang="en-US" sz="1800" dirty="0"/>
              <a:t> </a:t>
            </a:r>
            <a:r>
              <a:rPr lang="en-US" altLang="en-US" sz="1800" dirty="0" smtClean="0"/>
              <a:t>NTN)</a:t>
            </a:r>
          </a:p>
          <a:p>
            <a:pPr lvl="1"/>
            <a:r>
              <a:rPr lang="en-US" altLang="en-US" sz="1600" dirty="0" smtClean="0">
                <a:ea typeface="ＭＳ Ｐゴシック" panose="020B0600070205080204" pitchFamily="34" charset="-128"/>
              </a:rPr>
              <a:t>Adequate progress in all topics (disabling </a:t>
            </a:r>
            <a:r>
              <a:rPr lang="en-US" altLang="en-US" sz="1600" dirty="0">
                <a:ea typeface="ＭＳ Ｐゴシック" panose="020B0600070205080204" pitchFamily="34" charset="-128"/>
              </a:rPr>
              <a:t>of HARQ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feedback, improved </a:t>
            </a:r>
            <a:r>
              <a:rPr lang="en-US" altLang="en-US" sz="1600" dirty="0">
                <a:ea typeface="ＭＳ Ｐゴシック" panose="020B0600070205080204" pitchFamily="34" charset="-128"/>
              </a:rPr>
              <a:t>GNSS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operations)</a:t>
            </a:r>
            <a:endParaRPr lang="en-US" altLang="en-US" sz="1600" dirty="0">
              <a:ea typeface="ＭＳ Ｐゴシック" panose="020B0600070205080204" pitchFamily="34" charset="-128"/>
            </a:endParaRPr>
          </a:p>
          <a:p>
            <a:pPr lvl="1"/>
            <a:endParaRPr lang="en-US" altLang="en-US" sz="1600" dirty="0"/>
          </a:p>
          <a:p>
            <a:endParaRPr lang="en-US" altLang="en-US" sz="1800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 </a:t>
            </a:r>
            <a:r>
              <a:rPr lang="en-US" dirty="0" smtClean="0"/>
              <a:t>Summary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437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1794618" y="2708693"/>
            <a:ext cx="8602766" cy="7246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4000" b="1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5G NR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3134272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Overview of </a:t>
            </a:r>
            <a:r>
              <a:rPr lang="en-GB" altLang="ja-JP" dirty="0" smtClean="0"/>
              <a:t>Rel-18 </a:t>
            </a:r>
            <a:r>
              <a:rPr lang="en-GB" altLang="ja-JP" dirty="0"/>
              <a:t>NR </a:t>
            </a:r>
            <a:r>
              <a:rPr lang="en-GB" altLang="ja-JP" dirty="0" smtClean="0"/>
              <a:t>WI/SIs</a:t>
            </a:r>
            <a:endParaRPr lang="en-US" dirty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1999291"/>
              </p:ext>
            </p:extLst>
          </p:nvPr>
        </p:nvGraphicFramePr>
        <p:xfrm>
          <a:off x="564814" y="1474558"/>
          <a:ext cx="11076143" cy="4020992"/>
        </p:xfrm>
        <a:graphic>
          <a:graphicData uri="http://schemas.openxmlformats.org/drawingml/2006/table">
            <a:tbl>
              <a:tblPr/>
              <a:tblGrid>
                <a:gridCol w="58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4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56961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Title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 </a:t>
                      </a:r>
                      <a:endParaRPr kumimoji="0" lang="ja-JP" altLang="en-GB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Completed?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Target completion date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SR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08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RAN1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Overall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Agreed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1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NR MIMO evolution for downlink and uplink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RP-222232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1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Artificial Intelligence (AI)/Machine Learning (ML) for NR air interface</a:t>
                      </a:r>
                      <a:endParaRPr 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RP-222486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3710869"/>
                  </a:ext>
                </a:extLst>
              </a:tr>
              <a:tr h="2741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Study on evolution of NR duplex operation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RP-222109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5705146"/>
                  </a:ext>
                </a:extLst>
              </a:tr>
              <a:tr h="2741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NR </a:t>
                      </a:r>
                      <a:r>
                        <a:rPr lang="en-US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sidelink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 evolution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RP-221937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915565"/>
                  </a:ext>
                </a:extLst>
              </a:tr>
              <a:tr h="2741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Study on expanded and improved NR positioning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RAN#98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RAN#98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RP-222258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2836522"/>
                  </a:ext>
                </a:extLst>
              </a:tr>
              <a:tr h="2741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Study on further NR </a:t>
                      </a:r>
                      <a:r>
                        <a:rPr lang="en-US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RedCap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 (reduced capability) UE complexity reduction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RAN#97</a:t>
                      </a:r>
                      <a:endParaRPr kumimoji="0" lang="ja-JP" alt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RAN#97</a:t>
                      </a:r>
                      <a:endParaRPr kumimoji="0" lang="ja-JP" alt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RP-222205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243764"/>
                  </a:ext>
                </a:extLst>
              </a:tr>
              <a:tr h="2741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Study on network energy savings for NR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RAN#98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RAN#98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ja-JP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31358"/>
                  </a:ext>
                </a:extLst>
              </a:tr>
              <a:tr h="27416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Study on NR network-controlled repeaters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RAN#97</a:t>
                      </a:r>
                      <a:endParaRPr kumimoji="0" lang="ja-JP" alt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RAN#97</a:t>
                      </a:r>
                      <a:endParaRPr kumimoji="0" lang="ja-JP" alt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RP-222138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7426175"/>
                  </a:ext>
                </a:extLst>
              </a:tr>
              <a:tr h="27416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Enhancement of NR Dynamic Spectrum Sharing (DSS)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RP-222322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1268070"/>
                  </a:ext>
                </a:extLst>
              </a:tr>
              <a:tr h="27416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Multi-carrier enhancements for NR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RP-222252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8587475"/>
                  </a:ext>
                </a:extLst>
              </a:tr>
              <a:tr h="27416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Study on XR enhancements for NR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RAN#98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RAN#98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RP-222218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9664443"/>
                  </a:ext>
                </a:extLst>
              </a:tr>
              <a:tr h="27416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NR NTN (Non-Terrestrial Networks) enhancements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RP-222019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1038345"/>
                  </a:ext>
                </a:extLst>
              </a:tr>
            </a:tbl>
          </a:graphicData>
        </a:graphic>
      </p:graphicFrame>
      <p:graphicFrame>
        <p:nvGraphicFramePr>
          <p:cNvPr id="6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6646669"/>
              </p:ext>
            </p:extLst>
          </p:nvPr>
        </p:nvGraphicFramePr>
        <p:xfrm>
          <a:off x="8893506" y="5765032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직사각형 2"/>
          <p:cNvSpPr/>
          <p:nvPr/>
        </p:nvSpPr>
        <p:spPr>
          <a:xfrm>
            <a:off x="564814" y="5765032"/>
            <a:ext cx="697467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fontAlgn="t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 smtClean="0">
                <a:latin typeface="Arial" panose="020B0604020202020204" pitchFamily="34" charset="0"/>
                <a:ea typeface="맑은 고딕" panose="020B0503020000020004" pitchFamily="34" charset="-127"/>
              </a:rPr>
              <a:t>Note: For DSS, all RAN1 aspects other than the CRs are completed. Additional TUs are not necessary. RAN1 CRs for DSS will be finalized at the end of Rel-18 together with other Rel-18 </a:t>
            </a:r>
            <a:r>
              <a:rPr lang="en-US" sz="1100" dirty="0" err="1" smtClean="0">
                <a:latin typeface="Arial" panose="020B0604020202020204" pitchFamily="34" charset="0"/>
                <a:ea typeface="맑은 고딕" panose="020B0503020000020004" pitchFamily="34" charset="-127"/>
              </a:rPr>
              <a:t>WIs.</a:t>
            </a:r>
            <a:endParaRPr lang="en-US" sz="1100" dirty="0">
              <a:latin typeface="Arial" panose="020B0604020202020204" pitchFamily="34" charset="0"/>
              <a:ea typeface="맑은 고딕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241573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Rel-15 and Rel-16 NR </a:t>
            </a:r>
            <a:r>
              <a:rPr lang="en-US" dirty="0" smtClean="0"/>
              <a:t>RAN1 specs </a:t>
            </a:r>
            <a:r>
              <a:rPr lang="en-US" dirty="0"/>
              <a:t>for </a:t>
            </a:r>
            <a:r>
              <a:rPr lang="en-US" dirty="0" smtClean="0"/>
              <a:t>are stable</a:t>
            </a:r>
            <a:endParaRPr lang="en-US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 smtClean="0"/>
              <a:t>Rel-15 is very stable – no Cat-F CRs for Rel-15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 smtClean="0"/>
              <a:t>Rel-16 is stable – 12 Cat-F CRs for Rel-16 (18 in Q1 </a:t>
            </a:r>
            <a:r>
              <a:rPr lang="en-US" dirty="0" smtClean="0">
                <a:sym typeface="Wingdings" panose="05000000000000000000" pitchFamily="2" charset="2"/>
              </a:rPr>
              <a:t> 16 in Q2  12 in Q3)</a:t>
            </a:r>
            <a:endParaRPr lang="en-US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altLang="en-US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ＭＳ Ｐゴシック" panose="020B0600070205080204" pitchFamily="34" charset="-128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en-US" dirty="0" smtClean="0"/>
              <a:t>Rel-17 </a:t>
            </a:r>
            <a:r>
              <a:rPr lang="en-US" altLang="en-US" dirty="0"/>
              <a:t>NR </a:t>
            </a:r>
            <a:r>
              <a:rPr lang="en-US" altLang="en-US" dirty="0" smtClean="0"/>
              <a:t>RAN1 specs are stabilizing well</a:t>
            </a:r>
            <a:endParaRPr lang="en-US" altLang="en-US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dirty="0">
                <a:ea typeface="ＭＳ Ｐゴシック" panose="020B0600070205080204" pitchFamily="34" charset="-128"/>
              </a:rPr>
              <a:t>RAN1 transitioned from editors’ CRs per WI to individual CRs </a:t>
            </a:r>
            <a:r>
              <a:rPr lang="en-US" altLang="en-US" dirty="0" smtClean="0">
                <a:ea typeface="ＭＳ Ｐゴシック" panose="020B0600070205080204" pitchFamily="34" charset="-128"/>
              </a:rPr>
              <a:t>for all WIs except for </a:t>
            </a:r>
            <a:r>
              <a:rPr lang="en-US" altLang="en-US" dirty="0" err="1" smtClean="0">
                <a:ea typeface="ＭＳ Ｐゴシック" panose="020B0600070205080204" pitchFamily="34" charset="-128"/>
              </a:rPr>
              <a:t>sidelink</a:t>
            </a:r>
            <a:r>
              <a:rPr lang="en-US" altLang="en-US" dirty="0" smtClean="0">
                <a:ea typeface="ＭＳ Ｐゴシック" panose="020B0600070205080204" pitchFamily="34" charset="-128"/>
              </a:rPr>
              <a:t> enhancement and MBS</a:t>
            </a:r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US" altLang="en-US" dirty="0" smtClean="0">
                <a:ea typeface="ＭＳ Ｐゴシック" panose="020B0600070205080204" pitchFamily="34" charset="-128"/>
              </a:rPr>
              <a:t>Starting from RAN1#110bis-e, RAN1 will fully transition to individual CRs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dirty="0" smtClean="0">
                <a:ea typeface="ＭＳ Ｐゴシック" panose="020B0600070205080204" pitchFamily="34" charset="-128"/>
              </a:rPr>
              <a:t>In total, 75 Cat-F CRs were endorsed for Rel-17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altLang="en-US" dirty="0" smtClean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en-US" dirty="0" smtClean="0"/>
              <a:t>Rel-17 NR UE features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dirty="0">
                <a:ea typeface="ＭＳ Ｐゴシック" panose="020B0600070205080204" pitchFamily="34" charset="-128"/>
              </a:rPr>
              <a:t>Rel-17 </a:t>
            </a:r>
            <a:r>
              <a:rPr lang="en-US" altLang="en-US" dirty="0" smtClean="0"/>
              <a:t>NR </a:t>
            </a:r>
            <a:r>
              <a:rPr lang="en-US" altLang="en-US" dirty="0"/>
              <a:t>UE feature list was updated in RAN1#110 and sent to </a:t>
            </a:r>
            <a:r>
              <a:rPr lang="en-US" altLang="en-US" dirty="0" smtClean="0"/>
              <a:t>RAN2/RAN3 </a:t>
            </a:r>
            <a:r>
              <a:rPr lang="en-US" altLang="en-US" dirty="0"/>
              <a:t>on August 25 (as requested by RAN)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altLang="en-US" dirty="0"/>
          </a:p>
          <a:p>
            <a:pPr marL="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dirty="0" smtClean="0"/>
              <a:t>	</a:t>
            </a:r>
            <a:endParaRPr lang="en-US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</a:t>
            </a:r>
            <a:r>
              <a:rPr lang="en-US" altLang="en-US" dirty="0" smtClean="0"/>
              <a:t>Summary: Maintenance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5962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t" hangingPunct="1"/>
            <a:r>
              <a:rPr lang="en-US" sz="1600" dirty="0"/>
              <a:t>NR MIMO evolution for downlink and uplink</a:t>
            </a:r>
          </a:p>
          <a:p>
            <a:pPr lvl="1"/>
            <a:r>
              <a:rPr lang="en-US" sz="1400" dirty="0" smtClean="0"/>
              <a:t>Adequate progress – agreements on all topics (</a:t>
            </a:r>
            <a:r>
              <a:rPr lang="en-US" sz="1400" dirty="0" err="1" smtClean="0"/>
              <a:t>mTRP</a:t>
            </a:r>
            <a:r>
              <a:rPr lang="en-US" sz="1400" dirty="0" smtClean="0"/>
              <a:t> enhancement, CSI enhancement, RS enhancement, enhanced UL)</a:t>
            </a:r>
          </a:p>
          <a:p>
            <a:pPr lvl="1"/>
            <a:endParaRPr lang="en-US" sz="1400" dirty="0"/>
          </a:p>
          <a:p>
            <a:pPr eaLnBrk="1" fontAlgn="t" hangingPunct="1"/>
            <a:r>
              <a:rPr lang="en-US" sz="1600" dirty="0"/>
              <a:t>Study on Artificial Intelligence (AI)/Machine Learning (ML) for NR air interface</a:t>
            </a:r>
          </a:p>
          <a:p>
            <a:pPr lvl="1" eaLnBrk="1" fontAlgn="t" hangingPunct="1"/>
            <a:r>
              <a:rPr lang="en-US" sz="1400" dirty="0"/>
              <a:t>Adequate progress – agreements on all </a:t>
            </a:r>
            <a:r>
              <a:rPr lang="en-US" sz="1400" dirty="0" smtClean="0"/>
              <a:t>topics (AI/ML framework, AI/ML for CSI, AI/ML for BM, AI/ML for positioning)</a:t>
            </a:r>
            <a:endParaRPr lang="en-US" sz="1400" dirty="0"/>
          </a:p>
          <a:p>
            <a:pPr lvl="1" eaLnBrk="1" fontAlgn="t" hangingPunct="1"/>
            <a:endParaRPr lang="en-US" sz="1400" dirty="0"/>
          </a:p>
          <a:p>
            <a:pPr eaLnBrk="1" fontAlgn="t" hangingPunct="1"/>
            <a:r>
              <a:rPr lang="en-US" sz="1600" dirty="0" smtClean="0"/>
              <a:t>Study </a:t>
            </a:r>
            <a:r>
              <a:rPr lang="en-US" sz="1600" dirty="0"/>
              <a:t>on evolution of NR duplex operation</a:t>
            </a:r>
          </a:p>
          <a:p>
            <a:pPr lvl="1" eaLnBrk="1" fontAlgn="t" hangingPunct="1"/>
            <a:r>
              <a:rPr lang="en-US" sz="1400" dirty="0"/>
              <a:t>Adequate progress – agreements on all </a:t>
            </a:r>
            <a:r>
              <a:rPr lang="en-US" sz="1400" dirty="0" smtClean="0"/>
              <a:t>topics (evaluation, non-overlapping full duplex, dynamic TDD)</a:t>
            </a:r>
            <a:endParaRPr lang="en-US" sz="1400" dirty="0"/>
          </a:p>
          <a:p>
            <a:pPr lvl="1"/>
            <a:endParaRPr lang="en-US" sz="1400" dirty="0" smtClean="0"/>
          </a:p>
          <a:p>
            <a:pPr eaLnBrk="1" fontAlgn="t" hangingPunct="1"/>
            <a:r>
              <a:rPr lang="en-US" sz="1600" dirty="0"/>
              <a:t>NR </a:t>
            </a:r>
            <a:r>
              <a:rPr lang="en-US" sz="1600" dirty="0" err="1"/>
              <a:t>sidelink</a:t>
            </a:r>
            <a:r>
              <a:rPr lang="en-US" sz="1600" dirty="0"/>
              <a:t> evolution</a:t>
            </a:r>
          </a:p>
          <a:p>
            <a:pPr lvl="1" eaLnBrk="1" fontAlgn="t" hangingPunct="1"/>
            <a:r>
              <a:rPr lang="en-US" sz="1400" dirty="0" smtClean="0"/>
              <a:t>Adequate progress – agreements on all topics (SL on unlicensed, co-channel coexistence for LTE and NR SL)</a:t>
            </a:r>
          </a:p>
          <a:p>
            <a:pPr lvl="1" eaLnBrk="1" fontAlgn="t" hangingPunct="1"/>
            <a:r>
              <a:rPr lang="en-US" sz="1400" dirty="0" smtClean="0"/>
              <a:t>RAN1 work on FR2 SL and SL CA was put on hold pending decision in RAN#97-e</a:t>
            </a:r>
          </a:p>
          <a:p>
            <a:pPr lvl="1" eaLnBrk="1" fontAlgn="t" hangingPunct="1"/>
            <a:endParaRPr lang="en-US" sz="1400" dirty="0" smtClean="0"/>
          </a:p>
          <a:p>
            <a:pPr eaLnBrk="1" fontAlgn="t" hangingPunct="1"/>
            <a:r>
              <a:rPr lang="en-US" sz="1600" dirty="0"/>
              <a:t>Study on expanded and improved NR positioning</a:t>
            </a:r>
          </a:p>
          <a:p>
            <a:pPr lvl="1" eaLnBrk="1" fontAlgn="t" hangingPunct="1"/>
            <a:r>
              <a:rPr lang="en-US" sz="1400" dirty="0"/>
              <a:t>Adequate</a:t>
            </a:r>
            <a:r>
              <a:rPr lang="en-US" sz="1400" dirty="0" smtClean="0"/>
              <a:t> </a:t>
            </a:r>
            <a:r>
              <a:rPr lang="en-US" sz="1400" dirty="0"/>
              <a:t>progress – agreements on all </a:t>
            </a:r>
            <a:r>
              <a:rPr lang="en-US" sz="1400" dirty="0" smtClean="0"/>
              <a:t>topics (SL positioning, </a:t>
            </a:r>
            <a:r>
              <a:rPr lang="en-US" sz="1400" dirty="0"/>
              <a:t>improved </a:t>
            </a:r>
            <a:r>
              <a:rPr lang="en-US" sz="1400" dirty="0" smtClean="0"/>
              <a:t>accuracy/integrity/power efficiency, </a:t>
            </a:r>
            <a:r>
              <a:rPr lang="en-US" sz="1400" dirty="0" err="1" smtClean="0"/>
              <a:t>RedCap</a:t>
            </a:r>
            <a:r>
              <a:rPr lang="en-US" sz="1400" dirty="0" smtClean="0"/>
              <a:t> positioning)</a:t>
            </a:r>
          </a:p>
          <a:p>
            <a:pPr lvl="1"/>
            <a:endParaRPr lang="en-US" sz="1400" dirty="0" smtClean="0"/>
          </a:p>
          <a:p>
            <a:r>
              <a:rPr lang="en-US" sz="1600" dirty="0"/>
              <a:t>Study on further NR </a:t>
            </a:r>
            <a:r>
              <a:rPr lang="en-US" sz="1600" dirty="0" err="1"/>
              <a:t>RedCap</a:t>
            </a:r>
            <a:r>
              <a:rPr lang="en-US" sz="1600" dirty="0"/>
              <a:t> (reduced capability) UE complexity reduction</a:t>
            </a:r>
          </a:p>
          <a:p>
            <a:pPr lvl="1" eaLnBrk="1" fontAlgn="t" hangingPunct="1"/>
            <a:r>
              <a:rPr lang="en-US" sz="1400" dirty="0" smtClean="0"/>
              <a:t>Study item is completed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</a:t>
            </a:r>
            <a:r>
              <a:rPr lang="en-US" altLang="en-US" dirty="0" smtClean="0"/>
              <a:t>Summary: Rel-18 Details (1/2)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61685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t" hangingPunct="1"/>
            <a:r>
              <a:rPr lang="en-US" sz="1600" dirty="0" smtClean="0"/>
              <a:t>Study </a:t>
            </a:r>
            <a:r>
              <a:rPr lang="en-US" sz="1600" dirty="0"/>
              <a:t>on network energy savings for NR</a:t>
            </a:r>
          </a:p>
          <a:p>
            <a:pPr lvl="1" eaLnBrk="1" fontAlgn="t" hangingPunct="1"/>
            <a:r>
              <a:rPr lang="en-US" sz="1400" dirty="0"/>
              <a:t>Adequate </a:t>
            </a:r>
            <a:r>
              <a:rPr lang="en-US" sz="1400" dirty="0" smtClean="0"/>
              <a:t>progress – focused mainly on evaluation methodology</a:t>
            </a:r>
          </a:p>
          <a:p>
            <a:pPr lvl="1" eaLnBrk="1" fontAlgn="t" hangingPunct="1"/>
            <a:endParaRPr lang="en-US" sz="1400" dirty="0"/>
          </a:p>
          <a:p>
            <a:pPr eaLnBrk="1" fontAlgn="t" hangingPunct="1"/>
            <a:r>
              <a:rPr lang="en-US" sz="1600" dirty="0"/>
              <a:t>Study on NR network-controlled repeaters</a:t>
            </a:r>
          </a:p>
          <a:p>
            <a:pPr lvl="1" eaLnBrk="1" fontAlgn="t" hangingPunct="1"/>
            <a:r>
              <a:rPr lang="en-US" sz="1400" dirty="0" smtClean="0"/>
              <a:t>Study item completed</a:t>
            </a:r>
            <a:endParaRPr lang="en-US" sz="1400" b="1" dirty="0" smtClean="0">
              <a:solidFill>
                <a:srgbClr val="FF0000"/>
              </a:solidFill>
            </a:endParaRPr>
          </a:p>
          <a:p>
            <a:pPr lvl="1" eaLnBrk="1" fontAlgn="t" hangingPunct="1"/>
            <a:endParaRPr lang="en-US" sz="1400" dirty="0" smtClean="0"/>
          </a:p>
          <a:p>
            <a:pPr eaLnBrk="1" fontAlgn="t" hangingPunct="1"/>
            <a:r>
              <a:rPr lang="en-US" sz="1600" dirty="0"/>
              <a:t>Enhancement of NR Dynamic Spectrum Sharing (DSS)</a:t>
            </a:r>
          </a:p>
          <a:p>
            <a:pPr lvl="1" eaLnBrk="1" fontAlgn="t" hangingPunct="1"/>
            <a:r>
              <a:rPr lang="en-US" sz="1400" dirty="0" smtClean="0">
                <a:ea typeface="맑은 고딕" panose="020B0503020000020004" pitchFamily="34" charset="-127"/>
              </a:rPr>
              <a:t>All </a:t>
            </a:r>
            <a:r>
              <a:rPr lang="en-US" sz="1400" dirty="0">
                <a:ea typeface="맑은 고딕" panose="020B0503020000020004" pitchFamily="34" charset="-127"/>
              </a:rPr>
              <a:t>RAN1 </a:t>
            </a:r>
            <a:r>
              <a:rPr lang="en-US" sz="1400" dirty="0" smtClean="0">
                <a:ea typeface="맑은 고딕" panose="020B0503020000020004" pitchFamily="34" charset="-127"/>
              </a:rPr>
              <a:t>aspects </a:t>
            </a:r>
            <a:r>
              <a:rPr lang="en-US" sz="1400" dirty="0">
                <a:ea typeface="맑은 고딕" panose="020B0503020000020004" pitchFamily="34" charset="-127"/>
              </a:rPr>
              <a:t>other than the CRs are completed. Additional TUs are not necessary. RAN1 CRs for DSS will be finalized at the end of Rel-18 together with other Rel-18 </a:t>
            </a:r>
            <a:r>
              <a:rPr lang="en-US" sz="1400" dirty="0" err="1">
                <a:ea typeface="맑은 고딕" panose="020B0503020000020004" pitchFamily="34" charset="-127"/>
              </a:rPr>
              <a:t>WIs.</a:t>
            </a:r>
            <a:endParaRPr lang="en-US" sz="1400" dirty="0">
              <a:ea typeface="맑은 고딕" panose="020B0503020000020004" pitchFamily="34" charset="-127"/>
            </a:endParaRPr>
          </a:p>
          <a:p>
            <a:pPr lvl="1" eaLnBrk="1" fontAlgn="t" hangingPunct="1"/>
            <a:endParaRPr lang="en-US" sz="1400" dirty="0"/>
          </a:p>
          <a:p>
            <a:pPr eaLnBrk="1" fontAlgn="t" hangingPunct="1"/>
            <a:r>
              <a:rPr lang="en-US" sz="1600" dirty="0" smtClean="0"/>
              <a:t>Multi-carrier </a:t>
            </a:r>
            <a:r>
              <a:rPr lang="en-US" sz="1600" dirty="0"/>
              <a:t>enhancements for </a:t>
            </a:r>
            <a:r>
              <a:rPr lang="en-US" sz="1600" dirty="0" smtClean="0"/>
              <a:t>NR</a:t>
            </a:r>
          </a:p>
          <a:p>
            <a:pPr lvl="1" eaLnBrk="1" fontAlgn="t" hangingPunct="1"/>
            <a:r>
              <a:rPr lang="en-US" sz="1400" dirty="0" smtClean="0"/>
              <a:t>Adequate progress in RAN1#110 across all topics for single meeting cycle. However, completing the work item in Q4 (as targeted) seems a bit challenging – especially considering the TU assignment for Q4 will be reduced from 1 TU to 0.5 TU</a:t>
            </a:r>
          </a:p>
          <a:p>
            <a:pPr lvl="1" eaLnBrk="1" fontAlgn="t" hangingPunct="1"/>
            <a:endParaRPr lang="en-US" sz="1400" dirty="0"/>
          </a:p>
          <a:p>
            <a:pPr eaLnBrk="1" fontAlgn="t" hangingPunct="1"/>
            <a:r>
              <a:rPr lang="en-US" sz="1600" dirty="0" smtClean="0"/>
              <a:t>Study </a:t>
            </a:r>
            <a:r>
              <a:rPr lang="en-US" sz="1600" dirty="0"/>
              <a:t>on XR enhancements for NR</a:t>
            </a:r>
          </a:p>
          <a:p>
            <a:pPr lvl="1" eaLnBrk="1" fontAlgn="t" hangingPunct="1"/>
            <a:r>
              <a:rPr lang="en-US" sz="1400" dirty="0"/>
              <a:t>Adequate progress – agreements </a:t>
            </a:r>
            <a:r>
              <a:rPr lang="en-US" sz="1400" dirty="0" smtClean="0"/>
              <a:t>on all topics (power saving, capacity enhancement)</a:t>
            </a:r>
            <a:endParaRPr lang="en-US" sz="1400" dirty="0"/>
          </a:p>
          <a:p>
            <a:pPr lvl="1" eaLnBrk="1" fontAlgn="t" hangingPunct="1"/>
            <a:endParaRPr lang="en-US" sz="1400" dirty="0" smtClean="0"/>
          </a:p>
          <a:p>
            <a:pPr eaLnBrk="1" fontAlgn="t" hangingPunct="1"/>
            <a:r>
              <a:rPr lang="en-US" sz="1600" dirty="0" smtClean="0"/>
              <a:t>NR NTN enhancements</a:t>
            </a:r>
          </a:p>
          <a:p>
            <a:pPr lvl="1" eaLnBrk="1" fontAlgn="t" hangingPunct="1"/>
            <a:r>
              <a:rPr lang="en-US" sz="1400" dirty="0"/>
              <a:t>Adequate progress – agreements on all topics </a:t>
            </a:r>
            <a:r>
              <a:rPr lang="en-US" sz="1400" dirty="0" smtClean="0"/>
              <a:t>(coverage enhancement, NW verified UE location)</a:t>
            </a:r>
            <a:endParaRPr lang="en-US" sz="1400" dirty="0"/>
          </a:p>
          <a:p>
            <a:pPr eaLnBrk="1" fontAlgn="t" hangingPunct="1"/>
            <a:endParaRPr lang="en-US" sz="16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</a:t>
            </a:r>
            <a:r>
              <a:rPr lang="en-US" altLang="en-US" dirty="0" smtClean="0"/>
              <a:t>Summary: </a:t>
            </a:r>
            <a:r>
              <a:rPr lang="en-US" altLang="en-US" dirty="0"/>
              <a:t>Rel-18 Details </a:t>
            </a:r>
            <a:r>
              <a:rPr lang="en-US" altLang="en-US" dirty="0" smtClean="0"/>
              <a:t>(2/2)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75953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following is the outcome of discussions in RAN1#110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BWP operation without bandwidth </a:t>
            </a:r>
            <a:r>
              <a:rPr lang="en-GB" dirty="0" smtClean="0"/>
              <a:t>restriction </a:t>
            </a:r>
            <a:r>
              <a:rPr lang="en-GB" sz="2000" dirty="0" smtClean="0"/>
              <a:t>(</a:t>
            </a:r>
            <a:r>
              <a:rPr lang="en-US" sz="2000" dirty="0" smtClean="0"/>
              <a:t>RP-221870)</a:t>
            </a:r>
            <a:endParaRPr 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628117"/>
              </p:ext>
            </p:extLst>
          </p:nvPr>
        </p:nvGraphicFramePr>
        <p:xfrm>
          <a:off x="935533" y="1754992"/>
          <a:ext cx="10332325" cy="19802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32325">
                  <a:extLst>
                    <a:ext uri="{9D8B030D-6E8A-4147-A177-3AD203B41FA5}">
                      <a16:colId xmlns:a16="http://schemas.microsoft.com/office/drawing/2014/main" val="2358987713"/>
                    </a:ext>
                  </a:extLst>
                </a:gridCol>
              </a:tblGrid>
              <a:tr h="1980245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i="1" dirty="0" smtClean="0">
                          <a:solidFill>
                            <a:schemeClr val="tx1"/>
                          </a:solidFill>
                        </a:rPr>
                        <a:t>RAN1 observation:</a:t>
                      </a:r>
                    </a:p>
                    <a:p>
                      <a:pPr marL="285750" indent="-285750">
                        <a:spcBef>
                          <a:spcPts val="300"/>
                        </a:spcBef>
                        <a:spcAft>
                          <a:spcPts val="1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1" dirty="0" smtClean="0">
                          <a:solidFill>
                            <a:schemeClr val="tx1"/>
                          </a:solidFill>
                        </a:rPr>
                        <a:t>For a UE supporting RLM/BM/BFR using CSI-RS within active DL BWP, FG6-1a works without issue.</a:t>
                      </a:r>
                    </a:p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i="1" dirty="0" smtClean="0">
                          <a:solidFill>
                            <a:schemeClr val="tx1"/>
                          </a:solidFill>
                        </a:rPr>
                        <a:t>Conclusion:</a:t>
                      </a:r>
                    </a:p>
                    <a:p>
                      <a:pPr marL="285750" indent="-285750" algn="l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 resolve the issue in the scenario described in the RAN2 LS (R2-2204009), RAN1 considers that SSB based RLM/BM/BFR that is outside active DL BWP is feasible and can be a solution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7042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65650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en-US" sz="1800" dirty="0" smtClean="0">
                <a:ea typeface="ＭＳ Ｐゴシック" panose="020B0600070205080204" pitchFamily="34" charset="-128"/>
              </a:rPr>
              <a:t>RAN1#110 </a:t>
            </a:r>
            <a:r>
              <a:rPr lang="en-US" altLang="en-US" sz="1800" dirty="0">
                <a:ea typeface="ＭＳ Ｐゴシック" panose="020B0600070205080204" pitchFamily="34" charset="-128"/>
              </a:rPr>
              <a:t>focused on </a:t>
            </a:r>
            <a:endParaRPr lang="en-US" altLang="en-US" sz="1800" dirty="0" smtClean="0">
              <a:ea typeface="ＭＳ Ｐゴシック" panose="020B0600070205080204" pitchFamily="34" charset="-128"/>
            </a:endParaRP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Rel-18 study/work item discussions – overall, good progress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Critical </a:t>
            </a:r>
            <a:r>
              <a:rPr lang="en-US" altLang="en-US" sz="1600" dirty="0">
                <a:ea typeface="ＭＳ Ｐゴシック" panose="020B0600070205080204" pitchFamily="34" charset="-128"/>
              </a:rPr>
              <a:t>maintenance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issues – </a:t>
            </a:r>
            <a:r>
              <a:rPr lang="en-US" altLang="en-US" sz="1600" dirty="0" smtClean="0"/>
              <a:t>Rel-17 RAN1 </a:t>
            </a:r>
            <a:r>
              <a:rPr lang="en-US" altLang="en-US" sz="1600" dirty="0"/>
              <a:t>specifications are </a:t>
            </a:r>
            <a:r>
              <a:rPr lang="en-US" altLang="en-US" sz="1600" b="1" dirty="0" smtClean="0"/>
              <a:t>stabilizing well</a:t>
            </a:r>
            <a:r>
              <a:rPr lang="en-US" altLang="en-US" sz="1600" dirty="0" smtClean="0"/>
              <a:t> </a:t>
            </a:r>
            <a:r>
              <a:rPr lang="en-US" altLang="en-US" sz="1600" dirty="0"/>
              <a:t>for both LTE and NR</a:t>
            </a:r>
            <a:endParaRPr lang="en-US" altLang="en-US" sz="1600" dirty="0" smtClean="0">
              <a:ea typeface="ＭＳ Ｐゴシック" panose="020B0600070205080204" pitchFamily="34" charset="-128"/>
            </a:endParaRP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GB" sz="1600" dirty="0" smtClean="0"/>
              <a:t>BWP </a:t>
            </a:r>
            <a:r>
              <a:rPr lang="en-GB" sz="1600" dirty="0"/>
              <a:t>operation without bandwidth </a:t>
            </a:r>
            <a:r>
              <a:rPr lang="en-GB" sz="1600" smtClean="0"/>
              <a:t>restriction </a:t>
            </a:r>
            <a:endParaRPr lang="en-GB" sz="1600" dirty="0" smtClean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>
                <a:ea typeface="ＭＳ Ｐゴシック" panose="020B0600070205080204" pitchFamily="34" charset="-128"/>
              </a:rPr>
              <a:t>Responses to incoming LSs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sv-SE" altLang="ja-JP" sz="1600" dirty="0">
              <a:solidFill>
                <a:schemeClr val="hlink"/>
              </a:solidFill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sv-SE" altLang="ja-JP" sz="1800" b="1" dirty="0">
                <a:solidFill>
                  <a:schemeClr val="hlink"/>
                </a:solidFill>
              </a:rPr>
              <a:t>Highly appreciate: 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/>
              <a:t>Patrick Merias for his always efficient and excellent support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 smtClean="0"/>
              <a:t>Vice-chairs David </a:t>
            </a:r>
            <a:r>
              <a:rPr lang="en-US" altLang="ja-JP" sz="1600" dirty="0" err="1"/>
              <a:t>M</a:t>
            </a:r>
            <a:r>
              <a:rPr lang="en-US" altLang="en-US" sz="1600" dirty="0" err="1"/>
              <a:t>azzarese</a:t>
            </a:r>
            <a:r>
              <a:rPr lang="en-US" altLang="en-US" sz="1600" dirty="0"/>
              <a:t> </a:t>
            </a:r>
            <a:r>
              <a:rPr lang="en-US" altLang="en-US" sz="1600" dirty="0" smtClean="0"/>
              <a:t>and </a:t>
            </a:r>
            <a:r>
              <a:rPr lang="sv-SE" altLang="ja-JP" sz="1600" dirty="0"/>
              <a:t>Xiaodong Xu for sharing the e-meeting management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/>
              <a:t>Editors Brian Classon (TS36.212), Vijay Nangia (TS36.213), Satoshi Nagata (TS38.201), Alexandros Manolakos (TS38.202), </a:t>
            </a:r>
            <a:r>
              <a:rPr lang="sv-SE" altLang="ja-JP" sz="1600" dirty="0" smtClean="0"/>
              <a:t>Sorour </a:t>
            </a:r>
            <a:r>
              <a:rPr lang="sv-SE" altLang="ja-JP" sz="1600" dirty="0"/>
              <a:t>Falahati (TS37.213</a:t>
            </a:r>
            <a:r>
              <a:rPr lang="sv-SE" altLang="ja-JP" sz="1600" dirty="0" smtClean="0"/>
              <a:t>), </a:t>
            </a:r>
            <a:r>
              <a:rPr lang="sv-SE" altLang="ja-JP" sz="1600" dirty="0"/>
              <a:t>Stefan Parkvall (TS36.211, TS38.211), Yan Cheng (TS38.212), Aris Papasakellariou (TS38.213), </a:t>
            </a:r>
            <a:r>
              <a:rPr lang="sv-SE" altLang="ja-JP" sz="1600" dirty="0" smtClean="0"/>
              <a:t>Mihai </a:t>
            </a:r>
            <a:r>
              <a:rPr lang="sv-SE" altLang="ja-JP" sz="1600" dirty="0"/>
              <a:t>Enescu (TS38.214),  </a:t>
            </a:r>
            <a:r>
              <a:rPr lang="sv-SE" altLang="ja-JP" sz="1600" dirty="0" smtClean="0"/>
              <a:t>Daewon Lee </a:t>
            </a:r>
            <a:r>
              <a:rPr lang="sv-SE" altLang="ja-JP" sz="1600" dirty="0"/>
              <a:t>(TS38.215) for their tremendous efforts to draft the Rel-17 CRs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ja-JP" sz="1600" dirty="0"/>
              <a:t>Hiroki Harada for leading </a:t>
            </a:r>
            <a:r>
              <a:rPr lang="en-US" altLang="ja-JP" sz="1600" dirty="0" smtClean="0"/>
              <a:t>Rel-16 </a:t>
            </a:r>
            <a:r>
              <a:rPr lang="en-US" altLang="ja-JP" sz="1600" dirty="0"/>
              <a:t>UE features discussions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ja-JP" sz="1600" dirty="0"/>
              <a:t>Hiroki </a:t>
            </a:r>
            <a:r>
              <a:rPr lang="en-US" altLang="ja-JP" sz="1600" dirty="0" smtClean="0"/>
              <a:t>Harada and </a:t>
            </a:r>
            <a:r>
              <a:rPr lang="en-US" altLang="ja-JP" sz="1600" dirty="0"/>
              <a:t>Ralf </a:t>
            </a:r>
            <a:r>
              <a:rPr lang="en-US" altLang="ja-JP" sz="1600" dirty="0" err="1"/>
              <a:t>Bendlin</a:t>
            </a:r>
            <a:r>
              <a:rPr lang="en-US" altLang="ja-JP" sz="1600" dirty="0"/>
              <a:t> for leading Rel-17 UE features discussions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ja-JP" sz="1600" dirty="0" smtClean="0"/>
              <a:t>All </a:t>
            </a:r>
            <a:r>
              <a:rPr lang="en-US" altLang="ja-JP" sz="1600" dirty="0"/>
              <a:t>feature leads/moderators for leading discussions in each respective feature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/>
              <a:t>All delegates for active and enthusiastic discussion, and being construtive in driving consensus</a:t>
            </a:r>
            <a:endParaRPr lang="en-US" sz="20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24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ja-JP" dirty="0"/>
              <a:t>Concluding Remarks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657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36067" y="3857102"/>
            <a:ext cx="11314633" cy="2486445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1800" dirty="0" smtClean="0"/>
              <a:t>RAN1#110 was a F2F meeting held in Toulouse, France with remote participation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1800" dirty="0"/>
              <a:t>RAN1#110 handled both LTE/NR maintenance and </a:t>
            </a:r>
            <a:r>
              <a:rPr lang="en-US" altLang="en-US" sz="1800" dirty="0" smtClean="0"/>
              <a:t>Rel-18 according to the TUs assigned by RAN</a:t>
            </a:r>
            <a:endParaRPr lang="en-US" altLang="en-US" sz="18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1800" dirty="0"/>
              <a:t>RAN1 </a:t>
            </a:r>
            <a:r>
              <a:rPr lang="en-US" altLang="en-US" sz="1800" dirty="0" smtClean="0"/>
              <a:t>specifications </a:t>
            </a:r>
            <a:r>
              <a:rPr lang="en-US" altLang="en-US" sz="1800" dirty="0"/>
              <a:t>for LTE and NR up to and including Rel-16 are stable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1800" dirty="0"/>
              <a:t>RAN1 specifications </a:t>
            </a:r>
            <a:r>
              <a:rPr lang="en-US" altLang="en-US" sz="1800" dirty="0" smtClean="0"/>
              <a:t>for Rel-17 are stabilizing well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1800" dirty="0" smtClean="0"/>
              <a:t>Rel-18 study/work items had overall adequate progress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Summary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0880038"/>
              </p:ext>
            </p:extLst>
          </p:nvPr>
        </p:nvGraphicFramePr>
        <p:xfrm>
          <a:off x="1660346" y="1672527"/>
          <a:ext cx="8882699" cy="1178737"/>
        </p:xfrm>
        <a:graphic>
          <a:graphicData uri="http://schemas.openxmlformats.org/drawingml/2006/table">
            <a:tbl>
              <a:tblPr/>
              <a:tblGrid>
                <a:gridCol w="20004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30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9221">
                  <a:extLst>
                    <a:ext uri="{9D8B030D-6E8A-4147-A177-3AD203B41FA5}">
                      <a16:colId xmlns:a16="http://schemas.microsoft.com/office/drawing/2014/main" val="1028757335"/>
                    </a:ext>
                  </a:extLst>
                </a:gridCol>
              </a:tblGrid>
              <a:tr h="57820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RAN1#110</a:t>
                      </a:r>
                      <a:endParaRPr kumimoji="0" lang="en-US" altLang="ja-JP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August 22</a:t>
                      </a:r>
                      <a:r>
                        <a:rPr kumimoji="0" lang="en-US" altLang="ja-JP" sz="2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nd</a:t>
                      </a:r>
                      <a:r>
                        <a:rPr kumimoji="0" lang="en-US" altLang="ja-JP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26</a:t>
                      </a:r>
                      <a:r>
                        <a:rPr kumimoji="0" lang="en-US" altLang="ja-JP" sz="2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2022</a:t>
                      </a:r>
                      <a:endParaRPr kumimoji="0" lang="en-US" altLang="ja-JP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Toulouse, France</a:t>
                      </a:r>
                      <a:endParaRPr kumimoji="0" lang="en-US" altLang="ja-JP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0534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 #</a:t>
                      </a:r>
                      <a:r>
                        <a:rPr kumimoji="0" lang="en-US" altLang="ja-JP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97-e</a:t>
                      </a:r>
                      <a:endParaRPr kumimoji="0" lang="en-US" altLang="ja-JP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September 12</a:t>
                      </a:r>
                      <a:r>
                        <a:rPr kumimoji="0" lang="en-US" altLang="ja-JP" sz="2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</a:t>
                      </a:r>
                      <a:r>
                        <a:rPr kumimoji="0" lang="en-US" altLang="ja-JP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– </a:t>
                      </a:r>
                      <a:r>
                        <a:rPr kumimoji="0" lang="en-US" altLang="ja-JP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16</a:t>
                      </a:r>
                      <a:r>
                        <a:rPr kumimoji="0" lang="en-US" altLang="ja-JP" sz="2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</a:t>
                      </a:r>
                      <a:r>
                        <a:rPr kumimoji="0" lang="en-US" altLang="ja-JP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2022</a:t>
                      </a:r>
                      <a:endParaRPr kumimoji="0" lang="en-US" altLang="ja-JP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e-meeting</a:t>
                      </a:r>
                      <a:endParaRPr kumimoji="0" lang="en-US" altLang="ja-JP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349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/>
              <a:t>RAN1#110 was </a:t>
            </a:r>
            <a:r>
              <a:rPr lang="en-US" sz="1800" dirty="0"/>
              <a:t>held as a F2F meeting with remote participation</a:t>
            </a:r>
          </a:p>
          <a:p>
            <a:pPr lvl="1"/>
            <a:r>
              <a:rPr lang="en-US" sz="1600" dirty="0"/>
              <a:t>RAN1 chair’s assessment of the new meeting arrangement: Overall a success</a:t>
            </a:r>
          </a:p>
          <a:p>
            <a:pPr lvl="1"/>
            <a:r>
              <a:rPr lang="en-US" sz="1600" dirty="0"/>
              <a:t>A number of areas that could be improved were identified (GTW, </a:t>
            </a:r>
            <a:r>
              <a:rPr lang="en-US" sz="1600" dirty="0" err="1"/>
              <a:t>Tohru</a:t>
            </a:r>
            <a:r>
              <a:rPr lang="en-US" sz="1600" dirty="0"/>
              <a:t>, </a:t>
            </a:r>
            <a:r>
              <a:rPr lang="en-US" sz="1600" dirty="0" err="1"/>
              <a:t>WiFi</a:t>
            </a:r>
            <a:r>
              <a:rPr lang="en-US" sz="1600" dirty="0"/>
              <a:t>, usage of 3GPP servers, </a:t>
            </a:r>
            <a:r>
              <a:rPr lang="en-US" sz="1600" dirty="0" err="1"/>
              <a:t>etc</a:t>
            </a:r>
            <a:r>
              <a:rPr lang="en-US" sz="1600" dirty="0"/>
              <a:t>)</a:t>
            </a:r>
          </a:p>
          <a:p>
            <a:pPr marL="803275" lvl="2" indent="0">
              <a:buNone/>
            </a:pPr>
            <a:r>
              <a:rPr lang="en-US" sz="1400" dirty="0">
                <a:sym typeface="Wingdings" panose="05000000000000000000" pitchFamily="2" charset="2"/>
              </a:rPr>
              <a:t> </a:t>
            </a:r>
            <a:r>
              <a:rPr lang="en-US" sz="1400" dirty="0" smtClean="0"/>
              <a:t>Details </a:t>
            </a:r>
            <a:r>
              <a:rPr lang="en-US" sz="1400" dirty="0"/>
              <a:t>will be shared with other </a:t>
            </a:r>
            <a:r>
              <a:rPr lang="en-US" sz="1400" dirty="0" smtClean="0"/>
              <a:t>TSG/WG </a:t>
            </a:r>
            <a:r>
              <a:rPr lang="en-US" sz="1400" dirty="0"/>
              <a:t>chairs before the November WG meetings to aid their preparations</a:t>
            </a:r>
          </a:p>
          <a:p>
            <a:pPr lvl="1"/>
            <a:endParaRPr lang="en-US" sz="1600" dirty="0"/>
          </a:p>
          <a:p>
            <a:r>
              <a:rPr lang="en-US" sz="1800" dirty="0"/>
              <a:t>RAN1 leadership made efforts to manage workload, make sure remote participants could adequately participate, and all sessions start/end punctually</a:t>
            </a:r>
          </a:p>
          <a:p>
            <a:pPr lvl="1"/>
            <a:endParaRPr lang="en-US" sz="1600" dirty="0"/>
          </a:p>
          <a:p>
            <a:r>
              <a:rPr lang="en-US" sz="1800" dirty="0"/>
              <a:t>Meeting was organized into 3 parallel online sessions (with decision power) and 2 parallel offline sessions</a:t>
            </a:r>
          </a:p>
          <a:p>
            <a:pPr lvl="1"/>
            <a:r>
              <a:rPr lang="en-US" sz="1600" dirty="0"/>
              <a:t>All 5 sessions were accessible to remote participants using GTW</a:t>
            </a:r>
          </a:p>
          <a:p>
            <a:pPr lvl="1"/>
            <a:endParaRPr lang="en-US" dirty="0"/>
          </a:p>
          <a:p>
            <a:r>
              <a:rPr lang="en-US" sz="1800" dirty="0"/>
              <a:t>F2F participants were happy with the venue (meeting room facilities, close proximity to restaurants, </a:t>
            </a:r>
            <a:r>
              <a:rPr lang="en-US" sz="1800" dirty="0" err="1"/>
              <a:t>etc</a:t>
            </a:r>
            <a:r>
              <a:rPr lang="en-US" sz="1800" dirty="0"/>
              <a:t>) and, of course, to see each other again after nearly 3 years</a:t>
            </a:r>
          </a:p>
          <a:p>
            <a:endParaRPr lang="en-US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F2F meeting with remote participation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49776" y="5248146"/>
            <a:ext cx="91038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solidFill>
                  <a:srgbClr val="FF0000"/>
                </a:solidFill>
              </a:rPr>
              <a:t>On behalf of RAN1, sincere </a:t>
            </a:r>
            <a:r>
              <a:rPr lang="en-US" sz="2800" b="1" i="1" dirty="0">
                <a:solidFill>
                  <a:srgbClr val="FF0000"/>
                </a:solidFill>
              </a:rPr>
              <a:t>thanks </a:t>
            </a:r>
            <a:r>
              <a:rPr lang="en-US" sz="2800" b="1" i="1" dirty="0" smtClean="0">
                <a:solidFill>
                  <a:srgbClr val="FF0000"/>
                </a:solidFill>
              </a:rPr>
              <a:t>to Emmanuelle and MCC!</a:t>
            </a:r>
            <a:endParaRPr lang="en-US" sz="28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330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내용 개체 틀 4"/>
          <p:cNvSpPr>
            <a:spLocks noGrp="1"/>
          </p:cNvSpPr>
          <p:nvPr>
            <p:ph idx="1"/>
          </p:nvPr>
        </p:nvSpPr>
        <p:spPr>
          <a:xfrm>
            <a:off x="444380" y="1291236"/>
            <a:ext cx="11314633" cy="688576"/>
          </a:xfrm>
        </p:spPr>
        <p:txBody>
          <a:bodyPr/>
          <a:lstStyle/>
          <a:p>
            <a:r>
              <a:rPr lang="en-US" sz="1800" dirty="0" smtClean="0"/>
              <a:t>RAN1#110 </a:t>
            </a:r>
            <a:r>
              <a:rPr lang="en-US" sz="1800" smtClean="0"/>
              <a:t>had 1086 </a:t>
            </a:r>
            <a:r>
              <a:rPr lang="en-US" sz="1800" dirty="0" smtClean="0"/>
              <a:t>registered </a:t>
            </a:r>
            <a:r>
              <a:rPr lang="en-US" sz="1800" dirty="0"/>
              <a:t>participants </a:t>
            </a:r>
            <a:r>
              <a:rPr lang="en-US" sz="1800" dirty="0" smtClean="0"/>
              <a:t>(544 </a:t>
            </a:r>
            <a:r>
              <a:rPr lang="en-US" sz="1800" dirty="0"/>
              <a:t>face-to-face, 542 online</a:t>
            </a:r>
            <a:r>
              <a:rPr lang="en-US" sz="1800" dirty="0" smtClean="0"/>
              <a:t>) and </a:t>
            </a:r>
            <a:r>
              <a:rPr lang="en-US" sz="1800" dirty="0"/>
              <a:t>381 attended </a:t>
            </a:r>
            <a:r>
              <a:rPr lang="en-US" sz="1800" dirty="0" smtClean="0"/>
              <a:t>participants</a:t>
            </a: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Delegates in RAN1</a:t>
            </a:r>
            <a:endParaRPr lang="en-US" dirty="0"/>
          </a:p>
        </p:txBody>
      </p:sp>
      <p:graphicFrame>
        <p:nvGraphicFramePr>
          <p:cNvPr id="4" name="내용 개체 틀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9009024"/>
              </p:ext>
            </p:extLst>
          </p:nvPr>
        </p:nvGraphicFramePr>
        <p:xfrm>
          <a:off x="1068182" y="1974960"/>
          <a:ext cx="10067027" cy="39874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695800" y="6019189"/>
            <a:ext cx="9253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Nov, 2019</a:t>
            </a:r>
            <a:endParaRPr lang="en-US" sz="1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9966466" y="6019189"/>
            <a:ext cx="11557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August, 2022</a:t>
            </a:r>
            <a:endParaRPr lang="en-US" sz="1400" b="1" dirty="0"/>
          </a:p>
        </p:txBody>
      </p:sp>
      <p:graphicFrame>
        <p:nvGraphicFramePr>
          <p:cNvPr id="8" name="차트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4391280"/>
              </p:ext>
            </p:extLst>
          </p:nvPr>
        </p:nvGraphicFramePr>
        <p:xfrm>
          <a:off x="1247971" y="2036619"/>
          <a:ext cx="9707447" cy="40393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60407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Tdocs</a:t>
            </a:r>
            <a:r>
              <a:rPr lang="en-US" dirty="0"/>
              <a:t> submitted to RAN1</a:t>
            </a:r>
          </a:p>
        </p:txBody>
      </p:sp>
      <p:graphicFrame>
        <p:nvGraphicFramePr>
          <p:cNvPr id="9" name="차트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8555029"/>
              </p:ext>
            </p:extLst>
          </p:nvPr>
        </p:nvGraphicFramePr>
        <p:xfrm>
          <a:off x="1247001" y="1965822"/>
          <a:ext cx="9711770" cy="40533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695800" y="6019189"/>
            <a:ext cx="9253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Nov, 2019</a:t>
            </a:r>
            <a:endParaRPr lang="en-US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9966466" y="6019189"/>
            <a:ext cx="11557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August, 2022</a:t>
            </a:r>
            <a:endParaRPr lang="en-US" sz="1400" b="1" dirty="0"/>
          </a:p>
        </p:txBody>
      </p:sp>
      <p:sp>
        <p:nvSpPr>
          <p:cNvPr id="12" name="내용 개체 틀 4"/>
          <p:cNvSpPr>
            <a:spLocks noGrp="1"/>
          </p:cNvSpPr>
          <p:nvPr>
            <p:ph idx="1"/>
          </p:nvPr>
        </p:nvSpPr>
        <p:spPr>
          <a:xfrm>
            <a:off x="444380" y="1291236"/>
            <a:ext cx="11314633" cy="688576"/>
          </a:xfrm>
        </p:spPr>
        <p:txBody>
          <a:bodyPr/>
          <a:lstStyle/>
          <a:p>
            <a:r>
              <a:rPr lang="en-US" sz="1800" dirty="0" smtClean="0"/>
              <a:t>RAN1 continues to have over 2000 </a:t>
            </a:r>
            <a:r>
              <a:rPr lang="en-US" sz="1800" dirty="0" err="1" smtClean="0"/>
              <a:t>tdocs</a:t>
            </a:r>
            <a:r>
              <a:rPr lang="en-US" sz="1800" dirty="0" smtClean="0"/>
              <a:t> per meeting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73715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sz="1800" dirty="0" smtClean="0"/>
              <a:t>RAN1#110 online session time statistics (up to 3 parallel sessions)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6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6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sz="1600" dirty="0" smtClean="0"/>
              <a:t>Around 4200 minutes were spent for Rel-18 online sessions – time assigned per WI/SI was roughly proportional to the number of TUs per WI/SI assigned by RAN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sz="1600" dirty="0"/>
              <a:t>Around </a:t>
            </a:r>
            <a:r>
              <a:rPr lang="en-US" sz="1600" dirty="0" smtClean="0"/>
              <a:t>1900 minutes (8 TUs assigned by RAN) were spent for maintenance – mostly for Rel-17</a:t>
            </a:r>
            <a:endParaRPr lang="en-US" sz="1600" dirty="0"/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sz="1800" dirty="0" smtClean="0"/>
              <a:t>RAN1#110 </a:t>
            </a:r>
            <a:r>
              <a:rPr lang="en-US" sz="1800" dirty="0"/>
              <a:t>offline </a:t>
            </a:r>
            <a:r>
              <a:rPr lang="en-US" sz="1800" dirty="0" smtClean="0"/>
              <a:t>session time </a:t>
            </a:r>
            <a:r>
              <a:rPr lang="en-US" sz="1800" dirty="0"/>
              <a:t>statistics (up to </a:t>
            </a:r>
            <a:r>
              <a:rPr lang="en-US" sz="1800" dirty="0" smtClean="0"/>
              <a:t>2 </a:t>
            </a:r>
            <a:r>
              <a:rPr lang="en-US" sz="1800" dirty="0"/>
              <a:t>parallel sessions)</a:t>
            </a:r>
            <a:endParaRPr lang="en-US" sz="18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6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6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8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sz="1600" dirty="0"/>
              <a:t>Around </a:t>
            </a:r>
            <a:r>
              <a:rPr lang="en-US" sz="1600" dirty="0" smtClean="0"/>
              <a:t>800 </a:t>
            </a:r>
            <a:r>
              <a:rPr lang="en-US" sz="1600" dirty="0"/>
              <a:t>minutes </a:t>
            </a:r>
            <a:r>
              <a:rPr lang="en-US" sz="1600" dirty="0" smtClean="0"/>
              <a:t>were </a:t>
            </a:r>
            <a:r>
              <a:rPr lang="en-US" sz="1600" dirty="0"/>
              <a:t>spent for maintenance – mostly for Rel-17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600" dirty="0"/>
          </a:p>
          <a:p>
            <a:pPr>
              <a:spcBef>
                <a:spcPts val="600"/>
              </a:spcBef>
              <a:spcAft>
                <a:spcPts val="300"/>
              </a:spcAft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Online/Offline sessions</a:t>
            </a:r>
            <a:endParaRPr 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6974151"/>
              </p:ext>
            </p:extLst>
          </p:nvPr>
        </p:nvGraphicFramePr>
        <p:xfrm>
          <a:off x="721134" y="1556627"/>
          <a:ext cx="10764000" cy="118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04000">
                  <a:extLst>
                    <a:ext uri="{9D8B030D-6E8A-4147-A177-3AD203B41FA5}">
                      <a16:colId xmlns:a16="http://schemas.microsoft.com/office/drawing/2014/main" val="2288741288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1529471702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799471431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129944428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1192263184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782731538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174517937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1837609205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778070285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977218165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1048993307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3969171253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3199722088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Rel-18</a:t>
                      </a:r>
                      <a:r>
                        <a:rPr lang="en-US" sz="1100" b="1" baseline="0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 WI/SIs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MIMO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AI/ML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Duplex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Sidelink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Positioning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RedCap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NW Energy Saving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NWC</a:t>
                      </a:r>
                      <a:r>
                        <a:rPr lang="en-US" sz="1100" b="1" baseline="0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 Repeater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DSS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MC </a:t>
                      </a:r>
                      <a:r>
                        <a:rPr lang="en-US" sz="110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Enh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XR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NR-NTN</a:t>
                      </a:r>
                      <a:b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</a:br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/</a:t>
                      </a:r>
                      <a:r>
                        <a:rPr lang="en-US" sz="110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IoT</a:t>
                      </a:r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-NTN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461183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en-US" sz="1050" b="1" dirty="0" smtClean="0"/>
                        <a:t>RAN assigned TUs</a:t>
                      </a:r>
                      <a:endParaRPr lang="en-US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3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3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3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6141400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en-US" sz="1050" b="1" dirty="0" smtClean="0"/>
                        <a:t>Time in RAN1#110</a:t>
                      </a:r>
                      <a:endParaRPr lang="en-US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550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640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375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420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540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300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210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240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250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200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210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270 min</a:t>
                      </a:r>
                      <a:endParaRPr 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945921"/>
                  </a:ext>
                </a:extLst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217851"/>
              </p:ext>
            </p:extLst>
          </p:nvPr>
        </p:nvGraphicFramePr>
        <p:xfrm>
          <a:off x="721134" y="4295889"/>
          <a:ext cx="10764000" cy="118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04000">
                  <a:extLst>
                    <a:ext uri="{9D8B030D-6E8A-4147-A177-3AD203B41FA5}">
                      <a16:colId xmlns:a16="http://schemas.microsoft.com/office/drawing/2014/main" val="2288741288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1529471702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799471431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129944428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1192263184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782731538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174517937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1837609205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778070285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977218165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1048993307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3969171253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3199722088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Rel-18</a:t>
                      </a:r>
                      <a:r>
                        <a:rPr lang="en-US" sz="1100" b="1" baseline="0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 WI/SIs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MIMO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AI/ML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Duplex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Sidelink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Positioning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RedCap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NW Energy Saving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NWC</a:t>
                      </a:r>
                      <a:r>
                        <a:rPr lang="en-US" sz="1100" b="1" baseline="0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 Repeater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DSS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MC </a:t>
                      </a:r>
                      <a:r>
                        <a:rPr lang="en-US" sz="110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Enh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XR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NR-NTN</a:t>
                      </a:r>
                      <a:b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</a:br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/</a:t>
                      </a:r>
                      <a:r>
                        <a:rPr lang="en-US" sz="110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IoT</a:t>
                      </a:r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-NTN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461183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en-US" sz="1050" b="1" dirty="0" smtClean="0"/>
                        <a:t>RAN assigned TUs</a:t>
                      </a:r>
                      <a:endParaRPr lang="en-US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3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3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3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6141400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en-US" sz="1050" b="1" dirty="0" smtClean="0"/>
                        <a:t>Time in RAN1#110</a:t>
                      </a:r>
                      <a:endParaRPr lang="en-US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435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480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360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180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480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330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190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190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150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240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300 min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270 min</a:t>
                      </a:r>
                      <a:endParaRPr 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9459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152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Additional effort was spent by RAN1 outside of the meeting week using email discussions to handle various topics in Q3 of 2022 (listed below)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/>
              <a:t>Endorsement of alignment/editor CRs as result of agreements from RAN1#110: August 29 ~ September 1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/>
              <a:t>Review of TRs on Rel-18 </a:t>
            </a:r>
            <a:r>
              <a:rPr lang="en-US" sz="1600" dirty="0" err="1"/>
              <a:t>RedCap</a:t>
            </a:r>
            <a:r>
              <a:rPr lang="en-US" sz="1600" dirty="0"/>
              <a:t> (SI completed), Rel-18 NW controlled repeater (SI completed</a:t>
            </a:r>
            <a:r>
              <a:rPr lang="en-US" sz="1600" dirty="0" smtClean="0"/>
              <a:t>), Rel-18 NW energy savings</a:t>
            </a:r>
            <a:endParaRPr lang="en-US" sz="1600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/>
              <a:t>Further discussions on evaluation methodology for NR-NTN and NW energy savings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1800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 sz="16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18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Information on RAN1 for </a:t>
            </a:r>
            <a:r>
              <a:rPr lang="en-US" dirty="0" smtClean="0"/>
              <a:t>2022.Q3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961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1794618" y="2708693"/>
            <a:ext cx="8602766" cy="7246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4000" b="1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E-UTRA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494685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Overview of </a:t>
            </a:r>
            <a:r>
              <a:rPr lang="en-GB" altLang="ja-JP" dirty="0" smtClean="0"/>
              <a:t>Rel-18 </a:t>
            </a:r>
            <a:r>
              <a:rPr lang="en-GB" altLang="ja-JP" dirty="0"/>
              <a:t>LTE </a:t>
            </a:r>
            <a:r>
              <a:rPr lang="en-GB" altLang="ja-JP" dirty="0" smtClean="0"/>
              <a:t>WIs</a:t>
            </a:r>
            <a:endParaRPr lang="en-US" dirty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1939915"/>
              </p:ext>
            </p:extLst>
          </p:nvPr>
        </p:nvGraphicFramePr>
        <p:xfrm>
          <a:off x="551171" y="1500429"/>
          <a:ext cx="11099297" cy="1188087"/>
        </p:xfrm>
        <a:graphic>
          <a:graphicData uri="http://schemas.openxmlformats.org/drawingml/2006/table">
            <a:tbl>
              <a:tblPr/>
              <a:tblGrid>
                <a:gridCol w="49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4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54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54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64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64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92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56961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Title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 </a:t>
                      </a:r>
                      <a:endParaRPr kumimoji="0" lang="ja-JP" altLang="en-GB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Completed?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Target completion date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SR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08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RAN1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Overall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Agreed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08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</a:t>
                      </a:r>
                      <a:r>
                        <a:rPr lang="en-US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IoT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 (Internet of Things) NTN (non-terrestrial network) enhancements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RP-222329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849002"/>
              </p:ext>
            </p:extLst>
          </p:nvPr>
        </p:nvGraphicFramePr>
        <p:xfrm>
          <a:off x="9459583" y="3521834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339761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10497</TotalTime>
  <Words>1661</Words>
  <Application>Microsoft Office PowerPoint</Application>
  <PresentationFormat>와이드스크린</PresentationFormat>
  <Paragraphs>346</Paragraphs>
  <Slides>17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30" baseType="lpstr">
      <vt:lpstr>微软雅黑</vt:lpstr>
      <vt:lpstr>ＭＳ ゴシック</vt:lpstr>
      <vt:lpstr>ＭＳ Ｐゴシック</vt:lpstr>
      <vt:lpstr>宋体</vt:lpstr>
      <vt:lpstr>굴림</vt:lpstr>
      <vt:lpstr>맑은 고딕</vt:lpstr>
      <vt:lpstr>Arial</vt:lpstr>
      <vt:lpstr>Arial Black</vt:lpstr>
      <vt:lpstr>Arial Narrow</vt:lpstr>
      <vt:lpstr>Calibri</vt:lpstr>
      <vt:lpstr>Times New Roman</vt:lpstr>
      <vt:lpstr>Wingdings</vt:lpstr>
      <vt:lpstr>3gpp</vt:lpstr>
      <vt:lpstr>Status Report RAN WG1</vt:lpstr>
      <vt:lpstr>Executive Summary</vt:lpstr>
      <vt:lpstr>F2F meeting with remote participation</vt:lpstr>
      <vt:lpstr>Delegates in RAN1</vt:lpstr>
      <vt:lpstr>Tdocs submitted to RAN1</vt:lpstr>
      <vt:lpstr>Online/Offline sessions</vt:lpstr>
      <vt:lpstr>Other Information on RAN1 for 2022.Q3</vt:lpstr>
      <vt:lpstr>PowerPoint 프레젠테이션</vt:lpstr>
      <vt:lpstr>Overview of Rel-18 LTE WIs</vt:lpstr>
      <vt:lpstr>LTE Summary</vt:lpstr>
      <vt:lpstr>PowerPoint 프레젠테이션</vt:lpstr>
      <vt:lpstr>Overview of Rel-18 NR WI/SIs</vt:lpstr>
      <vt:lpstr>NR Summary: Maintenance</vt:lpstr>
      <vt:lpstr>NR Summary: Rel-18 Details (1/2)</vt:lpstr>
      <vt:lpstr>NR Summary: Rel-18 Details (2/2)</vt:lpstr>
      <vt:lpstr>BWP operation without bandwidth restriction (RP-221870)</vt:lpstr>
      <vt:lpstr>Concluding Remarks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김윤선/표준연구팀(SR)/Master/삼성전자</cp:lastModifiedBy>
  <cp:revision>849</cp:revision>
  <cp:lastPrinted>2016-09-15T08:31:00Z</cp:lastPrinted>
  <dcterms:created xsi:type="dcterms:W3CDTF">2009-11-27T05:15:00Z</dcterms:created>
  <dcterms:modified xsi:type="dcterms:W3CDTF">2022-09-05T01:26:24Z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