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3" r:id="rId2"/>
    <p:sldId id="33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E2F0"/>
    <a:srgbClr val="66FFFF"/>
    <a:srgbClr val="7BD8EB"/>
    <a:srgbClr val="33CC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069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sp>
        <p:nvSpPr>
          <p:cNvPr id="16" name="직사각형 15"/>
          <p:cNvSpPr/>
          <p:nvPr userDrawn="1"/>
        </p:nvSpPr>
        <p:spPr>
          <a:xfrm>
            <a:off x="6" y="6618652"/>
            <a:ext cx="12191999" cy="241947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그림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9647" y="568893"/>
            <a:ext cx="1427813" cy="37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2/23/2022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1 (Feb 21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Feb 25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19" name="직사각형 18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20" name="직사각형 19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401190" y="1383027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20:30 ~ 23:30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100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chemeClr val="bg1"/>
                </a:solidFill>
              </a:rPr>
              <a:t>60GHz: 40 min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>
                <a:solidFill>
                  <a:schemeClr val="bg1"/>
                </a:solidFill>
              </a:rPr>
              <a:t>ePositioning</a:t>
            </a:r>
            <a:r>
              <a:rPr lang="en-US" altLang="ja-JP" sz="1400" b="1" dirty="0">
                <a:solidFill>
                  <a:schemeClr val="bg1"/>
                </a:solidFill>
              </a:rPr>
              <a:t>: 30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MIMO: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>
                <a:solidFill>
                  <a:schemeClr val="bg1"/>
                </a:solidFill>
              </a:rPr>
              <a:t>MBS: 40 min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00" b="1" dirty="0">
                <a:solidFill>
                  <a:schemeClr val="bg1"/>
                </a:solidFill>
              </a:rPr>
              <a:t>(to be chaired by David)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eURLLC</a:t>
            </a:r>
            <a:r>
              <a:rPr lang="en-US" altLang="ja-JP" sz="1400" b="1" dirty="0"/>
              <a:t>: 80 min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 err="1"/>
              <a:t>eIAB</a:t>
            </a:r>
            <a:r>
              <a:rPr lang="en-US" altLang="ja-JP" sz="1400" b="1" dirty="0"/>
              <a:t>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Sidelink</a:t>
            </a:r>
            <a:r>
              <a:rPr lang="en-US" altLang="ja-JP" sz="1400" b="1" dirty="0"/>
              <a:t>: 70 min</a:t>
            </a:r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URLLC: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RedCap</a:t>
            </a:r>
            <a:r>
              <a:rPr lang="en-US" altLang="ja-JP" sz="1000" b="1" dirty="0">
                <a:solidFill>
                  <a:srgbClr val="FF0000"/>
                </a:solidFill>
              </a:rPr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60 min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CovEnh</a:t>
            </a:r>
            <a:r>
              <a:rPr lang="en-US" altLang="ja-JP" sz="1000" b="1" dirty="0">
                <a:solidFill>
                  <a:srgbClr val="FF0000"/>
                </a:solidFill>
              </a:rPr>
              <a:t>: 60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SL: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DSS: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Coverage </a:t>
            </a:r>
            <a:r>
              <a:rPr lang="en-US" altLang="ja-JP" sz="1400" b="1" dirty="0" err="1"/>
              <a:t>Enh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features1: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/>
              <a:t>(to be chaired by Shinya)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Power Saving: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RedCap</a:t>
            </a:r>
            <a:r>
              <a:rPr lang="en-US" altLang="ja-JP" sz="1400" b="1" dirty="0"/>
              <a:t>: 30 min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120 min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MBS: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100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60 GHz: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ePos</a:t>
            </a:r>
            <a:r>
              <a:rPr lang="en-US" altLang="ja-JP" sz="1000" b="1" dirty="0">
                <a:solidFill>
                  <a:srgbClr val="FF0000"/>
                </a:solidFill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30 min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IoT</a:t>
            </a:r>
            <a:r>
              <a:rPr lang="en-US" altLang="ja-JP" sz="1400" b="1" dirty="0"/>
              <a:t> over NTN: 30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120 min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60 GHz: 60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120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 err="1">
                <a:solidFill>
                  <a:srgbClr val="FF0000"/>
                </a:solidFill>
              </a:rPr>
              <a:t>ePos</a:t>
            </a:r>
            <a:r>
              <a:rPr lang="en-US" altLang="ja-JP" sz="1000" b="1" dirty="0">
                <a:solidFill>
                  <a:srgbClr val="FF0000"/>
                </a:solidFill>
              </a:rPr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MIMO: 50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DSS: 30 min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 err="1"/>
              <a:t>ePositioning</a:t>
            </a:r>
            <a:r>
              <a:rPr lang="en-US" altLang="ja-JP" sz="1400" b="1" dirty="0"/>
              <a:t>: 40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NR NTN: 30 min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UE features2: 110 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00" b="1" dirty="0">
                <a:solidFill>
                  <a:srgbClr val="FF0000"/>
                </a:solidFill>
              </a:rPr>
              <a:t>MIMO</a:t>
            </a:r>
            <a:r>
              <a:rPr lang="en-US" altLang="ja-JP" sz="1000" b="1">
                <a:solidFill>
                  <a:srgbClr val="FF0000"/>
                </a:solidFill>
              </a:rPr>
              <a:t>: 110 </a:t>
            </a:r>
            <a:r>
              <a:rPr lang="en-US" altLang="ja-JP" sz="1000" b="1" dirty="0">
                <a:solidFill>
                  <a:srgbClr val="FF0000"/>
                </a:solidFill>
              </a:rPr>
              <a:t>min</a:t>
            </a:r>
            <a:endParaRPr lang="en-US" altLang="ja-JP" sz="10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61586" y="6375724"/>
            <a:ext cx="69236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Detailed schedules for UE features will be provided in advance by Ralf &amp; Shinya in their session folders</a:t>
            </a:r>
          </a:p>
        </p:txBody>
      </p:sp>
    </p:spTree>
    <p:extLst>
      <p:ext uri="{BB962C8B-B14F-4D97-AF65-F5344CB8AC3E}">
        <p14:creationId xmlns:p14="http://schemas.microsoft.com/office/powerpoint/2010/main" val="56395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GTW Schedule for Week 2 (Feb 28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~ Mar 3</a:t>
            </a:r>
            <a:r>
              <a:rPr lang="en-US" sz="2800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5" name="그룹 4"/>
          <p:cNvGrpSpPr/>
          <p:nvPr/>
        </p:nvGrpSpPr>
        <p:grpSpPr>
          <a:xfrm>
            <a:off x="338669" y="1721794"/>
            <a:ext cx="11514667" cy="3163240"/>
            <a:chOff x="338669" y="1721794"/>
            <a:chExt cx="11514667" cy="3163240"/>
          </a:xfrm>
        </p:grpSpPr>
        <p:cxnSp>
          <p:nvCxnSpPr>
            <p:cNvPr id="22" name="직선 연결선 21"/>
            <p:cNvCxnSpPr/>
            <p:nvPr/>
          </p:nvCxnSpPr>
          <p:spPr>
            <a:xfrm>
              <a:off x="338669" y="172179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직선 연결선 25"/>
            <p:cNvCxnSpPr/>
            <p:nvPr/>
          </p:nvCxnSpPr>
          <p:spPr>
            <a:xfrm>
              <a:off x="338669" y="3301643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직선 연결선 26"/>
            <p:cNvCxnSpPr/>
            <p:nvPr/>
          </p:nvCxnSpPr>
          <p:spPr>
            <a:xfrm>
              <a:off x="338669" y="4885034"/>
              <a:ext cx="11514667" cy="0"/>
            </a:xfrm>
            <a:prstGeom prst="line">
              <a:avLst/>
            </a:prstGeom>
            <a:ln w="50800">
              <a:gradFill flip="none" rotWithShape="1">
                <a:gsLst>
                  <a:gs pos="0">
                    <a:srgbClr val="002060"/>
                  </a:gs>
                  <a:gs pos="42000">
                    <a:srgbClr val="0070C0"/>
                  </a:gs>
                  <a:gs pos="71000">
                    <a:srgbClr val="00B0F0"/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508364" y="1789517"/>
            <a:ext cx="755558" cy="1451184"/>
          </a:xfrm>
          <a:prstGeom prst="rect">
            <a:avLst/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GTW1</a:t>
            </a:r>
          </a:p>
        </p:txBody>
      </p:sp>
      <p:sp>
        <p:nvSpPr>
          <p:cNvPr id="4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179702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1793485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1794456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1797999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6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337356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6339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3596" y="3370023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6485" y="3370994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4423" y="3374537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5681" y="4949640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70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5827" y="494609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8716" y="494706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6654" y="4950611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14117" y="3369567"/>
            <a:ext cx="755558" cy="1451184"/>
          </a:xfrm>
          <a:prstGeom prst="rect">
            <a:avLst/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511245" y="4949616"/>
            <a:ext cx="755558" cy="1451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>
              <a:spcBef>
                <a:spcPct val="0"/>
              </a:spcBef>
              <a:buClrTx/>
              <a:buNone/>
              <a:defRPr kumimoji="1" sz="1400" b="1"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sz="1600" dirty="0">
                <a:ln w="0"/>
                <a:ea typeface="+mn-ea"/>
                <a:cs typeface="Arial" panose="020B0604020202020204" pitchFamily="34" charset="0"/>
              </a:rPr>
              <a:t>GTW3</a:t>
            </a:r>
          </a:p>
        </p:txBody>
      </p:sp>
      <p:sp>
        <p:nvSpPr>
          <p:cNvPr id="63" name="직사각형 62"/>
          <p:cNvSpPr/>
          <p:nvPr/>
        </p:nvSpPr>
        <p:spPr>
          <a:xfrm>
            <a:off x="1397295" y="99620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Monday</a:t>
            </a:r>
          </a:p>
        </p:txBody>
      </p:sp>
      <p:sp>
        <p:nvSpPr>
          <p:cNvPr id="64" name="직사각형 63"/>
          <p:cNvSpPr/>
          <p:nvPr/>
        </p:nvSpPr>
        <p:spPr>
          <a:xfrm>
            <a:off x="3485500" y="99620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Tuesday</a:t>
            </a:r>
          </a:p>
        </p:txBody>
      </p:sp>
      <p:sp>
        <p:nvSpPr>
          <p:cNvPr id="65" name="직사각형 64"/>
          <p:cNvSpPr/>
          <p:nvPr/>
        </p:nvSpPr>
        <p:spPr>
          <a:xfrm>
            <a:off x="5573705" y="994393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Wednesday</a:t>
            </a:r>
          </a:p>
        </p:txBody>
      </p:sp>
      <p:sp>
        <p:nvSpPr>
          <p:cNvPr id="66" name="직사각형 65"/>
          <p:cNvSpPr/>
          <p:nvPr/>
        </p:nvSpPr>
        <p:spPr>
          <a:xfrm>
            <a:off x="7661910" y="994392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Thursday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9750115" y="993488"/>
            <a:ext cx="1916345" cy="355947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Friday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323164" y="1386481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90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1801134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1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1804677"/>
            <a:ext cx="1990476" cy="1449666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2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219" y="3377672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3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9157" y="3381215"/>
            <a:ext cx="1990476" cy="1449666"/>
          </a:xfrm>
          <a:prstGeom prst="roundRect">
            <a:avLst>
              <a:gd name="adj" fmla="val 0"/>
            </a:avLst>
          </a:prstGeom>
          <a:solidFill>
            <a:srgbClr val="9EE2F0"/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4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450" y="4953747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5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1388" y="4957289"/>
            <a:ext cx="1990476" cy="1449666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3436339" y="1372576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499125" y="1384869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577151" y="1380313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UTC 13:00 ~ 16:00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9678775" y="1384685"/>
            <a:ext cx="2078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</a:p>
        </p:txBody>
      </p:sp>
    </p:spTree>
    <p:extLst>
      <p:ext uri="{BB962C8B-B14F-4D97-AF65-F5344CB8AC3E}">
        <p14:creationId xmlns:p14="http://schemas.microsoft.com/office/powerpoint/2010/main" val="2260967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76405</TotalTime>
  <Words>403</Words>
  <Application>Microsoft Office PowerPoint</Application>
  <PresentationFormat>Widescreen</PresentationFormat>
  <Paragraphs>121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GTW Schedule for Week 1 (Feb 21st ~ Feb 25th)</vt:lpstr>
      <vt:lpstr>GTW Schedule for Week 2 (Feb 28th ~ Mar 3rd)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Ralf Bendlin (AT&amp;T)</cp:lastModifiedBy>
  <cp:revision>487</cp:revision>
  <dcterms:created xsi:type="dcterms:W3CDTF">2019-02-14T07:06:45Z</dcterms:created>
  <dcterms:modified xsi:type="dcterms:W3CDTF">2022-02-24T02:29:56Z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