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9" r:id="rId2"/>
    <p:sldId id="310" r:id="rId3"/>
    <p:sldId id="311" r:id="rId4"/>
    <p:sldId id="312" r:id="rId5"/>
    <p:sldId id="31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76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 userDrawn="1"/>
        </p:nvSpPr>
        <p:spPr>
          <a:xfrm>
            <a:off x="0" y="4"/>
            <a:ext cx="12192000" cy="6857996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solidFill>
              <a:srgbClr val="044EA2">
                <a:shade val="50000"/>
              </a:srgbClr>
            </a:solidFill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9148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55" indent="0">
              <a:buNone/>
              <a:defRPr sz="2800"/>
            </a:lvl2pPr>
            <a:lvl3pPr marL="914309" indent="0">
              <a:buNone/>
              <a:defRPr sz="2400"/>
            </a:lvl3pPr>
            <a:lvl4pPr marL="1371464" indent="0">
              <a:buNone/>
              <a:defRPr sz="2000"/>
            </a:lvl4pPr>
            <a:lvl5pPr marL="1828618" indent="0">
              <a:buNone/>
              <a:defRPr sz="2000"/>
            </a:lvl5pPr>
            <a:lvl6pPr marL="2285774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5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159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124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021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1306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hasCustomPrompt="1"/>
          </p:nvPr>
        </p:nvSpPr>
        <p:spPr>
          <a:xfrm>
            <a:off x="338669" y="203203"/>
            <a:ext cx="11514667" cy="493183"/>
          </a:xfrm>
        </p:spPr>
        <p:txBody>
          <a:bodyPr>
            <a:noAutofit/>
          </a:bodyPr>
          <a:lstStyle>
            <a:lvl1pPr>
              <a:defRPr sz="3200" b="1">
                <a:latin typeface="+mn-lt"/>
              </a:defRPr>
            </a:lvl1pPr>
          </a:lstStyle>
          <a:p>
            <a:r>
              <a:rPr lang="en-US" altLang="ko-KR" dirty="0"/>
              <a:t>Title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 hasCustomPrompt="1"/>
          </p:nvPr>
        </p:nvSpPr>
        <p:spPr>
          <a:xfrm>
            <a:off x="338669" y="896815"/>
            <a:ext cx="11514667" cy="5521409"/>
          </a:xfrm>
        </p:spPr>
        <p:txBody>
          <a:bodyPr/>
          <a:lstStyle>
            <a:lvl1pPr marL="268261" indent="-268261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Verdana" panose="020B0604030504040204" pitchFamily="34" charset="0"/>
              <a:buChar char="◊"/>
              <a:defRPr sz="1800" baseline="0"/>
            </a:lvl1pPr>
            <a:lvl2pPr marL="626999" indent="-271436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Symbol" panose="05050102010706020507" pitchFamily="18" charset="2"/>
              <a:buChar char=""/>
              <a:defRPr sz="1600" baseline="0"/>
            </a:lvl2pPr>
            <a:lvl3pPr marL="89685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buFont typeface="Wingdings" panose="05000000000000000000" pitchFamily="2" charset="2"/>
              <a:buChar char="§"/>
              <a:defRPr sz="1400" baseline="0"/>
            </a:lvl3pPr>
            <a:lvl4pPr marL="1165110" indent="-177784">
              <a:lnSpc>
                <a:spcPct val="120000"/>
              </a:lnSpc>
              <a:spcBef>
                <a:spcPts val="0"/>
              </a:spcBef>
              <a:buClr>
                <a:schemeClr val="accent5">
                  <a:lumMod val="75000"/>
                </a:schemeClr>
              </a:buClr>
              <a:tabLst>
                <a:tab pos="1165110" algn="l"/>
              </a:tabLst>
              <a:defRPr sz="1400" baseline="0"/>
            </a:lvl4pPr>
          </a:lstStyle>
          <a:p>
            <a:pPr lvl="0"/>
            <a:r>
              <a:rPr lang="en-US" altLang="ko-KR" dirty="0"/>
              <a:t>Text level 1</a:t>
            </a:r>
          </a:p>
          <a:p>
            <a:pPr lvl="1"/>
            <a:r>
              <a:rPr lang="en-US" altLang="ko-KR" dirty="0"/>
              <a:t>Text level 2</a:t>
            </a:r>
          </a:p>
          <a:p>
            <a:pPr lvl="2"/>
            <a:r>
              <a:rPr lang="en-US" altLang="ko-KR" dirty="0"/>
              <a:t>Text level 3</a:t>
            </a:r>
          </a:p>
          <a:p>
            <a:pPr lvl="3"/>
            <a:r>
              <a:rPr lang="en-US" altLang="ko-KR" dirty="0"/>
              <a:t>Text level 4</a:t>
            </a:r>
            <a:endParaRPr lang="ko-KR" altLang="en-US" dirty="0"/>
          </a:p>
        </p:txBody>
      </p:sp>
      <p:sp>
        <p:nvSpPr>
          <p:cNvPr id="9" name="직사각형 8"/>
          <p:cNvSpPr/>
          <p:nvPr userDrawn="1"/>
        </p:nvSpPr>
        <p:spPr>
          <a:xfrm>
            <a:off x="1" y="733456"/>
            <a:ext cx="11232000" cy="54000"/>
          </a:xfrm>
          <a:prstGeom prst="rect">
            <a:avLst/>
          </a:prstGeom>
          <a:gradFill flip="none" rotWithShape="1">
            <a:gsLst>
              <a:gs pos="0">
                <a:srgbClr val="044EA2"/>
              </a:gs>
              <a:gs pos="50000">
                <a:srgbClr val="044EA2">
                  <a:shade val="67500"/>
                  <a:satMod val="115000"/>
                  <a:lumMod val="96000"/>
                  <a:lumOff val="4000"/>
                </a:srgbClr>
              </a:gs>
              <a:gs pos="100000">
                <a:srgbClr val="044EA2">
                  <a:shade val="100000"/>
                  <a:satMod val="115000"/>
                  <a:lumMod val="90000"/>
                  <a:lumOff val="10000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84853" tIns="42427" rIns="84853" bIns="4242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41365" y="519409"/>
            <a:ext cx="761075" cy="501350"/>
          </a:xfrm>
          <a:prstGeom prst="rect">
            <a:avLst/>
          </a:prstGeom>
        </p:spPr>
      </p:pic>
      <p:sp>
        <p:nvSpPr>
          <p:cNvPr id="16" name="직사각형 15"/>
          <p:cNvSpPr/>
          <p:nvPr userDrawn="1"/>
        </p:nvSpPr>
        <p:spPr>
          <a:xfrm>
            <a:off x="6" y="6525626"/>
            <a:ext cx="12191999" cy="334974"/>
          </a:xfrm>
          <a:prstGeom prst="rect">
            <a:avLst/>
          </a:prstGeom>
          <a:gradFill flip="none" rotWithShape="1">
            <a:gsLst>
              <a:gs pos="0">
                <a:srgbClr val="044EA2">
                  <a:shade val="30000"/>
                  <a:satMod val="115000"/>
                </a:srgbClr>
              </a:gs>
              <a:gs pos="50000">
                <a:srgbClr val="044EA2">
                  <a:shade val="67500"/>
                  <a:satMod val="115000"/>
                </a:srgbClr>
              </a:gs>
              <a:gs pos="100000">
                <a:srgbClr val="044EA2">
                  <a:shade val="100000"/>
                  <a:satMod val="115000"/>
                </a:srgbClr>
              </a:gs>
            </a:gsLst>
            <a:lin ang="1890000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lIns="84853" tIns="42427" rIns="84853" bIns="42427" rtlCol="0" anchor="ctr"/>
          <a:lstStyle/>
          <a:p>
            <a:pPr marL="0" marR="0" lvl="0" indent="0" algn="ctr" defTabSz="848437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7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굴림" panose="020B0600000101010101" pitchFamily="50" charset="-127"/>
              <a:cs typeface="+mn-cs"/>
            </a:endParaRPr>
          </a:p>
        </p:txBody>
      </p:sp>
      <p:pic>
        <p:nvPicPr>
          <p:cNvPr id="17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66397" r="22935" b="11672"/>
          <a:stretch/>
        </p:blipFill>
        <p:spPr bwMode="auto">
          <a:xfrm>
            <a:off x="10897973" y="6486755"/>
            <a:ext cx="1295625" cy="37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I:\YISSUE\삼성\그래픽 모티브\아이콘\브랜딩4-1(아이콘)-13.pn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" t="51595" r="42041" b="26474"/>
          <a:stretch/>
        </p:blipFill>
        <p:spPr bwMode="auto">
          <a:xfrm flipH="1">
            <a:off x="4" y="6486764"/>
            <a:ext cx="974389" cy="3738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8722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1" y="1709746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1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5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46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123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8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5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4" indent="0">
              <a:buNone/>
              <a:defRPr sz="1600" b="1"/>
            </a:lvl4pPr>
            <a:lvl5pPr marL="1828618" indent="0">
              <a:buNone/>
              <a:defRPr sz="1600" b="1"/>
            </a:lvl5pPr>
            <a:lvl6pPr marL="2285774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5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64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95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6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33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55" indent="0">
              <a:buNone/>
              <a:defRPr sz="1400"/>
            </a:lvl2pPr>
            <a:lvl3pPr marL="914309" indent="0">
              <a:buNone/>
              <a:defRPr sz="1200"/>
            </a:lvl3pPr>
            <a:lvl4pPr marL="1371464" indent="0">
              <a:buNone/>
              <a:defRPr sz="1000"/>
            </a:lvl4pPr>
            <a:lvl5pPr marL="1828618" indent="0">
              <a:buNone/>
              <a:defRPr sz="1000"/>
            </a:lvl5pPr>
            <a:lvl6pPr marL="2285774" indent="0">
              <a:buNone/>
              <a:defRPr sz="1000"/>
            </a:lvl6pPr>
            <a:lvl7pPr marL="2742926" indent="0">
              <a:buNone/>
              <a:defRPr sz="1000"/>
            </a:lvl7pPr>
            <a:lvl8pPr marL="3200080" indent="0">
              <a:buNone/>
              <a:defRPr sz="1000"/>
            </a:lvl8pPr>
            <a:lvl9pPr marL="3657235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25298-F688-4150-B34C-CD8101999BC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517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B25298-F688-4150-B34C-CD8101999BC3}" type="datetimeFigureOut">
              <a:rPr lang="en-US" smtClean="0"/>
              <a:t>2/3/2021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0DAE-A1C9-4D60-BA3C-4F78DD393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571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8" indent="-228578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5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8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4" indent="-228578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8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5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 MIMO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125 min</a:t>
            </a:r>
          </a:p>
          <a:p>
            <a:pPr marL="715926" lvl="1" indent="-357188"/>
            <a:r>
              <a:rPr lang="en-US" sz="2000" dirty="0"/>
              <a:t>Ordering of topics: Beam management → Multi-TRP for DL </a:t>
            </a:r>
            <a:r>
              <a:rPr lang="en-US" altLang="ko-KR" sz="2000" dirty="0"/>
              <a:t>→ Multi-TRP inter-cell → Multi-TRP for UL </a:t>
            </a:r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125 min</a:t>
            </a:r>
          </a:p>
          <a:p>
            <a:pPr marL="715926" lvl="1" indent="-357188"/>
            <a:r>
              <a:rPr lang="en-US" altLang="ko-KR" sz="2000" dirty="0"/>
              <a:t>Ordering of topics: Beam management for multi-TRP→ HST-SFN → SRS → CSI enhancement</a:t>
            </a:r>
          </a:p>
          <a:p>
            <a:pPr marL="357188" indent="-357188"/>
            <a:r>
              <a:rPr lang="en-US" sz="2000" dirty="0"/>
              <a:t>Week 1, Friday (GTW2): 125 min</a:t>
            </a:r>
          </a:p>
          <a:p>
            <a:pPr marL="715926" lvl="1" indent="-357188"/>
            <a:r>
              <a:rPr lang="en-US" sz="2000" dirty="0"/>
              <a:t>Comebacks: Beam management → </a:t>
            </a:r>
            <a:r>
              <a:rPr lang="en-US" sz="2000" dirty="0" err="1"/>
              <a:t>mTRP</a:t>
            </a:r>
            <a:r>
              <a:rPr lang="en-US" sz="2000" dirty="0"/>
              <a:t> for DL </a:t>
            </a:r>
            <a:r>
              <a:rPr lang="en-US" altLang="ko-KR" sz="2000" dirty="0"/>
              <a:t>→ </a:t>
            </a:r>
            <a:r>
              <a:rPr lang="en-US" altLang="ko-KR" sz="2000" dirty="0" err="1"/>
              <a:t>mTRP</a:t>
            </a:r>
            <a:r>
              <a:rPr lang="en-US" altLang="ko-KR" sz="2000" dirty="0"/>
              <a:t> inter-cell → </a:t>
            </a:r>
            <a:r>
              <a:rPr lang="en-US" altLang="ko-KR" sz="2000" dirty="0" err="1"/>
              <a:t>mTRP</a:t>
            </a:r>
            <a:r>
              <a:rPr lang="en-US" altLang="ko-KR" sz="2000" dirty="0"/>
              <a:t> for UL → …</a:t>
            </a:r>
            <a:endParaRPr lang="en-US" sz="2000" dirty="0"/>
          </a:p>
          <a:p>
            <a:pPr marL="357188" indent="-357188"/>
            <a:endParaRPr lang="en-US" sz="2000" dirty="0"/>
          </a:p>
          <a:p>
            <a:pPr marL="357188" indent="-357188"/>
            <a:r>
              <a:rPr lang="en-US" sz="2000" dirty="0"/>
              <a:t>Week2, Tuesday </a:t>
            </a:r>
            <a:r>
              <a:rPr lang="en-US" sz="2000" dirty="0" smtClean="0"/>
              <a:t>(GTW2): 125 min</a:t>
            </a:r>
            <a:endParaRPr lang="en-US" sz="2000" dirty="0"/>
          </a:p>
          <a:p>
            <a:pPr marL="715926" lvl="1" indent="-357188"/>
            <a:r>
              <a:rPr lang="en-US" sz="2000" dirty="0"/>
              <a:t>Comebacks: </a:t>
            </a:r>
            <a:r>
              <a:rPr lang="en-US" altLang="ko-KR" sz="2000" dirty="0"/>
              <a:t>Beam management for multi-TRP→ HST-SFN → SRS → CSI </a:t>
            </a:r>
            <a:r>
              <a:rPr lang="en-US" altLang="ko-KR" sz="2000" dirty="0" smtClean="0"/>
              <a:t>enhancement</a:t>
            </a:r>
          </a:p>
          <a:p>
            <a:pPr marL="357188" indent="-357188"/>
            <a:r>
              <a:rPr lang="en-US" altLang="ko-KR" sz="2000" dirty="0"/>
              <a:t>Week2, </a:t>
            </a:r>
            <a:r>
              <a:rPr lang="en-US" altLang="ko-KR" sz="2000" dirty="0" smtClean="0"/>
              <a:t>Wednesday (</a:t>
            </a:r>
            <a:r>
              <a:rPr lang="en-US" altLang="ko-KR" sz="2000" dirty="0"/>
              <a:t>GTW2): </a:t>
            </a:r>
            <a:r>
              <a:rPr lang="en-US" altLang="ko-KR" sz="2000" dirty="0" smtClean="0"/>
              <a:t>90 </a:t>
            </a:r>
            <a:r>
              <a:rPr lang="en-US" altLang="ko-KR" sz="2000" dirty="0"/>
              <a:t>min</a:t>
            </a:r>
          </a:p>
          <a:p>
            <a:pPr marL="715926" lvl="1" indent="-357188"/>
            <a:r>
              <a:rPr lang="en-US" altLang="ko-KR" sz="2000" dirty="0"/>
              <a:t>Comebacks: </a:t>
            </a:r>
            <a:r>
              <a:rPr lang="en-US" altLang="ko-KR" sz="2000" dirty="0"/>
              <a:t>Multi-TRP for DL → Multi-TRP for </a:t>
            </a:r>
            <a:r>
              <a:rPr lang="en-US" altLang="ko-KR" sz="2000" dirty="0" smtClean="0"/>
              <a:t>UL </a:t>
            </a:r>
            <a:r>
              <a:rPr lang="en-US" altLang="ko-KR" sz="2000" dirty="0"/>
              <a:t>→ Beam management → Multi-TRP inter-cell</a:t>
            </a:r>
            <a:r>
              <a:rPr lang="en-US" altLang="ko-KR" sz="2000" dirty="0" smtClean="0">
                <a:sym typeface="Wingdings" panose="05000000000000000000" pitchFamily="2" charset="2"/>
              </a:rPr>
              <a:t> </a:t>
            </a:r>
          </a:p>
          <a:p>
            <a:pPr marL="715926" lvl="1" indent="-357188"/>
            <a:endParaRPr lang="en-US" altLang="ko-KR" sz="2000" dirty="0" smtClean="0"/>
          </a:p>
          <a:p>
            <a:pPr marL="715926" lvl="1" indent="-357188"/>
            <a:endParaRPr lang="en-US" sz="2000" dirty="0"/>
          </a:p>
          <a:p>
            <a:pPr marL="357188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98459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8.9 NB-IoT/eMTC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Tuesday (GTW2): 36 min</a:t>
            </a:r>
          </a:p>
          <a:p>
            <a:pPr marL="715926" lvl="1" indent="-357188"/>
            <a:r>
              <a:rPr lang="en-US" sz="2000" dirty="0"/>
              <a:t>Ordering of topics: 16QAM → 14 HARQ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Thursday (GTW2): 36 min</a:t>
            </a:r>
          </a:p>
          <a:p>
            <a:pPr marL="715926" lvl="1" indent="-357188"/>
            <a:r>
              <a:rPr lang="en-US" altLang="ko-KR" sz="2000" dirty="0"/>
              <a:t>Ordering of topics: Wrap up first round discussion on </a:t>
            </a:r>
            <a:r>
              <a:rPr lang="en-US" sz="2000" dirty="0"/>
              <a:t>14 HARQ </a:t>
            </a:r>
            <a:r>
              <a:rPr lang="en-US" sz="2000" dirty="0">
                <a:sym typeface="Wingdings" panose="05000000000000000000" pitchFamily="2" charset="2"/>
              </a:rPr>
              <a:t> </a:t>
            </a:r>
            <a:r>
              <a:rPr lang="en-US" altLang="ko-KR" sz="2000" dirty="0"/>
              <a:t>TBS 1736 bits</a:t>
            </a:r>
          </a:p>
          <a:p>
            <a:pPr marL="715926" lvl="1" indent="-357188"/>
            <a:endParaRPr lang="en-US" sz="2000" dirty="0"/>
          </a:p>
          <a:p>
            <a:pPr marL="357188" indent="-357188"/>
            <a:r>
              <a:rPr lang="en-US" sz="2000" dirty="0"/>
              <a:t>Week 2, Monday (GTW2): 36 min</a:t>
            </a:r>
          </a:p>
          <a:p>
            <a:pPr marL="715926" lvl="1" indent="-357188"/>
            <a:r>
              <a:rPr lang="en-US" sz="2000" dirty="0"/>
              <a:t>Comeback on 14 HARQ → </a:t>
            </a:r>
            <a:r>
              <a:rPr lang="en-US" sz="2000" dirty="0" smtClean="0"/>
              <a:t>16QAM</a:t>
            </a:r>
          </a:p>
          <a:p>
            <a:pPr marL="357188" lvl="1" indent="-357188">
              <a:buFont typeface="Verdana" panose="020B0604030504040204" pitchFamily="34" charset="0"/>
              <a:buChar char="◊"/>
            </a:pPr>
            <a:r>
              <a:rPr lang="en-US" altLang="ko-KR" sz="2000" dirty="0" smtClean="0"/>
              <a:t>Week </a:t>
            </a:r>
            <a:r>
              <a:rPr lang="en-US" altLang="ko-KR" sz="2000" dirty="0"/>
              <a:t>2, </a:t>
            </a:r>
            <a:r>
              <a:rPr lang="en-US" altLang="ko-KR" sz="2000" dirty="0" smtClean="0"/>
              <a:t>Wednesday </a:t>
            </a:r>
            <a:r>
              <a:rPr lang="en-US" altLang="ko-KR" sz="2000" dirty="0"/>
              <a:t>(GTW2): </a:t>
            </a:r>
            <a:r>
              <a:rPr lang="en-US" altLang="ko-KR" sz="2000" dirty="0" smtClean="0"/>
              <a:t>45 min</a:t>
            </a:r>
          </a:p>
          <a:p>
            <a:pPr marL="715926" lvl="1" indent="-357188"/>
            <a:r>
              <a:rPr lang="en-US" altLang="ko-KR" sz="2000" dirty="0"/>
              <a:t>Comeback on </a:t>
            </a:r>
            <a:r>
              <a:rPr lang="en-US" altLang="ko-KR" sz="2000" dirty="0" smtClean="0"/>
              <a:t>any open issue</a:t>
            </a:r>
            <a:endParaRPr lang="en-US" altLang="ko-KR" sz="2000" dirty="0"/>
          </a:p>
          <a:p>
            <a:pPr marL="357188" lvl="1" indent="-357188">
              <a:buFont typeface="Verdana" panose="020B0604030504040204" pitchFamily="34" charset="0"/>
              <a:buChar char="◊"/>
            </a:pPr>
            <a:endParaRPr lang="en-US" altLang="ko-KR" sz="2000" dirty="0"/>
          </a:p>
          <a:p>
            <a:pPr marL="715926" lvl="1" indent="-357188"/>
            <a:endParaRPr lang="en-US" altLang="ko-KR" sz="2000" dirty="0"/>
          </a:p>
          <a:p>
            <a:pPr marL="715926" lvl="1" indent="-357188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62041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8.10 IAB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40 min</a:t>
            </a:r>
          </a:p>
          <a:p>
            <a:pPr marL="715926" lvl="1" indent="-357188"/>
            <a:r>
              <a:rPr lang="en-US" sz="2000" dirty="0"/>
              <a:t>Ordering of topics: Resource multiplexing between child and parent links of an IAB node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40 min</a:t>
            </a:r>
          </a:p>
          <a:p>
            <a:pPr marL="715926" lvl="1" indent="-357188"/>
            <a:r>
              <a:rPr lang="en-US" altLang="ko-KR" sz="2000" dirty="0"/>
              <a:t>Ordering of topics: Other enhancements for simultaneous operation</a:t>
            </a:r>
          </a:p>
          <a:p>
            <a:pPr marL="357188" indent="-357188"/>
            <a:r>
              <a:rPr lang="en-US" altLang="ko-KR" sz="2000" dirty="0"/>
              <a:t>Week 1, Friday (GTW2): 40 min</a:t>
            </a:r>
          </a:p>
          <a:p>
            <a:pPr marL="715926" lvl="1" indent="-357188"/>
            <a:r>
              <a:rPr lang="en-US" altLang="ko-KR" sz="2000" dirty="0"/>
              <a:t>Comebacks: </a:t>
            </a:r>
            <a:r>
              <a:rPr lang="en-US" sz="2000" dirty="0"/>
              <a:t>Resource multiplexing  </a:t>
            </a:r>
            <a:r>
              <a:rPr lang="en-US" sz="2000" dirty="0">
                <a:sym typeface="Wingdings" panose="05000000000000000000" pitchFamily="2" charset="2"/>
              </a:rPr>
              <a:t> other enhancements</a:t>
            </a:r>
            <a:endParaRPr lang="en-US" altLang="ko-KR" sz="2000" dirty="0"/>
          </a:p>
          <a:p>
            <a:pPr marL="715926" lvl="1" indent="-357188"/>
            <a:endParaRPr lang="en-US" altLang="ko-KR" sz="1800" dirty="0"/>
          </a:p>
          <a:p>
            <a:pPr marL="357188" indent="-357188"/>
            <a:r>
              <a:rPr lang="en-US" altLang="ko-KR" sz="2000" dirty="0"/>
              <a:t>Week 2, Tuesday </a:t>
            </a:r>
            <a:r>
              <a:rPr lang="en-US" altLang="ko-KR" sz="2000" dirty="0" smtClean="0"/>
              <a:t>(GTW2): 40 min</a:t>
            </a:r>
            <a:endParaRPr lang="en-US" altLang="ko-KR" sz="2000" dirty="0"/>
          </a:p>
          <a:p>
            <a:pPr marL="715926" lvl="1" indent="-357188"/>
            <a:r>
              <a:rPr lang="en-US" sz="2000" dirty="0"/>
              <a:t>Comebacks: </a:t>
            </a:r>
            <a:r>
              <a:rPr lang="en-US" altLang="ko-KR" sz="2000" dirty="0"/>
              <a:t>Other enhancements for simultaneous </a:t>
            </a:r>
            <a:r>
              <a:rPr lang="en-US" altLang="ko-KR" sz="2000" dirty="0" smtClean="0"/>
              <a:t>operation </a:t>
            </a:r>
            <a:r>
              <a:rPr lang="en-US" altLang="ko-KR" sz="2000" dirty="0" smtClean="0">
                <a:sym typeface="Wingdings" panose="05000000000000000000" pitchFamily="2" charset="2"/>
              </a:rPr>
              <a:t> </a:t>
            </a:r>
            <a:r>
              <a:rPr lang="en-US" altLang="ko-KR" sz="2000" dirty="0"/>
              <a:t>Resource </a:t>
            </a:r>
            <a:r>
              <a:rPr lang="en-US" altLang="ko-KR" sz="2000" dirty="0" smtClean="0"/>
              <a:t>multiplexing</a:t>
            </a:r>
          </a:p>
          <a:p>
            <a:pPr marL="357188" indent="-357188"/>
            <a:r>
              <a:rPr lang="en-US" altLang="ko-KR" sz="2000" dirty="0"/>
              <a:t>Week 2, </a:t>
            </a:r>
            <a:r>
              <a:rPr lang="en-US" altLang="ko-KR" sz="2000" dirty="0" smtClean="0"/>
              <a:t>Thursday (TBD)</a:t>
            </a:r>
            <a:endParaRPr lang="en-US" altLang="ko-KR" sz="2000" dirty="0"/>
          </a:p>
          <a:p>
            <a:pPr marL="715926" lvl="1" indent="-357188"/>
            <a:endParaRPr lang="en-US" altLang="ko-KR" sz="2000" dirty="0"/>
          </a:p>
          <a:p>
            <a:pPr marL="715926" lvl="1" indent="-357188"/>
            <a:endParaRPr lang="en-US" sz="2000" dirty="0"/>
          </a:p>
          <a:p>
            <a:pPr marL="357188" indent="-357188"/>
            <a:endParaRPr lang="en-US" altLang="ko-KR" sz="2000" dirty="0"/>
          </a:p>
          <a:p>
            <a:pPr marL="715926" lvl="1" indent="-357188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8040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8.13 DSS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Tuesday (GTW2): 36 min</a:t>
            </a:r>
          </a:p>
          <a:p>
            <a:pPr marL="715926" lvl="1" indent="-357188"/>
            <a:r>
              <a:rPr lang="en-US" sz="2000" dirty="0"/>
              <a:t>Ordering of topics: Cross-carrier scheduling </a:t>
            </a:r>
            <a:r>
              <a:rPr lang="en-US" altLang="ko-KR" sz="2000" dirty="0"/>
              <a:t>→ Multi-cell PDSCH scheduling via a single DCI</a:t>
            </a:r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Thursday (GTW2): 36 min</a:t>
            </a:r>
          </a:p>
          <a:p>
            <a:pPr marL="715926" lvl="1" indent="-357188"/>
            <a:r>
              <a:rPr lang="en-US" altLang="ko-KR" sz="2000" dirty="0"/>
              <a:t>Ordering of topics: Activation/de-activation mechanism</a:t>
            </a:r>
          </a:p>
          <a:p>
            <a:pPr marL="715926" lvl="1" indent="-357188"/>
            <a:endParaRPr lang="en-US" sz="2000" dirty="0"/>
          </a:p>
          <a:p>
            <a:pPr marL="357188" indent="-357188"/>
            <a:r>
              <a:rPr lang="en-US" sz="2000" dirty="0"/>
              <a:t>Week 2, Monday (GTW2): 36 min</a:t>
            </a:r>
          </a:p>
          <a:p>
            <a:pPr marL="715926" lvl="1" indent="-357188"/>
            <a:r>
              <a:rPr lang="en-US" sz="2000" dirty="0" smtClean="0"/>
              <a:t>Comebacks: </a:t>
            </a:r>
            <a:r>
              <a:rPr lang="en-US" altLang="ko-KR" sz="2000" dirty="0" smtClean="0"/>
              <a:t>Multi-cell </a:t>
            </a:r>
            <a:r>
              <a:rPr lang="en-US" altLang="ko-KR" sz="2000" dirty="0"/>
              <a:t>PDSCH scheduling via a </a:t>
            </a:r>
            <a:r>
              <a:rPr lang="en-US" altLang="ko-KR" sz="2000" dirty="0" smtClean="0"/>
              <a:t>single</a:t>
            </a:r>
            <a:r>
              <a:rPr lang="en-US" altLang="ko-KR" sz="2000" dirty="0"/>
              <a:t> → </a:t>
            </a:r>
            <a:r>
              <a:rPr lang="en-US" altLang="ko-KR" sz="2000" dirty="0" smtClean="0"/>
              <a:t>DCI </a:t>
            </a:r>
            <a:r>
              <a:rPr lang="en-US" altLang="ko-KR" sz="2000" dirty="0"/>
              <a:t>Ordering of topics: Cross-carrier </a:t>
            </a:r>
            <a:r>
              <a:rPr lang="en-US" altLang="ko-KR" sz="2000" dirty="0" smtClean="0"/>
              <a:t>scheduling</a:t>
            </a:r>
          </a:p>
          <a:p>
            <a:pPr marL="357188" indent="-357188"/>
            <a:r>
              <a:rPr lang="en-US" altLang="ko-KR" sz="2000" dirty="0"/>
              <a:t>Week 2, </a:t>
            </a:r>
            <a:r>
              <a:rPr lang="en-US" altLang="ko-KR" sz="2000" dirty="0" smtClean="0"/>
              <a:t>Wednesday </a:t>
            </a:r>
            <a:r>
              <a:rPr lang="en-US" altLang="ko-KR" sz="2000" dirty="0"/>
              <a:t>(GTW2): 36 min</a:t>
            </a:r>
          </a:p>
          <a:p>
            <a:pPr marL="715926" lvl="1" indent="-357188"/>
            <a:r>
              <a:rPr lang="en-US" altLang="ko-KR" sz="2000" dirty="0"/>
              <a:t>Comebacks: Activation/de-activation </a:t>
            </a:r>
            <a:r>
              <a:rPr lang="en-US" altLang="ko-KR" sz="2000" dirty="0" smtClean="0"/>
              <a:t>mechanism, any open issues</a:t>
            </a:r>
            <a:endParaRPr lang="en-US" altLang="ko-KR" sz="2000" dirty="0"/>
          </a:p>
          <a:p>
            <a:pPr marL="715926" lvl="1" indent="-357188"/>
            <a:endParaRPr lang="en-US" altLang="ko-KR" sz="2000" dirty="0"/>
          </a:p>
          <a:p>
            <a:pPr marL="715926" lvl="1" indent="-357188"/>
            <a:endParaRPr lang="en-US" sz="2000" dirty="0"/>
          </a:p>
          <a:p>
            <a:pPr marL="357188" indent="-357188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57834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8.16 </a:t>
            </a:r>
            <a:r>
              <a:rPr lang="en-US" altLang="ko-KR" dirty="0"/>
              <a:t>1024QAM</a:t>
            </a:r>
            <a:r>
              <a:rPr lang="en-US" dirty="0"/>
              <a:t> GTW session</a:t>
            </a:r>
          </a:p>
        </p:txBody>
      </p:sp>
      <p:sp>
        <p:nvSpPr>
          <p:cNvPr id="39" name="내용 개체 틀 2"/>
          <p:cNvSpPr>
            <a:spLocks noGrp="1"/>
          </p:cNvSpPr>
          <p:nvPr>
            <p:ph idx="1"/>
          </p:nvPr>
        </p:nvSpPr>
        <p:spPr>
          <a:xfrm>
            <a:off x="338669" y="896815"/>
            <a:ext cx="11514667" cy="5521409"/>
          </a:xfrm>
        </p:spPr>
        <p:txBody>
          <a:bodyPr>
            <a:normAutofit/>
          </a:bodyPr>
          <a:lstStyle/>
          <a:p>
            <a:pPr marL="357188" indent="-357188"/>
            <a:r>
              <a:rPr lang="en-US" sz="2000" dirty="0"/>
              <a:t>Week 1, Monday (GTW2): 15 min</a:t>
            </a:r>
          </a:p>
          <a:p>
            <a:pPr marL="715926" lvl="1" indent="-357188"/>
            <a:r>
              <a:rPr lang="en-US" sz="2000" dirty="0"/>
              <a:t>1024QAM</a:t>
            </a:r>
            <a:endParaRPr lang="en-US" altLang="ko-KR" sz="2000" dirty="0"/>
          </a:p>
          <a:p>
            <a:pPr marL="357188" indent="-357188"/>
            <a:r>
              <a:rPr lang="en-US" sz="2000" dirty="0"/>
              <a:t>Week 1, </a:t>
            </a:r>
            <a:r>
              <a:rPr lang="en-US" altLang="ko-KR" sz="2000" dirty="0"/>
              <a:t>Wednesday (GTW2):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</a:p>
          <a:p>
            <a:pPr marL="357188" indent="-357188"/>
            <a:r>
              <a:rPr lang="en-US" sz="2000" dirty="0"/>
              <a:t>Week 1, Friday (GTW2):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</a:p>
          <a:p>
            <a:pPr marL="357188" indent="-357188"/>
            <a:endParaRPr lang="en-US" sz="2000" dirty="0"/>
          </a:p>
          <a:p>
            <a:pPr marL="357188" indent="-357188"/>
            <a:r>
              <a:rPr lang="en-US" sz="2000" dirty="0"/>
              <a:t>Week2, Tuesday </a:t>
            </a:r>
            <a:r>
              <a:rPr lang="en-US" sz="2000" dirty="0" smtClean="0"/>
              <a:t>(</a:t>
            </a:r>
            <a:r>
              <a:rPr lang="en-US" altLang="ko-KR" sz="2000" dirty="0"/>
              <a:t>GTW2</a:t>
            </a:r>
            <a:r>
              <a:rPr lang="en-US" sz="2000" dirty="0" smtClean="0"/>
              <a:t>): 15 min</a:t>
            </a:r>
          </a:p>
          <a:p>
            <a:pPr marL="715926" lvl="1" indent="-357188"/>
            <a:r>
              <a:rPr lang="en-US" altLang="ko-KR" sz="2000" dirty="0"/>
              <a:t>1024QAM</a:t>
            </a:r>
          </a:p>
          <a:p>
            <a:pPr marL="357188" indent="-357188"/>
            <a:endParaRPr lang="en-US" sz="2000" dirty="0"/>
          </a:p>
          <a:p>
            <a:pPr marL="357188" indent="-357188"/>
            <a:endParaRPr lang="en-US" sz="2200" dirty="0"/>
          </a:p>
        </p:txBody>
      </p:sp>
      <p:sp>
        <p:nvSpPr>
          <p:cNvPr id="3" name="TextBox 2"/>
          <p:cNvSpPr txBox="1"/>
          <p:nvPr/>
        </p:nvSpPr>
        <p:spPr>
          <a:xfrm>
            <a:off x="6647688" y="242603"/>
            <a:ext cx="4993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(Seems simple at least from planning point of view)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3775040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23028</TotalTime>
  <Words>425</Words>
  <Application>Microsoft Office PowerPoint</Application>
  <PresentationFormat>와이드스크린</PresentationFormat>
  <Paragraphs>59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4" baseType="lpstr">
      <vt:lpstr>굴림</vt:lpstr>
      <vt:lpstr>맑은 고딕</vt:lpstr>
      <vt:lpstr>Arial</vt:lpstr>
      <vt:lpstr>Calibri</vt:lpstr>
      <vt:lpstr>Calibri Light</vt:lpstr>
      <vt:lpstr>Symbol</vt:lpstr>
      <vt:lpstr>Verdana</vt:lpstr>
      <vt:lpstr>Wingdings</vt:lpstr>
      <vt:lpstr>Office 테마</vt:lpstr>
      <vt:lpstr>8.1 MIMO GTW session</vt:lpstr>
      <vt:lpstr>8.9 NB-IoT/eMTC GTW session</vt:lpstr>
      <vt:lpstr>8.10 IAB GTW session</vt:lpstr>
      <vt:lpstr>8.13 DSS GTW session</vt:lpstr>
      <vt:lpstr>8.16 1024QAM GTW session</vt:lpstr>
    </vt:vector>
  </TitlesOfParts>
  <Company>Samsung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김윤선/표준Research팀(SR)/Principal Engineer/삼성전자</dc:creator>
  <cp:lastModifiedBy>김윤선/표준연구팀(SR)/Master/삼성전자</cp:lastModifiedBy>
  <cp:revision>230</cp:revision>
  <dcterms:created xsi:type="dcterms:W3CDTF">2019-02-14T07:06:45Z</dcterms:created>
  <dcterms:modified xsi:type="dcterms:W3CDTF">2021-02-03T06:19:47Z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D:\Documents\SEC Documents\2019 documents\PPT template.pptx</vt:lpwstr>
  </property>
</Properties>
</file>