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5"/>
  </p:notesMasterIdLst>
  <p:handoutMasterIdLst>
    <p:handoutMasterId r:id="rId6"/>
  </p:handoutMasterIdLst>
  <p:sldIdLst>
    <p:sldId id="833" r:id="rId2"/>
    <p:sldId id="834" r:id="rId3"/>
    <p:sldId id="835" r:id="rId4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86">
          <p15:clr>
            <a:srgbClr val="A4A3A4"/>
          </p15:clr>
        </p15:guide>
        <p15:guide id="2" orient="horz" pos="2621">
          <p15:clr>
            <a:srgbClr val="A4A3A4"/>
          </p15:clr>
        </p15:guide>
        <p15:guide id="3" orient="horz" pos="3903">
          <p15:clr>
            <a:srgbClr val="A4A3A4"/>
          </p15:clr>
        </p15:guide>
        <p15:guide id="4" orient="horz" pos="288">
          <p15:clr>
            <a:srgbClr val="A4A3A4"/>
          </p15:clr>
        </p15:guide>
        <p15:guide id="5" orient="horz" pos="2945">
          <p15:clr>
            <a:srgbClr val="A4A3A4"/>
          </p15:clr>
        </p15:guide>
        <p15:guide id="6" orient="horz" pos="1773">
          <p15:clr>
            <a:srgbClr val="A4A3A4"/>
          </p15:clr>
        </p15:guide>
        <p15:guide id="7" orient="horz" pos="4203">
          <p15:clr>
            <a:srgbClr val="A4A3A4"/>
          </p15:clr>
        </p15:guide>
        <p15:guide id="8" pos="7677">
          <p15:clr>
            <a:srgbClr val="A4A3A4"/>
          </p15:clr>
        </p15:guide>
        <p15:guide id="9" pos="9">
          <p15:clr>
            <a:srgbClr val="A4A3A4"/>
          </p15:clr>
        </p15:guide>
        <p15:guide id="10" pos="578">
          <p15:clr>
            <a:srgbClr val="A4A3A4"/>
          </p15:clr>
        </p15:guide>
        <p15:guide id="11" pos="3037">
          <p15:clr>
            <a:srgbClr val="A4A3A4"/>
          </p15:clr>
        </p15:guide>
        <p15:guide id="12" pos="7325">
          <p15:clr>
            <a:srgbClr val="A4A3A4"/>
          </p15:clr>
        </p15:guide>
        <p15:guide id="13">
          <p15:clr>
            <a:srgbClr val="A4A3A4"/>
          </p15:clr>
        </p15:guide>
        <p15:guide id="14" pos="4238">
          <p15:clr>
            <a:srgbClr val="A4A3A4"/>
          </p15:clr>
        </p15:guide>
        <p15:guide id="15" pos="5629">
          <p15:clr>
            <a:srgbClr val="A4A3A4"/>
          </p15:clr>
        </p15:guide>
        <p15:guide id="16" pos="147">
          <p15:clr>
            <a:srgbClr val="A4A3A4"/>
          </p15:clr>
        </p15:guide>
        <p15:guide id="17" pos="75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nshi Chen" initials="WC" lastIdx="1" clrIdx="0">
    <p:extLst>
      <p:ext uri="{19B8F6BF-5375-455C-9EA6-DF929625EA0E}">
        <p15:presenceInfo xmlns:p15="http://schemas.microsoft.com/office/powerpoint/2012/main" userId="S-1-5-21-945540591-4024260831-3861152641-13654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141A"/>
    <a:srgbClr val="005392"/>
    <a:srgbClr val="FDF055"/>
    <a:srgbClr val="003B66"/>
    <a:srgbClr val="404040"/>
    <a:srgbClr val="8F297D"/>
    <a:srgbClr val="00ACBD"/>
    <a:srgbClr val="008D95"/>
    <a:srgbClr val="7F7F7F"/>
    <a:srgbClr val="8F2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C67098-ED4A-4ED4-BB35-CD15BF090000}" v="2" dt="2020-11-09T19:42:14.0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95" autoAdjust="0"/>
    <p:restoredTop sz="94145" autoAdjust="0"/>
  </p:normalViewPr>
  <p:slideViewPr>
    <p:cSldViewPr snapToGrid="0" snapToObjects="1">
      <p:cViewPr varScale="1">
        <p:scale>
          <a:sx n="82" d="100"/>
          <a:sy n="82" d="100"/>
        </p:scale>
        <p:origin x="96" y="102"/>
      </p:cViewPr>
      <p:guideLst>
        <p:guide orient="horz" pos="1986"/>
        <p:guide orient="horz" pos="2621"/>
        <p:guide orient="horz" pos="3903"/>
        <p:guide orient="horz" pos="288"/>
        <p:guide orient="horz" pos="2945"/>
        <p:guide orient="horz" pos="1773"/>
        <p:guide orient="horz" pos="4203"/>
        <p:guide pos="7677"/>
        <p:guide pos="9"/>
        <p:guide pos="578"/>
        <p:guide pos="3037"/>
        <p:guide pos="7325"/>
        <p:guide/>
        <p:guide pos="4238"/>
        <p:guide pos="5629"/>
        <p:guide pos="147"/>
        <p:guide pos="75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6" d="100"/>
        <a:sy n="106" d="100"/>
      </p:scale>
      <p:origin x="0" y="13344"/>
    </p:cViewPr>
  </p:sorterViewPr>
  <p:notesViewPr>
    <p:cSldViewPr snapToGrid="0" snapToObjects="1" showGuides="1">
      <p:cViewPr varScale="1">
        <p:scale>
          <a:sx n="95" d="100"/>
          <a:sy n="95" d="100"/>
        </p:scale>
        <p:origin x="-3630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nshi Chen" userId="3a7dbef4-3474-47c6-9897-007f5734efb0" providerId="ADAL" clId="{E3C67098-ED4A-4ED4-BB35-CD15BF090000}"/>
    <pc:docChg chg="modSld">
      <pc:chgData name="Wanshi Chen" userId="3a7dbef4-3474-47c6-9897-007f5734efb0" providerId="ADAL" clId="{E3C67098-ED4A-4ED4-BB35-CD15BF090000}" dt="2020-11-09T19:42:14.087" v="1" actId="20578"/>
      <pc:docMkLst>
        <pc:docMk/>
      </pc:docMkLst>
      <pc:sldChg chg="modSp">
        <pc:chgData name="Wanshi Chen" userId="3a7dbef4-3474-47c6-9897-007f5734efb0" providerId="ADAL" clId="{E3C67098-ED4A-4ED4-BB35-CD15BF090000}" dt="2020-11-09T19:42:14.087" v="1" actId="20578"/>
        <pc:sldMkLst>
          <pc:docMk/>
          <pc:sldMk cId="733269043" sldId="835"/>
        </pc:sldMkLst>
        <pc:spChg chg="mod">
          <ac:chgData name="Wanshi Chen" userId="3a7dbef4-3474-47c6-9897-007f5734efb0" providerId="ADAL" clId="{E3C67098-ED4A-4ED4-BB35-CD15BF090000}" dt="2020-11-09T19:39:57.424" v="0" actId="20578"/>
          <ac:spMkLst>
            <pc:docMk/>
            <pc:sldMk cId="733269043" sldId="835"/>
            <ac:spMk id="52" creationId="{8995E6CE-5D31-4131-ADF8-46D24FFBE48D}"/>
          </ac:spMkLst>
        </pc:spChg>
        <pc:spChg chg="mod">
          <ac:chgData name="Wanshi Chen" userId="3a7dbef4-3474-47c6-9897-007f5734efb0" providerId="ADAL" clId="{E3C67098-ED4A-4ED4-BB35-CD15BF090000}" dt="2020-11-09T19:42:14.087" v="1" actId="20578"/>
          <ac:spMkLst>
            <pc:docMk/>
            <pc:sldMk cId="733269043" sldId="835"/>
            <ac:spMk id="54" creationId="{7F8F423C-36F1-46FD-AB84-BF61CB44B662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2B4C68-02D4-43B7-82D0-CC0F31ADA7D5}" type="datetimeFigureOut">
              <a:rPr lang="en-US" smtClean="0">
                <a:latin typeface="Qualcomm Office Regular" pitchFamily="34" charset="0"/>
              </a:rPr>
              <a:t>11/6/2020</a:t>
            </a:fld>
            <a:endParaRPr lang="en-US" dirty="0">
              <a:latin typeface="Qualcomm Office Regular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Qualcomm Office Regular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E8D803-E2CE-43E6-BB9D-83A503D767A5}" type="slidenum">
              <a:rPr lang="en-US" smtClean="0">
                <a:latin typeface="Qualcomm Office Regular" pitchFamily="34" charset="0"/>
              </a:rPr>
              <a:t>‹#›</a:t>
            </a:fld>
            <a:endParaRPr lang="en-US" dirty="0">
              <a:latin typeface="Qualcomm Office Regular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4888" y="8400641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5428951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7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2587" y="4343400"/>
            <a:ext cx="6092825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287587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latin typeface="Qualcomm Office Regular" pitchFamily="34" charset="0"/>
              </a:defRPr>
            </a:lvl1pPr>
          </a:lstStyle>
          <a:p>
            <a:fld id="{928A2613-ABFE-468A-A021-82F251360FB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8892993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88602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itchFamily="34" charset="0"/>
      <a:buChar char="•"/>
      <a:defRPr sz="1600" kern="1200">
        <a:solidFill>
          <a:schemeClr val="tx1"/>
        </a:solidFill>
        <a:latin typeface="Qualcomm Office Regular" pitchFamily="34" charset="0"/>
        <a:ea typeface="+mn-ea"/>
        <a:cs typeface="+mn-cs"/>
      </a:defRPr>
    </a:lvl1pPr>
    <a:lvl2pPr marL="628650" indent="-171450" algn="l" defTabSz="914400" rtl="0" eaLnBrk="1" latinLnBrk="0" hangingPunct="1">
      <a:buFont typeface="Arial" pitchFamily="34" charset="0"/>
      <a:buChar char="•"/>
      <a:defRPr sz="1200" kern="1200">
        <a:solidFill>
          <a:schemeClr val="tx1"/>
        </a:solidFill>
        <a:latin typeface="Qualcomm Office Regular" pitchFamily="34" charset="0"/>
        <a:ea typeface="+mn-ea"/>
        <a:cs typeface="+mn-cs"/>
      </a:defRPr>
    </a:lvl2pPr>
    <a:lvl3pPr marL="1085850" indent="-171450" algn="l" defTabSz="914400" rtl="0" eaLnBrk="1" latinLnBrk="0" hangingPunct="1">
      <a:buFont typeface="Arial" pitchFamily="34" charset="0"/>
      <a:buChar char="•"/>
      <a:defRPr sz="1200" kern="1200" baseline="0">
        <a:solidFill>
          <a:schemeClr val="tx1"/>
        </a:solidFill>
        <a:latin typeface="Qualcomm Office Regular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676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0312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149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1870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004" y="1933395"/>
            <a:ext cx="11430000" cy="1398844"/>
          </a:xfrm>
        </p:spPr>
        <p:txBody>
          <a:bodyPr/>
          <a:lstStyle>
            <a:lvl1pPr marL="342900" indent="-342900">
              <a:buFontTx/>
              <a:buBlip>
                <a:blip r:embed="rId2"/>
              </a:buBlip>
              <a:defRPr/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 lang="en-US" sz="1600" kern="1200" baseline="0" dirty="0">
                <a:solidFill>
                  <a:prstClr val="black">
                    <a:lumMod val="75000"/>
                    <a:lumOff val="25000"/>
                  </a:prstClr>
                </a:solidFill>
                <a:latin typeface="Qualcomm Office Regular" pitchFamily="34" charset="0"/>
                <a:ea typeface="+mn-ea"/>
                <a:cs typeface="Arial" pitchFamily="34" charset="0"/>
              </a:defRPr>
            </a:lvl4pPr>
            <a:lvl5pPr marL="1600200" indent="-347472">
              <a:buFont typeface="Qualcomm Regular" pitchFamily="34" charset="0"/>
              <a:buChar char="−"/>
              <a:defRPr/>
            </a:lvl5pPr>
            <a:lvl6pPr marL="2171700" indent="0">
              <a:buNone/>
              <a:defRPr sz="1600"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283464" y="736616"/>
            <a:ext cx="11430000" cy="5078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3"/>
          </p:nvPr>
        </p:nvSpPr>
        <p:spPr>
          <a:xfrm>
            <a:off x="283464" y="1426464"/>
            <a:ext cx="11430000" cy="350865"/>
          </a:xfrm>
        </p:spPr>
        <p:txBody>
          <a:bodyPr tIns="0" bIns="0" anchor="t"/>
          <a:lstStyle>
            <a:lvl1pPr marL="0" indent="0">
              <a:buNone/>
              <a:defRPr sz="2400" b="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1273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 bwMode="gray">
          <a:xfrm>
            <a:off x="11520551" y="6525737"/>
            <a:ext cx="28886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fld id="{0A607DED-8B1E-49A6-A07A-F6DE68304C82}" type="slidenum">
              <a:rPr lang="en-US" sz="800" kern="1200" smtClean="0">
                <a:solidFill>
                  <a:schemeClr val="bg1">
                    <a:lumMod val="75000"/>
                  </a:schemeClr>
                </a:solidFill>
                <a:latin typeface="Qualcomm Office Regular" pitchFamily="34" charset="0"/>
                <a:ea typeface="+mn-ea"/>
                <a:cs typeface="Arial" pitchFamily="34" charset="0"/>
              </a:rPr>
              <a:pPr marL="0" algn="l" defTabSz="914400" rtl="0" eaLnBrk="1" latinLnBrk="0" hangingPunct="1"/>
              <a:t>‹#›</a:t>
            </a:fld>
            <a:endParaRPr lang="en-US" sz="800" kern="1200" dirty="0">
              <a:solidFill>
                <a:schemeClr val="bg1">
                  <a:lumMod val="75000"/>
                </a:schemeClr>
              </a:solidFill>
              <a:latin typeface="Qualcomm Office Regular" pitchFamily="34" charset="0"/>
              <a:ea typeface="+mn-ea"/>
              <a:cs typeface="Arial" pitchFamily="34" charset="0"/>
            </a:endParaRPr>
          </a:p>
        </p:txBody>
      </p:sp>
      <p:grpSp>
        <p:nvGrpSpPr>
          <p:cNvPr id="6" name="Group 5"/>
          <p:cNvGrpSpPr>
            <a:grpSpLocks noChangeAspect="1"/>
          </p:cNvGrpSpPr>
          <p:nvPr userDrawn="1"/>
        </p:nvGrpSpPr>
        <p:grpSpPr>
          <a:xfrm>
            <a:off x="9717597" y="327382"/>
            <a:ext cx="1802954" cy="393192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1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2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3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4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5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</p:grpSp>
      <p:grpSp>
        <p:nvGrpSpPr>
          <p:cNvPr id="16" name="Group 15"/>
          <p:cNvGrpSpPr>
            <a:grpSpLocks noChangeAspect="1"/>
          </p:cNvGrpSpPr>
          <p:nvPr userDrawn="1"/>
        </p:nvGrpSpPr>
        <p:grpSpPr>
          <a:xfrm>
            <a:off x="391276" y="3809824"/>
            <a:ext cx="2096458" cy="457200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1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9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0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1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2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3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4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grpSp>
        <p:nvGrpSpPr>
          <p:cNvPr id="44" name="Group 43"/>
          <p:cNvGrpSpPr>
            <a:grpSpLocks noChangeAspect="1"/>
          </p:cNvGrpSpPr>
          <p:nvPr userDrawn="1"/>
        </p:nvGrpSpPr>
        <p:grpSpPr>
          <a:xfrm>
            <a:off x="9860525" y="203866"/>
            <a:ext cx="1596214" cy="348106"/>
            <a:chOff x="187326" y="5085556"/>
            <a:chExt cx="8393112" cy="1830388"/>
          </a:xfrm>
          <a:solidFill>
            <a:srgbClr val="00ACBD"/>
          </a:solidFill>
        </p:grpSpPr>
        <p:sp>
          <p:nvSpPr>
            <p:cNvPr id="45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6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7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8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9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0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1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2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cxnSp>
        <p:nvCxnSpPr>
          <p:cNvPr id="53" name="Straight Connector 52"/>
          <p:cNvCxnSpPr/>
          <p:nvPr userDrawn="1"/>
        </p:nvCxnSpPr>
        <p:spPr>
          <a:xfrm>
            <a:off x="370268" y="600251"/>
            <a:ext cx="11448288" cy="0"/>
          </a:xfrm>
          <a:prstGeom prst="line">
            <a:avLst/>
          </a:prstGeom>
          <a:ln w="47625">
            <a:gradFill flip="none" rotWithShape="1">
              <a:gsLst>
                <a:gs pos="100000">
                  <a:srgbClr val="004274"/>
                </a:gs>
                <a:gs pos="0">
                  <a:srgbClr val="008E95"/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414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</p:sldLayoutIdLst>
  <p:txStyles>
    <p:titleStyle>
      <a:lvl1pPr algn="l" defTabSz="914400" rtl="0" eaLnBrk="1" latinLnBrk="0" hangingPunct="1">
        <a:lnSpc>
          <a:spcPct val="75000"/>
        </a:lnSpc>
        <a:spcBef>
          <a:spcPct val="0"/>
        </a:spcBef>
        <a:buNone/>
        <a:defRPr lang="en-US" sz="3600" kern="1200" baseline="0" dirty="0">
          <a:solidFill>
            <a:schemeClr val="tx1">
              <a:lumMod val="65000"/>
              <a:lumOff val="35000"/>
            </a:schemeClr>
          </a:solidFill>
          <a:latin typeface="Qualcomm Office Regular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lnSpc>
          <a:spcPct val="95000"/>
        </a:lnSpc>
        <a:spcBef>
          <a:spcPct val="20000"/>
        </a:spcBef>
        <a:buFontTx/>
        <a:buBlip>
          <a:blip r:embed="rId4"/>
        </a:buBlip>
        <a:defRPr lang="en-US" sz="24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1pPr>
      <a:lvl2pPr marL="7429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20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2pPr>
      <a:lvl3pPr marL="10287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8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3pPr>
      <a:lvl4pPr marL="13144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6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4pPr>
      <a:lvl5pPr marL="16002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400" kern="1200" baseline="0" dirty="0" smtClean="0">
          <a:solidFill>
            <a:prstClr val="black">
              <a:lumMod val="75000"/>
              <a:lumOff val="25000"/>
            </a:prstClr>
          </a:solidFill>
          <a:latin typeface="Qualcomm Regular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1 (10/26-10/30)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URLLC/</a:t>
            </a:r>
            <a:r>
              <a:rPr lang="en-US" altLang="ja-JP" sz="900" dirty="0" err="1"/>
              <a:t>IIoT</a:t>
            </a:r>
            <a:r>
              <a:rPr lang="en-US" altLang="ja-JP" sz="900" dirty="0"/>
              <a:t> (WA on 11-2d and a new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 FG for out-of-order CBG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based retransmission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 agreed at RAN#89e): 1.5 </a:t>
            </a:r>
            <a:r>
              <a:rPr lang="en-US" altLang="ja-JP" sz="1000" dirty="0" err="1"/>
              <a:t>hrs</a:t>
            </a:r>
            <a:endParaRPr lang="en-GB" altLang="ja-JP" sz="1000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Others (New FG(s) for SRS triggering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gap and new FG for partial cancellation)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and TEI (LS on beam switching timing</a:t>
            </a:r>
            <a:r>
              <a:rPr lang="en-US" altLang="ja-JP" sz="1000" dirty="0"/>
              <a:t>):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: 1.5 </a:t>
            </a:r>
            <a:r>
              <a:rPr lang="en-US" altLang="ja-JP" sz="1000" dirty="0" err="1"/>
              <a:t>hrs</a:t>
            </a:r>
            <a:r>
              <a:rPr lang="en-US" altLang="ja-JP" sz="1000" dirty="0"/>
              <a:t> </a:t>
            </a:r>
          </a:p>
          <a:p>
            <a:pPr algn="ctr">
              <a:spcBef>
                <a:spcPct val="0"/>
              </a:spcBef>
              <a:buClrTx/>
              <a:buNone/>
            </a:pPr>
            <a:endParaRPr lang="en-GB" altLang="ja-JP" sz="1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12pm – 3pm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619770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6" y="1510991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1.5hr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1.5hr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0169" y="4732628"/>
            <a:ext cx="1976550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900" dirty="0"/>
              <a:t>MR-DC/CA &amp; others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900" dirty="0"/>
              <a:t>(c</a:t>
            </a:r>
            <a:r>
              <a:rPr lang="en-US" altLang="ja-JP" sz="900" dirty="0"/>
              <a:t>ell grouping cap for NR-DC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900" dirty="0"/>
              <a:t> and WA on FGs for NR CA): 1.5 </a:t>
            </a:r>
            <a:r>
              <a:rPr lang="en-US" altLang="ja-JP" sz="900" dirty="0" err="1"/>
              <a:t>hrs</a:t>
            </a:r>
            <a:endParaRPr lang="en-US" altLang="ja-JP" sz="900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NR-U (LS on wideband operation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and Applicability of NRU FGs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000" dirty="0"/>
              <a:t>to licensed bands) : 1.5 </a:t>
            </a:r>
            <a:r>
              <a:rPr lang="en-US" altLang="ja-JP" sz="1000" dirty="0" err="1"/>
              <a:t>hrs</a:t>
            </a:r>
            <a:endParaRPr lang="en-GB" altLang="ja-JP" sz="1000" dirty="0"/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/>
              <a:t>MRDC and Others: 40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/>
              <a:t>TEI: 40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strike="sngStrike" dirty="0">
                <a:solidFill>
                  <a:srgbClr val="FF0000"/>
                </a:solidFill>
              </a:rPr>
              <a:t>NR-U: 40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/>
              <a:t>V2X: 30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 err="1"/>
              <a:t>eMIMO</a:t>
            </a:r>
            <a:r>
              <a:rPr lang="en-GB" altLang="ja-JP" sz="1050" b="1" dirty="0"/>
              <a:t>: 30 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050" b="1" dirty="0">
                <a:solidFill>
                  <a:srgbClr val="FF0000"/>
                </a:solidFill>
              </a:rPr>
              <a:t>NR-U: 40mins</a:t>
            </a:r>
            <a:endParaRPr lang="en-GB" altLang="ja-JP" sz="1400" b="1" dirty="0">
              <a:solidFill>
                <a:srgbClr val="FF0000"/>
              </a:solidFill>
            </a:endParaRP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MRDC+Others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TEI: 1hr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V2X: 1hr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AB45F91-7461-471F-B180-526478868CB7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76270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92668" y="8604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2 (11/2 – 11/6)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SL: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DSS: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PowS</a:t>
            </a:r>
            <a:r>
              <a:rPr lang="en-US" altLang="ja-JP" sz="1400" b="1" dirty="0"/>
              <a:t>.: 30m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79786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NTN: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IAB: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MTC: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MIMO: 90m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400" b="1" dirty="0"/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800" b="1" dirty="0"/>
              <a:t>TEI (reply LS for x7519): 1 </a:t>
            </a:r>
            <a:r>
              <a:rPr lang="en-US" altLang="ja-JP" sz="800" b="1" dirty="0" err="1"/>
              <a:t>hr</a:t>
            </a:r>
            <a:endParaRPr lang="en-US" altLang="ja-JP" sz="800" b="1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800" b="1" dirty="0" err="1"/>
              <a:t>MRDC+Others</a:t>
            </a:r>
            <a:endParaRPr lang="en-US" altLang="ja-JP" sz="800" b="1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800" b="1" dirty="0"/>
              <a:t>(reply LS for x7525 and new FGs)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800" b="1" dirty="0"/>
              <a:t>: 1.5 </a:t>
            </a:r>
            <a:r>
              <a:rPr lang="en-US" altLang="ja-JP" sz="800" b="1" dirty="0" err="1"/>
              <a:t>hr</a:t>
            </a:r>
            <a:endParaRPr lang="en-US" altLang="ja-JP" sz="800" b="1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800" b="1" dirty="0"/>
              <a:t>URLLC/</a:t>
            </a:r>
            <a:r>
              <a:rPr lang="en-US" altLang="ja-JP" sz="800" b="1" dirty="0" err="1"/>
              <a:t>IIoT</a:t>
            </a:r>
            <a:r>
              <a:rPr lang="en-US" altLang="ja-JP" sz="800" b="1" dirty="0"/>
              <a:t> (new FGs): 0.5 </a:t>
            </a:r>
            <a:r>
              <a:rPr lang="en-US" altLang="ja-JP" sz="800" b="1" dirty="0" err="1"/>
              <a:t>hr</a:t>
            </a:r>
            <a:endParaRPr lang="en-US" altLang="ja-JP" sz="800" b="1" dirty="0"/>
          </a:p>
          <a:p>
            <a:pPr algn="ctr">
              <a:spcBef>
                <a:spcPct val="0"/>
              </a:spcBef>
              <a:buClrTx/>
              <a:buNone/>
            </a:pPr>
            <a:endParaRPr lang="en-GB" altLang="ja-JP" sz="1400" b="1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</a:t>
            </a:r>
            <a:r>
              <a:rPr lang="en-US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</a:t>
            </a:r>
            <a:r>
              <a:rPr lang="en-US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8pm – 11pm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592556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1735" y="1522534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MB: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1hr15min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 15min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: 1hr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SL: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DSS: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PowS</a:t>
            </a:r>
            <a:r>
              <a:rPr lang="en-US" altLang="ja-JP" sz="1400" b="1" dirty="0"/>
              <a:t>.: 30m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IAB: 20m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MB: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65m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65m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 15min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 15min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30m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NTN: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IAB: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MTC: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MIMO: 90m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400" b="1" dirty="0"/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65m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65m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Rel-16 NR-U CRs: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50m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6906" y="472289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dirty="0"/>
              <a:t>1hr: MRDC + Others (PUCCH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dirty="0"/>
              <a:t>grouping and reply LS)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dirty="0"/>
              <a:t>30min: Others (FL proposal 1,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dirty="0"/>
              <a:t>3, 5)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dirty="0"/>
              <a:t>1hr: </a:t>
            </a:r>
            <a:r>
              <a:rPr lang="en-US" sz="1000" dirty="0" err="1"/>
              <a:t>eMIMO</a:t>
            </a:r>
            <a:endParaRPr lang="en-US" sz="1000" dirty="0"/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dirty="0"/>
              <a:t>30min: URLLC/</a:t>
            </a:r>
            <a:r>
              <a:rPr lang="en-US" sz="1000" dirty="0" err="1"/>
              <a:t>IIoT</a:t>
            </a:r>
            <a:endParaRPr lang="en-US" sz="1000" dirty="0"/>
          </a:p>
          <a:p>
            <a:pPr algn="ctr">
              <a:spcBef>
                <a:spcPct val="0"/>
              </a:spcBef>
              <a:buClrTx/>
              <a:buNone/>
            </a:pPr>
            <a:endParaRPr lang="en-GB" altLang="ja-JP" sz="1400" b="1" dirty="0"/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effectLst/>
                <a:latin typeface="Yu Gothic" panose="020B0400000000000000" pitchFamily="34" charset="-128"/>
                <a:ea typeface="MS PGothic" panose="020B0600070205080204" pitchFamily="34" charset="-128"/>
                <a:cs typeface="Calibri" panose="020F0502020204030204" pitchFamily="34" charset="0"/>
              </a:rPr>
              <a:t>30min: </a:t>
            </a:r>
            <a:r>
              <a:rPr lang="en-US" sz="1200" b="1" dirty="0" err="1">
                <a:effectLst/>
                <a:latin typeface="Yu Gothic" panose="020B0400000000000000" pitchFamily="34" charset="-128"/>
                <a:ea typeface="MS PGothic" panose="020B0600070205080204" pitchFamily="34" charset="-128"/>
                <a:cs typeface="Calibri" panose="020F0502020204030204" pitchFamily="34" charset="0"/>
              </a:rPr>
              <a:t>eMIMO</a:t>
            </a:r>
            <a:endParaRPr lang="en-US" sz="1200" b="1" dirty="0">
              <a:effectLst/>
              <a:latin typeface="MS PGothic" panose="020B0600070205080204" pitchFamily="34" charset="-128"/>
              <a:ea typeface="MS PGothic" panose="020B0600070205080204" pitchFamily="34" charset="-128"/>
              <a:cs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effectLst/>
                <a:latin typeface="Yu Gothic" panose="020B0400000000000000" pitchFamily="34" charset="-128"/>
                <a:ea typeface="MS PGothic" panose="020B0600070205080204" pitchFamily="34" charset="-128"/>
                <a:cs typeface="Calibri" panose="020F0502020204030204" pitchFamily="34" charset="0"/>
              </a:rPr>
              <a:t>1.5hr: </a:t>
            </a:r>
            <a:r>
              <a:rPr lang="en-US" sz="1200" b="1" dirty="0" err="1">
                <a:effectLst/>
                <a:latin typeface="Yu Gothic" panose="020B0400000000000000" pitchFamily="34" charset="-128"/>
                <a:ea typeface="MS PGothic" panose="020B0600070205080204" pitchFamily="34" charset="-128"/>
                <a:cs typeface="Calibri" panose="020F0502020204030204" pitchFamily="34" charset="0"/>
              </a:rPr>
              <a:t>Others+MRDC</a:t>
            </a:r>
            <a:endParaRPr lang="en-US" sz="1200" b="1" dirty="0">
              <a:effectLst/>
              <a:latin typeface="MS PGothic" panose="020B0600070205080204" pitchFamily="34" charset="-128"/>
              <a:ea typeface="MS PGothic" panose="020B0600070205080204" pitchFamily="34" charset="-128"/>
              <a:cs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effectLst/>
                <a:latin typeface="Yu Gothic" panose="020B0400000000000000" pitchFamily="34" charset="-128"/>
                <a:ea typeface="MS PGothic" panose="020B0600070205080204" pitchFamily="34" charset="-128"/>
                <a:cs typeface="Calibri" panose="020F0502020204030204" pitchFamily="34" charset="0"/>
              </a:rPr>
              <a:t>1hr: URLLC</a:t>
            </a:r>
            <a:endParaRPr lang="en-US" sz="1200" b="1" dirty="0">
              <a:effectLst/>
              <a:latin typeface="MS PGothic" panose="020B0600070205080204" pitchFamily="34" charset="-128"/>
              <a:ea typeface="MS PGothic" panose="020B0600070205080204" pitchFamily="34" charset="-128"/>
              <a:cs typeface="Calibri" panose="020F0502020204030204" pitchFamily="34" charset="0"/>
            </a:endParaRPr>
          </a:p>
          <a:p>
            <a:pPr algn="ctr">
              <a:spcBef>
                <a:spcPct val="0"/>
              </a:spcBef>
              <a:buClrTx/>
              <a:buNone/>
            </a:pPr>
            <a:endParaRPr lang="en-GB" altLang="ja-JP" sz="1400" b="1" dirty="0"/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631185"/>
            <a:ext cx="1738377" cy="1541469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b="1" dirty="0"/>
              <a:t>•	1hr: URLLC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b="1" dirty="0"/>
              <a:t>•	0.5hr: NR-U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b="1" dirty="0"/>
              <a:t>•	1.5hr: Others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b="1" dirty="0"/>
              <a:t>(starting from NR-U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related proposal)</a:t>
            </a:r>
            <a:endParaRPr lang="en-GB" altLang="ja-JP" sz="14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05A3864-068C-4481-AAAD-01772BCF9C66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28997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3 (11/9 – 11/13)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: 40m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SL: 40m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DSS: 20m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PowS</a:t>
            </a:r>
            <a:r>
              <a:rPr lang="en-US" altLang="ja-JP" sz="1400" b="1" dirty="0"/>
              <a:t>.: 20m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79786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1hr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1hr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Rel-17 </a:t>
            </a:r>
            <a:r>
              <a:rPr lang="en-GB" altLang="ja-JP" sz="1400" b="1" dirty="0" err="1"/>
              <a:t>eMIMO</a:t>
            </a:r>
            <a:r>
              <a:rPr lang="en-GB" altLang="ja-JP" sz="1400" b="1" dirty="0"/>
              <a:t>: 90min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Rel-17: MTC 30min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561582" y="1110338"/>
            <a:ext cx="154835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1pm – 3pm</a:t>
            </a:r>
            <a:endParaRPr lang="en-US" sz="16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69" y="1083421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592556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5681" y="149143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MBS: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75m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75m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: 60m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SL: 60m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DSS: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PowS</a:t>
            </a:r>
            <a:r>
              <a:rPr lang="en-US" altLang="ja-JP" sz="1400" b="1" dirty="0"/>
              <a:t>.: 30m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MBS: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1hr15min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1hr 15min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NTN: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75m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75m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NTN: 40m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 10min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 10min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7944" y="3061358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60GHz: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 30min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Rel-17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1hr 30min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28688" y="4739001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dirty="0"/>
              <a:t>URLLC: 90m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dirty="0"/>
              <a:t>Others: 90m</a:t>
            </a:r>
            <a:endParaRPr lang="en-GB" altLang="ja-JP" sz="1400" dirty="0"/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200" b="1" dirty="0"/>
              <a:t>Rel-17 </a:t>
            </a:r>
            <a:r>
              <a:rPr lang="en-GB" altLang="ja-JP" sz="1200" b="1" dirty="0" err="1"/>
              <a:t>eMIMO</a:t>
            </a:r>
            <a:r>
              <a:rPr lang="en-GB" altLang="ja-JP" sz="1200" b="1" dirty="0"/>
              <a:t>: 100min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100" b="1" dirty="0"/>
              <a:t>Rel-17: MTC 30min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100" b="1" dirty="0"/>
              <a:t>Rel-17</a:t>
            </a:r>
            <a:r>
              <a:rPr lang="en-GB" altLang="ja-JP" sz="1200" b="1" dirty="0"/>
              <a:t> IAB: 50min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100" b="1" dirty="0"/>
              <a:t>Rel-17</a:t>
            </a:r>
            <a:r>
              <a:rPr lang="en-GB" altLang="ja-JP" sz="1200" b="1" dirty="0"/>
              <a:t> IAB: 30min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200" b="1" dirty="0"/>
              <a:t>Rel-17: MTC 30min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200" b="1" dirty="0"/>
              <a:t>Rel-17 </a:t>
            </a:r>
            <a:r>
              <a:rPr lang="en-GB" altLang="ja-JP" sz="1200" b="1" dirty="0" err="1"/>
              <a:t>eMIMO</a:t>
            </a:r>
            <a:r>
              <a:rPr lang="en-GB" altLang="ja-JP" sz="1200" b="1" dirty="0"/>
              <a:t>: 120min</a:t>
            </a:r>
          </a:p>
        </p:txBody>
      </p:sp>
      <p:sp>
        <p:nvSpPr>
          <p:cNvPr id="2" name="AutoShape 71">
            <a:extLst>
              <a:ext uri="{FF2B5EF4-FFF2-40B4-BE49-F238E27FC236}">
                <a16:creationId xmlns:a16="http://schemas.microsoft.com/office/drawing/2014/main" id="{B66F18B9-F817-4404-BBD2-AE4F55102B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0504" y="148131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" name="AutoShape 71">
            <a:extLst>
              <a:ext uri="{FF2B5EF4-FFF2-40B4-BE49-F238E27FC236}">
                <a16:creationId xmlns:a16="http://schemas.microsoft.com/office/drawing/2014/main" id="{854DBC7E-7D53-4F9C-8117-62A93E6B91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50790" y="2979458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" name="AutoShape 71">
            <a:extLst>
              <a:ext uri="{FF2B5EF4-FFF2-40B4-BE49-F238E27FC236}">
                <a16:creationId xmlns:a16="http://schemas.microsoft.com/office/drawing/2014/main" id="{4682CFA9-5434-484F-8148-78FB80408B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82256" y="4696275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BC7AC82-9656-468D-A453-C1F7EDE4BC93}"/>
              </a:ext>
            </a:extLst>
          </p:cNvPr>
          <p:cNvSpPr txBox="1"/>
          <p:nvPr/>
        </p:nvSpPr>
        <p:spPr>
          <a:xfrm>
            <a:off x="17357" y="810879"/>
            <a:ext cx="1969559" cy="917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u="sng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Note the switch</a:t>
            </a:r>
          </a:p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u="sng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in between!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3441FE-6882-4B45-9A91-9ED92FE97B7E}"/>
              </a:ext>
            </a:extLst>
          </p:cNvPr>
          <p:cNvSpPr txBox="1"/>
          <p:nvPr/>
        </p:nvSpPr>
        <p:spPr>
          <a:xfrm>
            <a:off x="5707230" y="1064211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AB8E5DB-FC6B-4A79-A900-428B97A0710E}"/>
              </a:ext>
            </a:extLst>
          </p:cNvPr>
          <p:cNvSpPr txBox="1"/>
          <p:nvPr/>
        </p:nvSpPr>
        <p:spPr>
          <a:xfrm>
            <a:off x="7760877" y="1083421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D873368-61F0-4764-88C9-1C48D040D148}"/>
              </a:ext>
            </a:extLst>
          </p:cNvPr>
          <p:cNvSpPr txBox="1"/>
          <p:nvPr/>
        </p:nvSpPr>
        <p:spPr>
          <a:xfrm>
            <a:off x="9921608" y="1073647"/>
            <a:ext cx="22465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4am-7am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33269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Qualcomm_Template_Standard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153C6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Template">
      <a:majorFont>
        <a:latin typeface="Qualcomm Office Bold"/>
        <a:ea typeface=""/>
        <a:cs typeface=""/>
      </a:majorFont>
      <a:minorFont>
        <a:latin typeface="Qualcomm Offic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2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 algn="ctr">
          <a:defRPr dirty="0" err="1" smtClean="0">
            <a:solidFill>
              <a:schemeClr val="bg1"/>
            </a:solidFill>
          </a:defRPr>
        </a:defPPr>
      </a:lstStyle>
    </a:spDef>
    <a:lnDef>
      <a:spPr>
        <a:ln w="38100">
          <a:gradFill flip="none" rotWithShape="1">
            <a:gsLst>
              <a:gs pos="0">
                <a:srgbClr val="143C66"/>
              </a:gs>
              <a:gs pos="100000">
                <a:srgbClr val="008080"/>
              </a:gs>
            </a:gsLst>
            <a:lin ang="0" scaled="1"/>
            <a:tileRect/>
          </a:gra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spcAft>
            <a:spcPts val="300"/>
          </a:spcAft>
          <a:defRPr dirty="0" err="1" smtClean="0">
            <a:solidFill>
              <a:schemeClr val="tx1">
                <a:lumMod val="75000"/>
                <a:lumOff val="25000"/>
              </a:schemeClr>
            </a:solidFill>
            <a:latin typeface="Calibre Semibold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Qualcomm_Template_Standard</Template>
  <TotalTime>153696</TotalTime>
  <Words>689</Words>
  <Application>Microsoft Office PowerPoint</Application>
  <PresentationFormat>Custom</PresentationFormat>
  <Paragraphs>203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MS PGothic</vt:lpstr>
      <vt:lpstr>Yu Gothic</vt:lpstr>
      <vt:lpstr>Arial</vt:lpstr>
      <vt:lpstr>Calibre Regular</vt:lpstr>
      <vt:lpstr>Calibre Semibold</vt:lpstr>
      <vt:lpstr>Calibri</vt:lpstr>
      <vt:lpstr>Qualcomm Office Regular</vt:lpstr>
      <vt:lpstr>Qualcomm Regular</vt:lpstr>
      <vt:lpstr>Qualcomm_Template_Standard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Duarte</dc:creator>
  <cp:lastModifiedBy>Wanshi Chen</cp:lastModifiedBy>
  <cp:revision>2103</cp:revision>
  <cp:lastPrinted>2013-04-02T21:48:58Z</cp:lastPrinted>
  <dcterms:created xsi:type="dcterms:W3CDTF">2013-03-06T00:13:51Z</dcterms:created>
  <dcterms:modified xsi:type="dcterms:W3CDTF">2020-11-09T19:42:42Z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861483511</vt:i4>
  </property>
  <property fmtid="{D5CDD505-2E9C-101B-9397-08002B2CF9AE}" pid="3" name="_NewReviewCycle">
    <vt:lpwstr/>
  </property>
  <property fmtid="{D5CDD505-2E9C-101B-9397-08002B2CF9AE}" pid="4" name="_EmailSubject">
    <vt:lpwstr>Slides for China Trip</vt:lpwstr>
  </property>
  <property fmtid="{D5CDD505-2E9C-101B-9397-08002B2CF9AE}" pid="5" name="_AuthorEmail">
    <vt:lpwstr>albertor@qti.qualcomm.com</vt:lpwstr>
  </property>
  <property fmtid="{D5CDD505-2E9C-101B-9397-08002B2CF9AE}" pid="6" name="_AuthorEmailDisplayName">
    <vt:lpwstr>Rico Alvarino, Alberto</vt:lpwstr>
  </property>
  <property fmtid="{D5CDD505-2E9C-101B-9397-08002B2CF9AE}" pid="7" name="_PreviousAdHocReviewCycleID">
    <vt:i4>-1620110446</vt:i4>
  </property>
</Properties>
</file>