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436" r:id="rId5"/>
    <p:sldId id="568" r:id="rId6"/>
    <p:sldId id="569" r:id="rId7"/>
    <p:sldId id="570" r:id="rId8"/>
    <p:sldId id="571" r:id="rId9"/>
    <p:sldId id="380" r:id="rId10"/>
  </p:sldIdLst>
  <p:sldSz cx="12192000" cy="6858000"/>
  <p:notesSz cx="6805613" cy="99393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60952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1219050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828573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2438098" algn="l" rtl="0" fontAlgn="base">
      <a:spcBef>
        <a:spcPct val="0"/>
      </a:spcBef>
      <a:spcAft>
        <a:spcPct val="0"/>
      </a:spcAft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3047620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3657143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4266667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4876191" algn="l" defTabSz="1219050" rtl="0" eaLnBrk="1" latinLnBrk="0" hangingPunct="1">
      <a:defRPr kumimoji="1" sz="19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ummary" id="{E5436FC0-71B5-422E-8EEC-4CF762B23967}">
          <p14:sldIdLst>
            <p14:sldId id="436"/>
            <p14:sldId id="568"/>
            <p14:sldId id="569"/>
            <p14:sldId id="570"/>
            <p14:sldId id="571"/>
            <p14:sldId id="380"/>
          </p14:sldIdLst>
        </p14:section>
      </p14:sectionLst>
    </p:ex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712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BCB"/>
    <a:srgbClr val="FFE7E7"/>
    <a:srgbClr val="E2FFFF"/>
    <a:srgbClr val="FFFFCC"/>
    <a:srgbClr val="CC0033"/>
    <a:srgbClr val="FF9999"/>
    <a:srgbClr val="FF0066"/>
    <a:srgbClr val="FF5050"/>
    <a:srgbClr val="3366FF"/>
    <a:srgbClr val="C052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8D230F3-CF80-4859-8CE7-A43EE81993B5}" styleName="浅色样式 1 - 强调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49" autoAdjust="0"/>
    <p:restoredTop sz="95609" autoAdjust="0"/>
  </p:normalViewPr>
  <p:slideViewPr>
    <p:cSldViewPr showGuides="1">
      <p:cViewPr varScale="1">
        <p:scale>
          <a:sx n="110" d="100"/>
          <a:sy n="110" d="100"/>
        </p:scale>
        <p:origin x="504" y="102"/>
      </p:cViewPr>
      <p:guideLst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6509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2023/5/31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663" y="746125"/>
            <a:ext cx="6621462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/>
              <a:t>マスタ テキストの書式設定</a:t>
            </a:r>
          </a:p>
          <a:p>
            <a:pPr lvl="1"/>
            <a:r>
              <a:rPr lang="ja-JP" altLang="en-GB" noProof="0"/>
              <a:t>第 </a:t>
            </a:r>
            <a:r>
              <a:rPr lang="en-GB" altLang="ja-JP" noProof="0"/>
              <a:t>2 </a:t>
            </a:r>
            <a:r>
              <a:rPr lang="ja-JP" altLang="en-GB" noProof="0"/>
              <a:t>レベル</a:t>
            </a:r>
          </a:p>
          <a:p>
            <a:pPr lvl="2"/>
            <a:r>
              <a:rPr lang="ja-JP" altLang="en-GB" noProof="0"/>
              <a:t>第 </a:t>
            </a:r>
            <a:r>
              <a:rPr lang="en-GB" altLang="ja-JP" noProof="0"/>
              <a:t>3 </a:t>
            </a:r>
            <a:r>
              <a:rPr lang="ja-JP" altLang="en-GB" noProof="0"/>
              <a:t>レベル</a:t>
            </a:r>
          </a:p>
          <a:p>
            <a:pPr lvl="3"/>
            <a:r>
              <a:rPr lang="ja-JP" altLang="en-GB" noProof="0"/>
              <a:t>第 </a:t>
            </a:r>
            <a:r>
              <a:rPr lang="en-GB" altLang="ja-JP" noProof="0"/>
              <a:t>4 </a:t>
            </a:r>
            <a:r>
              <a:rPr lang="ja-JP" altLang="en-GB" noProof="0"/>
              <a:t>レベル</a:t>
            </a:r>
          </a:p>
          <a:p>
            <a:pPr lvl="4"/>
            <a:r>
              <a:rPr lang="ja-JP" altLang="en-GB" noProof="0"/>
              <a:t>第 </a:t>
            </a:r>
            <a:r>
              <a:rPr lang="en-GB" altLang="ja-JP" noProof="0"/>
              <a:t>5 </a:t>
            </a:r>
            <a:r>
              <a:rPr lang="ja-JP" altLang="en-GB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60952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1219050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828573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2438098" algn="l" rtl="0" eaLnBrk="0" fontAlgn="base" hangingPunct="0">
      <a:spcBef>
        <a:spcPct val="30000"/>
      </a:spcBef>
      <a:spcAft>
        <a:spcPct val="0"/>
      </a:spcAft>
      <a:defRPr kumimoji="1" sz="16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3047620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6pPr>
    <a:lvl7pPr marL="3657143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7pPr>
    <a:lvl8pPr marL="4266667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8pPr>
    <a:lvl9pPr marL="4876191" algn="l" defTabSz="1219050" rtl="0" eaLnBrk="1" latinLnBrk="0" hangingPunct="1">
      <a:defRPr kumimoji="1"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5900265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E2C8AE7-5628-4DF3-9CBB-D0DF79F70B13}" type="slidenum">
              <a:rPr lang="en-GB" altLang="ja-JP" smtClean="0"/>
              <a:pPr>
                <a:defRPr/>
              </a:pPr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800456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3817" y="2130433"/>
            <a:ext cx="10363200" cy="1470025"/>
          </a:xfrm>
        </p:spPr>
        <p:txBody>
          <a:bodyPr/>
          <a:lstStyle>
            <a:lvl1pPr>
              <a:defRPr sz="4000" smtClean="0">
                <a:latin typeface="+mn-lt"/>
              </a:defRPr>
            </a:lvl1pPr>
          </a:lstStyle>
          <a:p>
            <a:endParaRPr lang="ja-JP" altLang="en-US" dirty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18217" y="3886203"/>
            <a:ext cx="85344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+mn-lt"/>
              </a:defRPr>
            </a:lvl1pPr>
          </a:lstStyle>
          <a:p>
            <a:endParaRPr lang="ja-JP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+mn-ea"/>
                <a:ea typeface="+mn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1511181"/>
          </a:xfrm>
        </p:spPr>
        <p:txBody>
          <a:bodyPr/>
          <a:lstStyle>
            <a:lvl1pPr>
              <a:defRPr sz="1900">
                <a:latin typeface="+mn-lt"/>
                <a:ea typeface="+mn-ea"/>
              </a:defRPr>
            </a:lvl1pPr>
            <a:lvl2pPr marL="592593" indent="-239155">
              <a:buFont typeface="Arial" pitchFamily="34" charset="0"/>
              <a:buChar char="•"/>
              <a:defRPr sz="1900">
                <a:latin typeface="+mn-lt"/>
                <a:ea typeface="+mn-ea"/>
              </a:defRPr>
            </a:lvl2pPr>
            <a:lvl3pPr marL="831750" indent="-239155">
              <a:buFont typeface="Arial" pitchFamily="34" charset="0"/>
              <a:buChar char="»"/>
              <a:defRPr sz="1500">
                <a:latin typeface="+mn-lt"/>
                <a:ea typeface="+mn-ea"/>
              </a:defRPr>
            </a:lvl3pPr>
            <a:lvl4pPr marL="1070900" indent="-239155">
              <a:buFont typeface="Times New Roman" pitchFamily="18" charset="0"/>
              <a:buChar char="–"/>
              <a:defRPr sz="1500">
                <a:latin typeface="+mn-lt"/>
                <a:ea typeface="+mn-ea"/>
              </a:defRPr>
            </a:lvl4pPr>
            <a:lvl5pPr marL="1310057" indent="-239155">
              <a:buFont typeface="Wingdings" pitchFamily="2" charset="2"/>
              <a:buChar char="ü"/>
              <a:defRPr sz="1200">
                <a:latin typeface="+mn-lt"/>
                <a:ea typeface="+mn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800">
                <a:latin typeface="+mn-lt"/>
                <a:ea typeface="+mn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39184" y="77795"/>
            <a:ext cx="9505949" cy="692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952501"/>
            <a:ext cx="11760200" cy="149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32" tIns="45718" rIns="91432" bIns="4571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32" name="Line 8"/>
          <p:cNvSpPr>
            <a:spLocks noChangeShapeType="1"/>
          </p:cNvSpPr>
          <p:nvPr userDrawn="1"/>
        </p:nvSpPr>
        <p:spPr bwMode="auto">
          <a:xfrm>
            <a:off x="143943" y="811213"/>
            <a:ext cx="11857567" cy="0"/>
          </a:xfrm>
          <a:prstGeom prst="line">
            <a:avLst/>
          </a:prstGeom>
          <a:noFill/>
          <a:ln w="57150">
            <a:solidFill>
              <a:schemeClr val="accent6"/>
            </a:solidFill>
            <a:round/>
            <a:headEnd/>
            <a:tailEnd/>
          </a:ln>
          <a:effectLst/>
        </p:spPr>
        <p:txBody>
          <a:bodyPr lIns="91432" tIns="45718" rIns="91432" bIns="45718"/>
          <a:lstStyle/>
          <a:p>
            <a:pPr>
              <a:defRPr/>
            </a:pPr>
            <a:endParaRPr lang="ja-JP" altLang="en-US" sz="2400">
              <a:ea typeface="ＭＳ Ｐゴシック" pitchFamily="50" charset="-128"/>
            </a:endParaRPr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11694367" y="6458381"/>
            <a:ext cx="482820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1432" tIns="45718" rIns="91432" bIns="45718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90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rPr>
              <a:pPr algn="r">
                <a:defRPr/>
              </a:pPr>
              <a:t>‹#›</a:t>
            </a:fld>
            <a:endParaRPr lang="en-GB" altLang="ja-JP" sz="19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1" name="Picture 7" descr="01_corp_brandlogo_S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36432" y="321729"/>
            <a:ext cx="1882937" cy="410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2800" b="1">
          <a:solidFill>
            <a:schemeClr val="tx2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60952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1219050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828573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2438098" algn="l" rtl="0" fontAlgn="base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53442" indent="-353442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Font typeface="Wingdings" pitchFamily="2" charset="2"/>
        <a:buChar char="n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1pPr>
      <a:lvl2pPr marL="592593" indent="-239155" algn="l" rtl="0" eaLnBrk="0" fontAlgn="base" hangingPunct="0">
        <a:spcBef>
          <a:spcPct val="20000"/>
        </a:spcBef>
        <a:spcAft>
          <a:spcPct val="0"/>
        </a:spcAft>
        <a:buClr>
          <a:srgbClr val="CC0033"/>
        </a:buClr>
        <a:buChar char="•"/>
        <a:defRPr kumimoji="1" sz="19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2pPr>
      <a:lvl3pPr marL="831750" indent="-23915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3pPr>
      <a:lvl4pPr marL="1070900" indent="-2391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15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4pPr>
      <a:lvl5pPr marL="1310057" indent="-239155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kumimoji="1" sz="1100" i="0">
          <a:solidFill>
            <a:schemeClr val="tx1"/>
          </a:solidFill>
          <a:latin typeface="Segoe UI" panose="020B0502040204020203" pitchFamily="34" charset="0"/>
          <a:ea typeface="Meiryo UI" panose="020B0604030504040204" pitchFamily="50" charset="-128"/>
          <a:cs typeface="Segoe UI" panose="020B0502040204020203" pitchFamily="34" charset="0"/>
        </a:defRPr>
      </a:lvl5pPr>
      <a:lvl6pPr marL="335238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6pPr>
      <a:lvl7pPr marL="3961906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7pPr>
      <a:lvl8pPr marL="4571430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8pPr>
      <a:lvl9pPr marL="5180953" indent="-304760" algn="l" rtl="0" fontAlgn="base">
        <a:spcBef>
          <a:spcPct val="20000"/>
        </a:spcBef>
        <a:spcAft>
          <a:spcPct val="0"/>
        </a:spcAft>
        <a:buChar char="»"/>
        <a:defRPr kumimoji="1"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5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8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20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7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1" algn="l" defTabSz="1219050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3817" y="2544040"/>
            <a:ext cx="10363200" cy="1470025"/>
          </a:xfrm>
        </p:spPr>
        <p:txBody>
          <a:bodyPr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Views on Rel-19 UL Coverage Enhancement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18217" y="5471065"/>
            <a:ext cx="8534400" cy="523220"/>
          </a:xfrm>
        </p:spPr>
        <p:txBody>
          <a:bodyPr/>
          <a:lstStyle/>
          <a:p>
            <a:r>
              <a:rPr kumimoji="1" lang="en-US" altLang="ja-JP" dirty="0"/>
              <a:t>NTT</a:t>
            </a:r>
            <a:r>
              <a:rPr kumimoji="1" lang="ja-JP" altLang="en-US" dirty="0"/>
              <a:t> </a:t>
            </a:r>
            <a:r>
              <a:rPr kumimoji="1" lang="en-US" altLang="ja-JP" dirty="0"/>
              <a:t>DOCOMO,</a:t>
            </a:r>
            <a:r>
              <a:rPr kumimoji="1" lang="ja-JP" altLang="en-US" dirty="0"/>
              <a:t> </a:t>
            </a:r>
            <a:r>
              <a:rPr kumimoji="1" lang="en-US" altLang="ja-JP" dirty="0"/>
              <a:t>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43110" y="96597"/>
            <a:ext cx="367171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lt"/>
                <a:ea typeface="+mn-ea"/>
              </a:rPr>
              <a:t>3GPP TSG RAN Rel-19 workshop</a:t>
            </a:r>
          </a:p>
          <a:p>
            <a:r>
              <a:rPr kumimoji="1" lang="en-US" altLang="ja-JP" dirty="0">
                <a:latin typeface="+mn-lt"/>
                <a:ea typeface="+mn-ea"/>
              </a:rPr>
              <a:t>Taipei, June 15 - 16, 2023</a:t>
            </a: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9733" y="906687"/>
            <a:ext cx="3196773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latin typeface="+mn-lt"/>
                <a:ea typeface="+mn-ea"/>
              </a:rPr>
              <a:t>Source: NTT DOCOMO, INC.</a:t>
            </a:r>
          </a:p>
          <a:p>
            <a:r>
              <a:rPr lang="en-US" altLang="ja-JP" dirty="0">
                <a:latin typeface="+mn-lt"/>
                <a:ea typeface="+mn-ea"/>
              </a:rPr>
              <a:t>Agenda item: 5</a:t>
            </a:r>
          </a:p>
          <a:p>
            <a:r>
              <a:rPr kumimoji="1" lang="en-US" altLang="ja-JP" dirty="0">
                <a:latin typeface="+mn-lt"/>
                <a:ea typeface="+mn-ea"/>
              </a:rPr>
              <a:t>Document for : Discussion</a:t>
            </a:r>
            <a:endParaRPr kumimoji="1" lang="ja-JP" altLang="en-US" dirty="0">
              <a:latin typeface="+mn-lt"/>
              <a:ea typeface="+mn-ea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52617" y="242790"/>
            <a:ext cx="1760418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b="0" i="0" dirty="0">
                <a:solidFill>
                  <a:srgbClr val="444444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RWS-230258</a:t>
            </a:r>
            <a:endParaRPr lang="en-US" altLang="ja-JP" dirty="0">
              <a:highlight>
                <a:srgbClr val="FFFF00"/>
              </a:highligh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29318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Multi-PRACH with different beams: 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15899" y="952504"/>
            <a:ext cx="11865765" cy="5352230"/>
          </a:xfrm>
        </p:spPr>
        <p:txBody>
          <a:bodyPr/>
          <a:lstStyle/>
          <a:p>
            <a:r>
              <a:rPr kumimoji="1" lang="en-US" altLang="ja-JP" dirty="0"/>
              <a:t>In Rel-18, multiple PRACH transmissions with same Tx beam is supported.</a:t>
            </a:r>
          </a:p>
          <a:p>
            <a:r>
              <a:rPr lang="en-US" altLang="ja-JP" dirty="0"/>
              <a:t>Multiple PRACH transmissions with different Tx beams is NOT supported in Rel-18.</a:t>
            </a:r>
          </a:p>
          <a:p>
            <a:r>
              <a:rPr kumimoji="1" lang="en-US" altLang="ja-JP" dirty="0"/>
              <a:t>Potential benefit of multiple PRACH transmissions with different Tx beams:</a:t>
            </a:r>
          </a:p>
          <a:p>
            <a:pPr lvl="1"/>
            <a:r>
              <a:rPr kumimoji="1" lang="en-US" altLang="ja-JP" sz="1800" dirty="0"/>
              <a:t>Multiple PRACH transmissions with different Tx beams can provide performance gain for some cases, especially when UE has no prior knowledge about the best narrow UL Tx beam.</a:t>
            </a:r>
          </a:p>
          <a:p>
            <a:pPr lvl="1"/>
            <a:r>
              <a:rPr kumimoji="1" lang="en-US" altLang="ja-JP" sz="1800" dirty="0"/>
              <a:t>Best UL Tx beam identification for Msg3 PUSCH is possible, which is beneficial for Msg 3 PUSCH coverage.</a:t>
            </a:r>
          </a:p>
          <a:p>
            <a:endParaRPr lang="en-US" altLang="ja-JP" sz="1600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endParaRPr kumimoji="1" lang="en-US" altLang="ja-JP" sz="1600" dirty="0"/>
          </a:p>
          <a:p>
            <a:endParaRPr lang="en-US" altLang="ja-JP" sz="1600" dirty="0"/>
          </a:p>
          <a:p>
            <a:r>
              <a:rPr kumimoji="1" lang="en-US" altLang="ja-JP" dirty="0"/>
              <a:t>View: </a:t>
            </a:r>
          </a:p>
          <a:p>
            <a:pPr lvl="1"/>
            <a:r>
              <a:rPr lang="en-US" altLang="ja-JP" sz="1800" dirty="0"/>
              <a:t>With small standardization effort, Rel-19 can consider specifying multi-PRACH transmissions with different beams</a:t>
            </a:r>
          </a:p>
          <a:p>
            <a:pPr lvl="2"/>
            <a:r>
              <a:rPr kumimoji="1" lang="en-US" altLang="ja-JP" sz="1800" dirty="0"/>
              <a:t>Potential objectives are captured in the next slide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256445A-AFBF-FD93-39C3-2B19EF16D25C}"/>
              </a:ext>
            </a:extLst>
          </p:cNvPr>
          <p:cNvGrpSpPr/>
          <p:nvPr/>
        </p:nvGrpSpPr>
        <p:grpSpPr>
          <a:xfrm>
            <a:off x="1954289" y="3554236"/>
            <a:ext cx="7792281" cy="959967"/>
            <a:chOff x="1968733" y="4767634"/>
            <a:chExt cx="7792281" cy="959967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13C0F2F-FD36-0B71-766E-F5A94EB90A28}"/>
                </a:ext>
              </a:extLst>
            </p:cNvPr>
            <p:cNvGrpSpPr/>
            <p:nvPr/>
          </p:nvGrpSpPr>
          <p:grpSpPr>
            <a:xfrm>
              <a:off x="1968733" y="4767634"/>
              <a:ext cx="4216614" cy="959967"/>
              <a:chOff x="1108154" y="4136387"/>
              <a:chExt cx="4216614" cy="959967"/>
            </a:xfrm>
          </p:grpSpPr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766F484-8623-D2C8-AE24-F535AD86E2B8}"/>
                  </a:ext>
                </a:extLst>
              </p:cNvPr>
              <p:cNvSpPr txBox="1"/>
              <p:nvPr/>
            </p:nvSpPr>
            <p:spPr>
              <a:xfrm>
                <a:off x="1108154" y="4759172"/>
                <a:ext cx="9106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</a:rPr>
                  <a:t>Rep#1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07AEB8A4-8E08-3AC2-A351-2106ACDF3F7A}"/>
                  </a:ext>
                </a:extLst>
              </p:cNvPr>
              <p:cNvSpPr txBox="1"/>
              <p:nvPr/>
            </p:nvSpPr>
            <p:spPr>
              <a:xfrm>
                <a:off x="1895979" y="4771031"/>
                <a:ext cx="9106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</a:rPr>
                  <a:t>Rep#2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</a:endParaRPr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941C1A2-E708-1CF0-F373-1D52486A008A}"/>
                  </a:ext>
                </a:extLst>
              </p:cNvPr>
              <p:cNvSpPr txBox="1"/>
              <p:nvPr/>
            </p:nvSpPr>
            <p:spPr>
              <a:xfrm>
                <a:off x="2639400" y="4773992"/>
                <a:ext cx="9106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</a:rPr>
                  <a:t>Rep#3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</a:endParaRP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EE184B06-4E45-2990-3DFD-488612F58771}"/>
                  </a:ext>
                </a:extLst>
              </p:cNvPr>
              <p:cNvSpPr txBox="1"/>
              <p:nvPr/>
            </p:nvSpPr>
            <p:spPr>
              <a:xfrm>
                <a:off x="3426347" y="4768413"/>
                <a:ext cx="910621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</a:rPr>
                  <a:t>Rep#4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</a:endParaRPr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6904072B-72D2-112B-3AA1-69F31BAF26D2}"/>
                  </a:ext>
                </a:extLst>
              </p:cNvPr>
              <p:cNvSpPr/>
              <p:nvPr/>
            </p:nvSpPr>
            <p:spPr>
              <a:xfrm>
                <a:off x="1185509" y="4534809"/>
                <a:ext cx="576222" cy="22502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  <a:cs typeface="+mn-cs"/>
                  </a:rPr>
                  <a:t>Msg 1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D7BDF152-FC29-CDC9-13E3-22108C74C33A}"/>
                  </a:ext>
                </a:extLst>
              </p:cNvPr>
              <p:cNvSpPr/>
              <p:nvPr/>
            </p:nvSpPr>
            <p:spPr>
              <a:xfrm rot="18855992">
                <a:off x="1337787" y="4140010"/>
                <a:ext cx="132454" cy="393222"/>
              </a:xfrm>
              <a:prstGeom prst="ellipse">
                <a:avLst/>
              </a:prstGeom>
              <a:solidFill>
                <a:srgbClr val="FFFF00"/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6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17BBBDCB-D957-4F0D-1FDC-04B0D57DCFE9}"/>
                  </a:ext>
                </a:extLst>
              </p:cNvPr>
              <p:cNvSpPr/>
              <p:nvPr/>
            </p:nvSpPr>
            <p:spPr>
              <a:xfrm>
                <a:off x="1954233" y="4531186"/>
                <a:ext cx="576222" cy="22502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  <a:cs typeface="+mn-cs"/>
                  </a:rPr>
                  <a:t>Msg 1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7AF8D6EF-017E-C6C0-25B2-66FE15AB27B8}"/>
                  </a:ext>
                </a:extLst>
              </p:cNvPr>
              <p:cNvSpPr/>
              <p:nvPr/>
            </p:nvSpPr>
            <p:spPr>
              <a:xfrm rot="20670208">
                <a:off x="2106511" y="4136387"/>
                <a:ext cx="132454" cy="393222"/>
              </a:xfrm>
              <a:prstGeom prst="ellipse">
                <a:avLst/>
              </a:prstGeom>
              <a:solidFill>
                <a:srgbClr val="E2FFFF"/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6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F92FA1F5-339E-20DE-BC25-CC495C995EB8}"/>
                  </a:ext>
                </a:extLst>
              </p:cNvPr>
              <p:cNvSpPr/>
              <p:nvPr/>
            </p:nvSpPr>
            <p:spPr>
              <a:xfrm>
                <a:off x="2682958" y="4531186"/>
                <a:ext cx="576222" cy="22502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  <a:cs typeface="+mn-cs"/>
                  </a:rPr>
                  <a:t>Msg 1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98A245D1-B3E1-A3FF-18C9-1368A0745722}"/>
                  </a:ext>
                </a:extLst>
              </p:cNvPr>
              <p:cNvSpPr/>
              <p:nvPr/>
            </p:nvSpPr>
            <p:spPr>
              <a:xfrm rot="752031">
                <a:off x="2835236" y="4136387"/>
                <a:ext cx="132454" cy="393222"/>
              </a:xfrm>
              <a:prstGeom prst="ellipse">
                <a:avLst/>
              </a:prstGeom>
              <a:solidFill>
                <a:srgbClr val="92D050"/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6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id="{43695411-A888-4671-C280-A18D8F85033A}"/>
                  </a:ext>
                </a:extLst>
              </p:cNvPr>
              <p:cNvSpPr/>
              <p:nvPr/>
            </p:nvSpPr>
            <p:spPr>
              <a:xfrm>
                <a:off x="3412889" y="4531186"/>
                <a:ext cx="576222" cy="225025"/>
              </a:xfrm>
              <a:prstGeom prst="rect">
                <a:avLst/>
              </a:prstGeom>
              <a:noFill/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  <a:cs typeface="+mn-cs"/>
                  </a:rPr>
                  <a:t>Msg 1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8FA4C3A1-DFFA-6810-854A-619E48A0B7B0}"/>
                  </a:ext>
                </a:extLst>
              </p:cNvPr>
              <p:cNvSpPr/>
              <p:nvPr/>
            </p:nvSpPr>
            <p:spPr>
              <a:xfrm rot="3595549">
                <a:off x="3650941" y="4142663"/>
                <a:ext cx="132454" cy="393222"/>
              </a:xfrm>
              <a:prstGeom prst="ellipse">
                <a:avLst/>
              </a:prstGeom>
              <a:solidFill>
                <a:srgbClr val="FF0000">
                  <a:lumMod val="20000"/>
                  <a:lumOff val="80000"/>
                </a:srgbClr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867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DA7CBBEE-04EE-716A-08EB-363F2CB9FF1A}"/>
                  </a:ext>
                </a:extLst>
              </p:cNvPr>
              <p:cNvSpPr/>
              <p:nvPr/>
            </p:nvSpPr>
            <p:spPr>
              <a:xfrm>
                <a:off x="4201087" y="4623412"/>
                <a:ext cx="455853" cy="145664"/>
              </a:xfrm>
              <a:prstGeom prst="rect">
                <a:avLst/>
              </a:prstGeom>
              <a:solidFill>
                <a:srgbClr val="FFCCFF"/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  <a:cs typeface="+mn-cs"/>
                  </a:rPr>
                  <a:t>RAR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BCEDAA9-B241-E024-1E59-5AE3742CB423}"/>
                  </a:ext>
                </a:extLst>
              </p:cNvPr>
              <p:cNvSpPr/>
              <p:nvPr/>
            </p:nvSpPr>
            <p:spPr>
              <a:xfrm>
                <a:off x="3989112" y="4769739"/>
                <a:ext cx="1335656" cy="326615"/>
              </a:xfrm>
              <a:prstGeom prst="rect">
                <a:avLst/>
              </a:prstGeom>
              <a:solidFill>
                <a:srgbClr val="FFFFCC"/>
              </a:solidFill>
              <a:ln w="12700" cap="flat" cmpd="sng" algn="ctr">
                <a:solidFill>
                  <a:srgbClr val="000000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UI"/>
                    <a:ea typeface="Meiryo UI"/>
                    <a:cs typeface="+mn-cs"/>
                  </a:rPr>
                  <a:t>RAR window</a:t>
                </a:r>
                <a:endParaRPr kumimoji="1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endParaRPr>
              </a:p>
            </p:txBody>
          </p:sp>
        </p:grp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2CF755EB-23C6-12F2-889A-3033193825F1}"/>
                </a:ext>
              </a:extLst>
            </p:cNvPr>
            <p:cNvSpPr/>
            <p:nvPr/>
          </p:nvSpPr>
          <p:spPr>
            <a:xfrm>
              <a:off x="6913507" y="5467935"/>
              <a:ext cx="576222" cy="225025"/>
            </a:xfrm>
            <a:prstGeom prst="rect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UI"/>
                  <a:ea typeface="Meiryo UI"/>
                  <a:cs typeface="+mn-cs"/>
                </a:rPr>
                <a:t>Msg 3</a:t>
              </a:r>
              <a:endParaRPr kumimoji="1" lang="zh-CN" altLang="en-US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Meiryo UI"/>
                <a:cs typeface="+mn-cs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6CDBB41-6837-9C13-51C6-4B116C9F5C41}"/>
                </a:ext>
              </a:extLst>
            </p:cNvPr>
            <p:cNvSpPr/>
            <p:nvPr/>
          </p:nvSpPr>
          <p:spPr>
            <a:xfrm rot="752031">
              <a:off x="7229239" y="5017979"/>
              <a:ext cx="132454" cy="393222"/>
            </a:xfrm>
            <a:prstGeom prst="ellipse">
              <a:avLst/>
            </a:prstGeom>
            <a:solidFill>
              <a:srgbClr val="92D050"/>
            </a:solidFill>
            <a:ln w="1270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Meiryo UI"/>
                <a:cs typeface="+mn-cs"/>
              </a:endParaRP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5D86590-5919-8B8C-C6B4-EAF3455F4727}"/>
                </a:ext>
              </a:extLst>
            </p:cNvPr>
            <p:cNvSpPr/>
            <p:nvPr/>
          </p:nvSpPr>
          <p:spPr bwMode="auto">
            <a:xfrm>
              <a:off x="5262043" y="4849946"/>
              <a:ext cx="1804086" cy="414678"/>
            </a:xfrm>
            <a:custGeom>
              <a:avLst/>
              <a:gdLst>
                <a:gd name="connsiteX0" fmla="*/ 0 w 1804086"/>
                <a:gd name="connsiteY0" fmla="*/ 334359 h 414678"/>
                <a:gd name="connsiteX1" fmla="*/ 790832 w 1804086"/>
                <a:gd name="connsiteY1" fmla="*/ 727 h 414678"/>
                <a:gd name="connsiteX2" fmla="*/ 1804086 w 1804086"/>
                <a:gd name="connsiteY2" fmla="*/ 414678 h 41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4086" h="414678">
                  <a:moveTo>
                    <a:pt x="0" y="334359"/>
                  </a:moveTo>
                  <a:cubicBezTo>
                    <a:pt x="245075" y="160849"/>
                    <a:pt x="490151" y="-12660"/>
                    <a:pt x="790832" y="727"/>
                  </a:cubicBezTo>
                  <a:cubicBezTo>
                    <a:pt x="1091513" y="14113"/>
                    <a:pt x="1447799" y="214395"/>
                    <a:pt x="1804086" y="414678"/>
                  </a:cubicBezTo>
                </a:path>
              </a:pathLst>
            </a:custGeom>
            <a:noFill/>
            <a:ln w="127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HGP創英角ｺﾞｼｯｸUB" pitchFamily="50" charset="-128"/>
              </a:endParaRPr>
            </a:p>
          </p:txBody>
        </p:sp>
        <p:sp>
          <p:nvSpPr>
            <p:cNvPr id="11" name="对话气泡: 矩形 10">
              <a:extLst>
                <a:ext uri="{FF2B5EF4-FFF2-40B4-BE49-F238E27FC236}">
                  <a16:creationId xmlns:a16="http://schemas.microsoft.com/office/drawing/2014/main" id="{84717ED2-605E-0FF3-5D2F-C01A0A7595DD}"/>
                </a:ext>
              </a:extLst>
            </p:cNvPr>
            <p:cNvSpPr/>
            <p:nvPr/>
          </p:nvSpPr>
          <p:spPr bwMode="auto">
            <a:xfrm>
              <a:off x="7712504" y="5023933"/>
              <a:ext cx="2048510" cy="276999"/>
            </a:xfrm>
            <a:prstGeom prst="wedgeRectCallout">
              <a:avLst>
                <a:gd name="adj1" fmla="val -56704"/>
                <a:gd name="adj2" fmla="val -7284"/>
              </a:avLst>
            </a:prstGeom>
            <a:noFill/>
            <a:ln w="127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CN" sz="1200" dirty="0">
                  <a:latin typeface="Arial" charset="0"/>
                  <a:ea typeface="HGP創英角ｺﾞｼｯｸUB" pitchFamily="50" charset="-128"/>
                </a:rPr>
                <a:t>Best UL Tx beam for Msg 3</a:t>
              </a:r>
              <a:endParaRPr kumimoji="1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HGP創英角ｺﾞｼｯｸUB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7934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AD14CB-C0FE-59B7-7FE9-61D990378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Multi-PRACH with different beams: Objective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5D25292-8B38-A474-576D-235347120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4391968"/>
          </a:xfrm>
        </p:spPr>
        <p:txBody>
          <a:bodyPr/>
          <a:lstStyle/>
          <a:p>
            <a:r>
              <a:rPr lang="en-US" altLang="zh-CN" dirty="0"/>
              <a:t>Supported case: </a:t>
            </a:r>
          </a:p>
          <a:p>
            <a:pPr lvl="1"/>
            <a:r>
              <a:rPr lang="en-US" altLang="zh-CN" sz="1800" dirty="0"/>
              <a:t>Multiple PRACH transmissions with different Tx beams associated with same SSB/CSI-RS</a:t>
            </a:r>
            <a:endParaRPr lang="en-US" altLang="zh-CN" sz="1800" strike="sngStrike" dirty="0">
              <a:highlight>
                <a:srgbClr val="FFFF00"/>
              </a:highlight>
            </a:endParaRPr>
          </a:p>
          <a:p>
            <a:r>
              <a:rPr lang="en-US" altLang="zh-CN" dirty="0"/>
              <a:t>Detail design:</a:t>
            </a:r>
          </a:p>
          <a:p>
            <a:pPr lvl="1"/>
            <a:r>
              <a:rPr lang="en-US" altLang="zh-CN" dirty="0"/>
              <a:t>PRACH resource</a:t>
            </a:r>
          </a:p>
          <a:p>
            <a:pPr lvl="2"/>
            <a:r>
              <a:rPr lang="en-US" altLang="zh-CN" sz="1600" dirty="0"/>
              <a:t>Study whether Rel-18 multi-PRACH with the same beam is reused or not.</a:t>
            </a:r>
          </a:p>
          <a:p>
            <a:pPr lvl="1"/>
            <a:r>
              <a:rPr lang="en-US" altLang="zh-CN" dirty="0"/>
              <a:t>Determination for number of PRACH transmissions</a:t>
            </a:r>
          </a:p>
          <a:p>
            <a:pPr lvl="2"/>
            <a:r>
              <a:rPr lang="en-US" altLang="zh-CN" sz="1600" dirty="0"/>
              <a:t>Study whether Rel-18 multi-PRACH with the same beam is reused or not.</a:t>
            </a:r>
          </a:p>
          <a:p>
            <a:pPr lvl="1"/>
            <a:r>
              <a:rPr lang="en-US" altLang="zh-CN" dirty="0"/>
              <a:t>RAR monitoring </a:t>
            </a:r>
          </a:p>
          <a:p>
            <a:pPr lvl="2"/>
            <a:r>
              <a:rPr lang="en-US" altLang="zh-CN" sz="1600" dirty="0"/>
              <a:t>Study whether Rel-18 multi-PRACH with the same beam is reused or not.</a:t>
            </a:r>
          </a:p>
          <a:p>
            <a:pPr lvl="1"/>
            <a:r>
              <a:rPr lang="en-US" altLang="zh-CN" dirty="0"/>
              <a:t>Indication of the best UL Tx beam for Msg 3 PUSCH transmission</a:t>
            </a:r>
          </a:p>
          <a:p>
            <a:pPr lvl="2"/>
            <a:r>
              <a:rPr lang="en-US" altLang="zh-CN" sz="1600" dirty="0"/>
              <a:t>Specify the method to inform UE of the best beam for Msg3 PUSCH transmission</a:t>
            </a:r>
          </a:p>
          <a:p>
            <a:endParaRPr lang="en-US" altLang="zh-CN" sz="2000" dirty="0"/>
          </a:p>
          <a:p>
            <a:r>
              <a:rPr lang="en-US" altLang="zh-CN" sz="2000" dirty="0"/>
              <a:t>Leading WGs: RAN1 and RAN2</a:t>
            </a:r>
          </a:p>
        </p:txBody>
      </p:sp>
    </p:spTree>
    <p:extLst>
      <p:ext uri="{BB962C8B-B14F-4D97-AF65-F5344CB8AC3E}">
        <p14:creationId xmlns:p14="http://schemas.microsoft.com/office/powerpoint/2010/main" val="37116402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32D448-577E-EED4-3C52-097CEA8BF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Power domain enhancement: P-MPR reporting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F604C41-F4D0-6D00-4CDF-01BD565D0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709251"/>
          </a:xfrm>
        </p:spPr>
        <p:txBody>
          <a:bodyPr/>
          <a:lstStyle/>
          <a:p>
            <a:r>
              <a:rPr kumimoji="1" lang="en-US" altLang="ja-JP" dirty="0"/>
              <a:t>Motivation</a:t>
            </a:r>
          </a:p>
          <a:p>
            <a:pPr lvl="1"/>
            <a:r>
              <a:rPr lang="en-US" altLang="ja-JP" dirty="0"/>
              <a:t>UE Tx power availability is important to determine proper UL scheduling</a:t>
            </a:r>
          </a:p>
          <a:p>
            <a:pPr lvl="2"/>
            <a:r>
              <a:rPr lang="en-US" altLang="ja-JP" dirty="0"/>
              <a:t>Legacy PHR can report PCMAX for the corresponding band, which plays an important role</a:t>
            </a:r>
          </a:p>
          <a:p>
            <a:pPr lvl="1"/>
            <a:r>
              <a:rPr lang="en-US" altLang="ja-JP" dirty="0"/>
              <a:t>With high-power UE being deployed, it is expected that UEs adjust its maximum transmit power in a dynamic manner to e.g., compliant with SAR</a:t>
            </a:r>
          </a:p>
          <a:p>
            <a:pPr lvl="2"/>
            <a:r>
              <a:rPr lang="en-US" altLang="ja-JP" dirty="0"/>
              <a:t>There are multiple approaches that UE can implement for this purpose, e.g., using </a:t>
            </a:r>
            <a:r>
              <a:rPr lang="en-GB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ΔP</a:t>
            </a:r>
            <a:r>
              <a:rPr lang="en-GB" altLang="ja-JP" sz="14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PowerClass</a:t>
            </a:r>
            <a:r>
              <a:rPr lang="en-US" altLang="ja-JP" dirty="0"/>
              <a:t>, or P-MPR</a:t>
            </a:r>
          </a:p>
          <a:p>
            <a:pPr lvl="1"/>
            <a:r>
              <a:rPr lang="en-US" altLang="ja-JP" dirty="0"/>
              <a:t>Such power adjustment cannot be expected for NR based on the existing PH reporting, e.g., </a:t>
            </a:r>
          </a:p>
          <a:p>
            <a:pPr lvl="2"/>
            <a:r>
              <a:rPr lang="en-US" altLang="ja-JP" dirty="0"/>
              <a:t>Although </a:t>
            </a:r>
            <a:r>
              <a:rPr lang="en-GB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ΔP</a:t>
            </a:r>
            <a:r>
              <a:rPr lang="en-GB" altLang="ja-JP" sz="16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PowerClass</a:t>
            </a:r>
            <a:r>
              <a:rPr lang="en-US" altLang="ja-JP" dirty="0"/>
              <a:t> reporting can be supported in Rel-18, P-MPR reporting for FR1 is not supported until Rel-18</a:t>
            </a:r>
          </a:p>
          <a:p>
            <a:pPr lvl="2"/>
            <a:r>
              <a:rPr lang="en-US" altLang="ja-JP" dirty="0"/>
              <a:t>Even if </a:t>
            </a:r>
            <a:r>
              <a:rPr lang="en-GB" altLang="ja-JP" sz="14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ΔP</a:t>
            </a:r>
            <a:r>
              <a:rPr lang="en-GB" altLang="ja-JP" sz="14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PowerClass</a:t>
            </a:r>
            <a:r>
              <a:rPr lang="en-US" altLang="ja-JP" dirty="0"/>
              <a:t> is supported, it is likely to be as instantaneous information. No information for future power availability is to be supported</a:t>
            </a:r>
          </a:p>
          <a:p>
            <a:endParaRPr lang="en-US" altLang="ja-JP" dirty="0"/>
          </a:p>
          <a:p>
            <a:r>
              <a:rPr lang="en-US" altLang="ja-JP" dirty="0"/>
              <a:t>View: Specify enhancements by which NW-side awareness on UE power availability is improved, e.g., </a:t>
            </a:r>
          </a:p>
          <a:p>
            <a:pPr lvl="1"/>
            <a:r>
              <a:rPr lang="en-US" altLang="ja-JP" dirty="0"/>
              <a:t>Specify </a:t>
            </a:r>
            <a:r>
              <a:rPr lang="en-US" altLang="ja-JP" u="sng" dirty="0"/>
              <a:t>P-MPR reporting for FR1 </a:t>
            </a:r>
            <a:r>
              <a:rPr lang="en-US" altLang="ja-JP" dirty="0"/>
              <a:t>in Rel-19</a:t>
            </a:r>
          </a:p>
          <a:p>
            <a:pPr lvl="2"/>
            <a:r>
              <a:rPr lang="en-US" altLang="ja-JP" dirty="0"/>
              <a:t>Additional restriction of the reported value can also be studied (e.g., when the reported P-MPR is expired)</a:t>
            </a:r>
          </a:p>
          <a:p>
            <a:pPr lvl="1"/>
            <a:r>
              <a:rPr lang="en-US" altLang="ja-JP" dirty="0"/>
              <a:t>Study, and if needed specify, </a:t>
            </a:r>
            <a:r>
              <a:rPr lang="en-GB" altLang="ja-JP" sz="2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ΔP</a:t>
            </a:r>
            <a:r>
              <a:rPr lang="en-GB" altLang="ja-JP" sz="20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PowerClass</a:t>
            </a:r>
            <a:r>
              <a:rPr lang="en-US" altLang="ja-JP" dirty="0"/>
              <a:t> and P-MPR reporting with </a:t>
            </a:r>
            <a:r>
              <a:rPr lang="en-US" altLang="ja-JP" i="1" u="sng" dirty="0"/>
              <a:t>additional information</a:t>
            </a:r>
            <a:r>
              <a:rPr lang="en-US" altLang="ja-JP" dirty="0"/>
              <a:t>, e.g., </a:t>
            </a:r>
          </a:p>
          <a:p>
            <a:pPr lvl="2"/>
            <a:r>
              <a:rPr lang="en-US" altLang="ja-JP" dirty="0"/>
              <a:t>Timing when the reported </a:t>
            </a:r>
            <a:r>
              <a:rPr lang="en-GB" altLang="ja-JP" sz="16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ΔP</a:t>
            </a:r>
            <a:r>
              <a:rPr lang="en-GB" altLang="ja-JP" sz="1600" baseline="-25000" dirty="0" err="1">
                <a:effectLst/>
                <a:latin typeface="Times New Roman" panose="02020603050405020304" pitchFamily="18" charset="0"/>
                <a:ea typeface="游明朝" panose="02020400000000000000" pitchFamily="18" charset="-128"/>
              </a:rPr>
              <a:t>PowerClass</a:t>
            </a:r>
            <a:r>
              <a:rPr lang="en-US" altLang="ja-JP" dirty="0"/>
              <a:t> and P-MPR </a:t>
            </a:r>
            <a:r>
              <a:rPr lang="en-US" altLang="ja-JP"/>
              <a:t>are expired</a:t>
            </a:r>
          </a:p>
          <a:p>
            <a:pPr lvl="2"/>
            <a:endParaRPr lang="en-US" altLang="ja-JP" dirty="0"/>
          </a:p>
          <a:p>
            <a:r>
              <a:rPr lang="en-US" altLang="ja-JP" dirty="0"/>
              <a:t>Leading WGs: RAN4, RAN1 and RAN2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49917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90BE5B-9B50-0267-4A0B-7576BFA79A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PHY channel coverage enhancement: Msg5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F8E970-7DF9-C738-2972-62101DB1B6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00" y="952504"/>
            <a:ext cx="11760200" cy="5146020"/>
          </a:xfrm>
        </p:spPr>
        <p:txBody>
          <a:bodyPr/>
          <a:lstStyle/>
          <a:p>
            <a:r>
              <a:rPr kumimoji="1" lang="en-US" altLang="ja-JP" dirty="0"/>
              <a:t>Motivation: </a:t>
            </a:r>
          </a:p>
          <a:p>
            <a:pPr lvl="1"/>
            <a:r>
              <a:rPr lang="en-US" altLang="ja-JP" dirty="0"/>
              <a:t>Until Rel-18, repetition-based coverage enhancements are (to be) specified</a:t>
            </a:r>
          </a:p>
          <a:p>
            <a:pPr lvl="2"/>
            <a:r>
              <a:rPr kumimoji="1" lang="en-US" altLang="ja-JP" dirty="0"/>
              <a:t>PUSCH </a:t>
            </a:r>
            <a:r>
              <a:rPr lang="en-US" altLang="ja-JP" dirty="0"/>
              <a:t>after RRC connection</a:t>
            </a:r>
          </a:p>
          <a:p>
            <a:pPr lvl="2"/>
            <a:r>
              <a:rPr kumimoji="1" lang="en-US" altLang="ja-JP" dirty="0"/>
              <a:t>Msg3 PUSCH</a:t>
            </a:r>
          </a:p>
          <a:p>
            <a:pPr lvl="2"/>
            <a:r>
              <a:rPr kumimoji="1" lang="en-US" altLang="ja-JP" dirty="0"/>
              <a:t>PUCCH</a:t>
            </a:r>
          </a:p>
          <a:p>
            <a:pPr lvl="2"/>
            <a:r>
              <a:rPr lang="en-US" altLang="ja-JP" dirty="0"/>
              <a:t>PRACH</a:t>
            </a:r>
          </a:p>
          <a:p>
            <a:pPr lvl="1"/>
            <a:r>
              <a:rPr lang="en-US" altLang="ja-JP" dirty="0"/>
              <a:t>Meanwhile, “Msg5 PUSCH repetition” doesn’t support repetition</a:t>
            </a:r>
          </a:p>
          <a:p>
            <a:pPr lvl="2"/>
            <a:r>
              <a:rPr lang="en-US" altLang="ja-JP" dirty="0"/>
              <a:t>“Msg5 PUSCH” is a PUSCH after Msg3 PUSCH and before reception of dedicated </a:t>
            </a:r>
            <a:r>
              <a:rPr lang="en-US" altLang="ja-JP"/>
              <a:t>PUSCH config</a:t>
            </a:r>
            <a:endParaRPr lang="en-US" altLang="ja-JP" dirty="0"/>
          </a:p>
          <a:p>
            <a:pPr lvl="1"/>
            <a:r>
              <a:rPr lang="en-US" altLang="ja-JP" dirty="0"/>
              <a:t>Without repetition, Msg5 PUSCH can be a significant bottleneck, especially for NTN operation</a:t>
            </a:r>
          </a:p>
          <a:p>
            <a:endParaRPr lang="en-US" altLang="ja-JP" dirty="0"/>
          </a:p>
          <a:p>
            <a:r>
              <a:rPr lang="en-US" altLang="ja-JP" dirty="0"/>
              <a:t>View</a:t>
            </a:r>
          </a:p>
          <a:p>
            <a:pPr lvl="1"/>
            <a:r>
              <a:rPr lang="en-US" altLang="ja-JP" dirty="0"/>
              <a:t>(If not supported in R18,) specify repetition for PUSCH after Msg3 PUSCH and before reception of dedicated PUSCH config</a:t>
            </a:r>
          </a:p>
          <a:p>
            <a:endParaRPr lang="en-US" altLang="ja-JP" dirty="0"/>
          </a:p>
          <a:p>
            <a:r>
              <a:rPr lang="en-US" altLang="ja-JP" dirty="0"/>
              <a:t>Leading WGs: RAN1</a:t>
            </a:r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00041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5499377\OUT\tmp\01_corp_brandlogo_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32" y="2768927"/>
            <a:ext cx="6272773" cy="136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604498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ユーザー定義 1">
      <a:majorFont>
        <a:latin typeface="Segoe UI"/>
        <a:ea typeface="Meiryo UI"/>
        <a:cs typeface=""/>
      </a:majorFont>
      <a:minorFont>
        <a:latin typeface="Segoe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d57cee6-73b5-4a37-ac21-bd4c3f6b22b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F97546E052D3B4438F278C9F6CE4AB18" ma:contentTypeVersion="15" ma:contentTypeDescription="新建文档。" ma:contentTypeScope="" ma:versionID="0575610f0a39bb333c8d37722a4f9eb5">
  <xsd:schema xmlns:xsd="http://www.w3.org/2001/XMLSchema" xmlns:xs="http://www.w3.org/2001/XMLSchema" xmlns:p="http://schemas.microsoft.com/office/2006/metadata/properties" xmlns:ns3="2d57cee6-73b5-4a37-ac21-bd4c3f6b22b1" xmlns:ns4="aa3ca6ac-26f7-4004-9fbe-1e105cf2459e" targetNamespace="http://schemas.microsoft.com/office/2006/metadata/properties" ma:root="true" ma:fieldsID="1afc647d533b482f40dc91e6969c0717" ns3:_="" ns4:_="">
    <xsd:import namespace="2d57cee6-73b5-4a37-ac21-bd4c3f6b22b1"/>
    <xsd:import namespace="aa3ca6ac-26f7-4004-9fbe-1e105cf2459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SearchPropertie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57cee6-73b5-4a37-ac21-bd4c3f6b22b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3ca6ac-26f7-4004-9fbe-1e105cf2459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共享对象: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共享对象详细信息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共享提示哈希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F0EF07-DBFE-4F4D-9B06-352B6C7CE6FE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aa3ca6ac-26f7-4004-9fbe-1e105cf2459e"/>
    <ds:schemaRef ds:uri="http://purl.org/dc/terms/"/>
    <ds:schemaRef ds:uri="2d57cee6-73b5-4a37-ac21-bd4c3f6b22b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8653A72-B440-40ED-A54B-09711DB904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C62A15-874A-477A-B764-22FA6B749C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57cee6-73b5-4a37-ac21-bd4c3f6b22b1"/>
    <ds:schemaRef ds:uri="aa3ca6ac-26f7-4004-9fbe-1e105cf245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621</Words>
  <Application>Microsoft Office PowerPoint</Application>
  <PresentationFormat>ワイド画面</PresentationFormat>
  <Paragraphs>84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Meiryo UI</vt:lpstr>
      <vt:lpstr>Arial</vt:lpstr>
      <vt:lpstr>Segoe UI</vt:lpstr>
      <vt:lpstr>Times New Roman</vt:lpstr>
      <vt:lpstr>Wingdings</vt:lpstr>
      <vt:lpstr>標準デザイン</vt:lpstr>
      <vt:lpstr>Views on Rel-19 UL Coverage Enhancement</vt:lpstr>
      <vt:lpstr>Multi-PRACH with different beams: Motivation</vt:lpstr>
      <vt:lpstr>Multi-PRACH with different beams: Objective</vt:lpstr>
      <vt:lpstr>Power domain enhancement: P-MPR reporting</vt:lpstr>
      <vt:lpstr>PHY channel coverage enhancement: Msg5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evolution of NR duplex operation</dc:title>
  <dc:creator>6758703</dc:creator>
  <cp:lastModifiedBy>Naoya Shibaike (芝池 尚哉)</cp:lastModifiedBy>
  <cp:revision>863</cp:revision>
  <dcterms:created xsi:type="dcterms:W3CDTF">2008-05-20T02:15:22Z</dcterms:created>
  <dcterms:modified xsi:type="dcterms:W3CDTF">2023-05-31T04:03:22Z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0x010100F97546E052D3B4438F278C9F6CE4AB18</vt:lpwstr>
  </property>
  <property fmtid="{D5CDD505-2E9C-101B-9397-08002B2CF9AE}" pid="3" name="MSIP_Label_32ea9713-c968-4858-9aa6-4bad09b07315_Enabled">
    <vt:lpwstr>true</vt:lpwstr>
  </property>
  <property fmtid="{D5CDD505-2E9C-101B-9397-08002B2CF9AE}" pid="4" name="MSIP_Label_32ea9713-c968-4858-9aa6-4bad09b07315_SetDate">
    <vt:lpwstr>2023-05-31T04:03:19Z</vt:lpwstr>
  </property>
  <property fmtid="{D5CDD505-2E9C-101B-9397-08002B2CF9AE}" pid="5" name="MSIP_Label_32ea9713-c968-4858-9aa6-4bad09b07315_Method">
    <vt:lpwstr>Privileged</vt:lpwstr>
  </property>
  <property fmtid="{D5CDD505-2E9C-101B-9397-08002B2CF9AE}" pid="6" name="MSIP_Label_32ea9713-c968-4858-9aa6-4bad09b07315_Name">
    <vt:lpwstr>管理対象外</vt:lpwstr>
  </property>
  <property fmtid="{D5CDD505-2E9C-101B-9397-08002B2CF9AE}" pid="7" name="MSIP_Label_32ea9713-c968-4858-9aa6-4bad09b07315_SiteId">
    <vt:lpwstr>6786d483-f51b-44bd-b40a-6fe409a5265e</vt:lpwstr>
  </property>
  <property fmtid="{D5CDD505-2E9C-101B-9397-08002B2CF9AE}" pid="8" name="MSIP_Label_32ea9713-c968-4858-9aa6-4bad09b07315_ActionId">
    <vt:lpwstr>c6284c47-3d4a-4c53-ae5a-2f3eca678801</vt:lpwstr>
  </property>
  <property fmtid="{D5CDD505-2E9C-101B-9397-08002B2CF9AE}" pid="9" name="MSIP_Label_32ea9713-c968-4858-9aa6-4bad09b07315_ContentBits">
    <vt:lpwstr>0</vt:lpwstr>
  </property>
</Properties>
</file>