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63" r:id="rId2"/>
    <p:sldId id="388" r:id="rId3"/>
    <p:sldId id="378" r:id="rId4"/>
    <p:sldId id="389" r:id="rId5"/>
    <p:sldId id="391" r:id="rId6"/>
    <p:sldId id="386" r:id="rId7"/>
    <p:sldId id="390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류현석/표준연구팀(SR)/삼성전자" initials="류" lastIdx="1" clrIdx="0">
    <p:extLst>
      <p:ext uri="{19B8F6BF-5375-455C-9EA6-DF929625EA0E}">
        <p15:presenceInfo xmlns:p15="http://schemas.microsoft.com/office/powerpoint/2012/main" userId="S-1-5-21-1569490900-2152479555-3239727262-18143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DAEB"/>
    <a:srgbClr val="0000FF"/>
    <a:srgbClr val="16314A"/>
    <a:srgbClr val="0077C8"/>
    <a:srgbClr val="A4A8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21" autoAdjust="0"/>
    <p:restoredTop sz="97457" autoAdjust="0"/>
  </p:normalViewPr>
  <p:slideViewPr>
    <p:cSldViewPr snapToGrid="0">
      <p:cViewPr varScale="1">
        <p:scale>
          <a:sx n="85" d="100"/>
          <a:sy n="85" d="100"/>
        </p:scale>
        <p:origin x="67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240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C204682-EB1F-43DE-AD12-CAA1FBE6FC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5636ABD-DF8B-4CCA-B3C1-91AA36F40AD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95DDA-970B-4040-9BD7-DF3062F414D3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6C560B8-39D6-4E3E-958D-E7E87068FC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6833A07-1483-46EF-AF56-87C1755A855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B9828-E7ED-41EC-AB80-F7DD6DFAD7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21141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7ED98-2577-449B-B41F-90B9519580B1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D016E-82EE-4C57-B2AD-2DEED90636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3621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텍스트 개체 틀 11">
            <a:extLst>
              <a:ext uri="{FF2B5EF4-FFF2-40B4-BE49-F238E27FC236}">
                <a16:creationId xmlns:a16="http://schemas.microsoft.com/office/drawing/2014/main" id="{5E27509D-58CF-4079-B7E7-2A5F74FFA1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7855" y="1652619"/>
            <a:ext cx="8891621" cy="137473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5000"/>
              </a:lnSpc>
              <a:buNone/>
              <a:defRPr sz="5000" b="1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Write </a:t>
            </a:r>
            <a:r>
              <a:rPr lang="en-US" altLang="ko-KR" dirty="0" smtClean="0"/>
              <a:t>Your </a:t>
            </a:r>
            <a:br>
              <a:rPr lang="en-US" altLang="ko-KR" dirty="0" smtClean="0"/>
            </a:br>
            <a:r>
              <a:rPr lang="en-US" altLang="ko-KR" dirty="0" smtClean="0"/>
              <a:t>Main </a:t>
            </a:r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25" name="부제목 2">
            <a:extLst>
              <a:ext uri="{FF2B5EF4-FFF2-40B4-BE49-F238E27FC236}">
                <a16:creationId xmlns:a16="http://schemas.microsoft.com/office/drawing/2014/main" id="{87547265-CDF8-4FE0-8FDA-FD7677247E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07856" y="3082980"/>
            <a:ext cx="8891620" cy="51937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>
              <a:buNone/>
              <a:defRPr lang="ko-KR" altLang="en-US" sz="3000" b="1" spc="0" baseline="0">
                <a:ln cmpd="sng">
                  <a:noFill/>
                </a:ln>
                <a:solidFill>
                  <a:srgbClr val="0077C8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228600" lvl="0" indent="-228600" fontAlgn="t" latinLnBrk="0">
              <a:spcBef>
                <a:spcPct val="0"/>
              </a:spcBef>
            </a:pPr>
            <a:r>
              <a:rPr lang="en-US" altLang="ko-KR" dirty="0"/>
              <a:t>Subtitle here</a:t>
            </a:r>
          </a:p>
        </p:txBody>
      </p:sp>
      <p:pic>
        <p:nvPicPr>
          <p:cNvPr id="1026" name="Picture 2" descr="로그인 안내 | SAMSU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2106" y="5845247"/>
            <a:ext cx="1750137" cy="91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685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1">
            <a:extLst>
              <a:ext uri="{FF2B5EF4-FFF2-40B4-BE49-F238E27FC236}">
                <a16:creationId xmlns:a16="http://schemas.microsoft.com/office/drawing/2014/main" id="{E689F84E-FEDD-4ACD-B0BC-3D2CD592D4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832" y="1425182"/>
            <a:ext cx="2754664" cy="614011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ko-KR" dirty="0"/>
              <a:t>Contents</a:t>
            </a:r>
            <a:endParaRPr lang="ko-KR" altLang="en-US" dirty="0"/>
          </a:p>
        </p:txBody>
      </p:sp>
      <p:sp>
        <p:nvSpPr>
          <p:cNvPr id="30" name="텍스트 개체 틀 5">
            <a:extLst>
              <a:ext uri="{FF2B5EF4-FFF2-40B4-BE49-F238E27FC236}">
                <a16:creationId xmlns:a16="http://schemas.microsoft.com/office/drawing/2014/main" id="{E4648C44-394C-49CA-945C-9F5D4736A1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94440" y="1649309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01</a:t>
            </a:r>
          </a:p>
        </p:txBody>
      </p:sp>
      <p:sp>
        <p:nvSpPr>
          <p:cNvPr id="31" name="텍스트 개체 틀 5">
            <a:extLst>
              <a:ext uri="{FF2B5EF4-FFF2-40B4-BE49-F238E27FC236}">
                <a16:creationId xmlns:a16="http://schemas.microsoft.com/office/drawing/2014/main" id="{672F108A-2156-4E86-9918-AFEAA3AC09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4439" y="2561670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3" name="텍스트 개체 틀 5">
            <a:extLst>
              <a:ext uri="{FF2B5EF4-FFF2-40B4-BE49-F238E27FC236}">
                <a16:creationId xmlns:a16="http://schemas.microsoft.com/office/drawing/2014/main" id="{2194CA99-B038-4E7D-86CE-9C1A7A5961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63505" y="1649309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02</a:t>
            </a:r>
          </a:p>
        </p:txBody>
      </p:sp>
      <p:sp>
        <p:nvSpPr>
          <p:cNvPr id="34" name="텍스트 개체 틀 5">
            <a:extLst>
              <a:ext uri="{FF2B5EF4-FFF2-40B4-BE49-F238E27FC236}">
                <a16:creationId xmlns:a16="http://schemas.microsoft.com/office/drawing/2014/main" id="{CB061030-68A5-4D2A-86B4-C2E08AF93A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63504" y="2005009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35" name="텍스트 개체 틀 5">
            <a:extLst>
              <a:ext uri="{FF2B5EF4-FFF2-40B4-BE49-F238E27FC236}">
                <a16:creationId xmlns:a16="http://schemas.microsoft.com/office/drawing/2014/main" id="{4C234879-4F44-4F06-8D16-76CD7A23F4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63504" y="2561670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6" name="텍스트 개체 틀 5">
            <a:extLst>
              <a:ext uri="{FF2B5EF4-FFF2-40B4-BE49-F238E27FC236}">
                <a16:creationId xmlns:a16="http://schemas.microsoft.com/office/drawing/2014/main" id="{5DF84444-AC16-41C3-9344-9152241962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4439" y="3770206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03</a:t>
            </a:r>
          </a:p>
        </p:txBody>
      </p:sp>
      <p:sp>
        <p:nvSpPr>
          <p:cNvPr id="37" name="텍스트 개체 틀 5">
            <a:extLst>
              <a:ext uri="{FF2B5EF4-FFF2-40B4-BE49-F238E27FC236}">
                <a16:creationId xmlns:a16="http://schemas.microsoft.com/office/drawing/2014/main" id="{193257A3-EEF5-4694-A34F-33D910A4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94438" y="4125906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38" name="텍스트 개체 틀 5">
            <a:extLst>
              <a:ext uri="{FF2B5EF4-FFF2-40B4-BE49-F238E27FC236}">
                <a16:creationId xmlns:a16="http://schemas.microsoft.com/office/drawing/2014/main" id="{CA839D33-3F4E-4D30-9107-90DF2BD988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94438" y="4682567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9" name="텍스트 개체 틀 5">
            <a:extLst>
              <a:ext uri="{FF2B5EF4-FFF2-40B4-BE49-F238E27FC236}">
                <a16:creationId xmlns:a16="http://schemas.microsoft.com/office/drawing/2014/main" id="{9B227AB0-5106-4F4A-B039-A8CC9CDE5F7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63504" y="3770206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04</a:t>
            </a:r>
          </a:p>
        </p:txBody>
      </p:sp>
      <p:sp>
        <p:nvSpPr>
          <p:cNvPr id="40" name="텍스트 개체 틀 5">
            <a:extLst>
              <a:ext uri="{FF2B5EF4-FFF2-40B4-BE49-F238E27FC236}">
                <a16:creationId xmlns:a16="http://schemas.microsoft.com/office/drawing/2014/main" id="{EF4746A3-0A2C-42FF-8CA3-76CD26DE58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63503" y="4125906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41" name="텍스트 개체 틀 5">
            <a:extLst>
              <a:ext uri="{FF2B5EF4-FFF2-40B4-BE49-F238E27FC236}">
                <a16:creationId xmlns:a16="http://schemas.microsoft.com/office/drawing/2014/main" id="{D33F406A-736C-401E-981D-551AC6D8474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63503" y="4682567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42" name="텍스트 개체 틀 5">
            <a:extLst>
              <a:ext uri="{FF2B5EF4-FFF2-40B4-BE49-F238E27FC236}">
                <a16:creationId xmlns:a16="http://schemas.microsoft.com/office/drawing/2014/main" id="{C2E909B3-7703-41FA-817B-D77B3655E1F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494438" y="2006585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pic>
        <p:nvPicPr>
          <p:cNvPr id="17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6308321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386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61BF948E-9853-4D2D-8771-94F279185C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8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sp>
        <p:nvSpPr>
          <p:cNvPr id="11" name="텍스트 개체 틀 14">
            <a:extLst>
              <a:ext uri="{FF2B5EF4-FFF2-40B4-BE49-F238E27FC236}">
                <a16:creationId xmlns:a16="http://schemas.microsoft.com/office/drawing/2014/main" id="{363301F8-5CF2-4AB5-8E68-73015DA6E2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ko-KR" dirty="0"/>
              <a:t>Write</a:t>
            </a:r>
            <a:r>
              <a:rPr lang="ko-KR" altLang="en-US" dirty="0"/>
              <a:t> </a:t>
            </a:r>
            <a:r>
              <a:rPr lang="en-US" altLang="ko-KR" dirty="0"/>
              <a:t>text</a:t>
            </a:r>
            <a:r>
              <a:rPr lang="ko-KR" altLang="en-US" dirty="0"/>
              <a:t> </a:t>
            </a:r>
            <a:r>
              <a:rPr lang="en-US" altLang="ko-KR" dirty="0" smtClean="0"/>
              <a:t>here</a:t>
            </a:r>
          </a:p>
          <a:p>
            <a:pPr lvl="1"/>
            <a:r>
              <a:rPr lang="en-US" altLang="ko-KR" dirty="0" err="1" smtClean="0"/>
              <a:t>sdfsdf</a:t>
            </a:r>
            <a:endParaRPr lang="ko-KR" altLang="en-US" dirty="0"/>
          </a:p>
        </p:txBody>
      </p:sp>
      <p:sp>
        <p:nvSpPr>
          <p:cNvPr id="15" name="내용 개체 틀 2">
            <a:extLst>
              <a:ext uri="{FF2B5EF4-FFF2-40B4-BE49-F238E27FC236}">
                <a16:creationId xmlns:a16="http://schemas.microsoft.com/office/drawing/2014/main" id="{BF8DC277-7059-4875-8827-264C9DF654A3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44830" y="2110811"/>
            <a:ext cx="11081385" cy="4049959"/>
          </a:xfrm>
          <a:prstGeom prst="rect">
            <a:avLst/>
          </a:prstGeom>
        </p:spPr>
        <p:txBody>
          <a:bodyPr lIns="90000" rIns="90000"/>
          <a:lstStyle>
            <a:lvl1pPr marL="285750" indent="-28575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ko-KR" altLang="en-US" sz="2000" b="1" spc="-3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Calibri" panose="020F0502020204030204" pitchFamily="34" charset="0"/>
              <a:buChar char="─"/>
              <a:defRPr lang="ko-KR" altLang="en-US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85850" indent="-28575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Calibri" panose="020F0502020204030204" pitchFamily="34" charset="0"/>
              <a:buChar char="◦"/>
              <a:defRPr lang="ko-KR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 err="1" smtClean="0"/>
              <a:t>Xxxx</a:t>
            </a:r>
            <a:endParaRPr lang="en-US" altLang="ko-KR" dirty="0" smtClean="0"/>
          </a:p>
          <a:p>
            <a:pPr marL="628650" lvl="1" indent="-228600"/>
            <a:r>
              <a:rPr lang="en-US" altLang="ko-KR" dirty="0" err="1" smtClean="0"/>
              <a:t>Dfdfd</a:t>
            </a:r>
            <a:endParaRPr lang="en-US" altLang="ko-KR" dirty="0" smtClean="0"/>
          </a:p>
          <a:p>
            <a:pPr marL="1028700" lvl="2" indent="-228600"/>
            <a:r>
              <a:rPr lang="en-US" altLang="ko-KR" dirty="0" err="1" smtClean="0"/>
              <a:t>dfdfdf</a:t>
            </a:r>
            <a:endParaRPr lang="ko-KR" altLang="en-US" dirty="0"/>
          </a:p>
        </p:txBody>
      </p:sp>
      <p:pic>
        <p:nvPicPr>
          <p:cNvPr id="2050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486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8C46D9FE-247B-4F8B-897B-EB3C6A8A5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6" name="텍스트 개체 틀 14">
            <a:extLst>
              <a:ext uri="{FF2B5EF4-FFF2-40B4-BE49-F238E27FC236}">
                <a16:creationId xmlns:a16="http://schemas.microsoft.com/office/drawing/2014/main" id="{1AA544A9-2379-4838-B491-8AF31F0646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 smtClean="0"/>
              <a:t>Write</a:t>
            </a:r>
            <a:r>
              <a:rPr lang="ko-KR" altLang="en-US" dirty="0" smtClean="0"/>
              <a:t> </a:t>
            </a:r>
            <a:r>
              <a:rPr lang="en-US" altLang="ko-KR" dirty="0" smtClean="0"/>
              <a:t>text</a:t>
            </a:r>
            <a:r>
              <a:rPr lang="ko-KR" altLang="en-US" dirty="0" smtClean="0"/>
              <a:t> </a:t>
            </a:r>
            <a:r>
              <a:rPr lang="en-US" altLang="ko-KR" dirty="0" smtClean="0"/>
              <a:t>here</a:t>
            </a:r>
            <a:endParaRPr lang="ko-KR" altLang="en-US" dirty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69C210F4-40CF-44C9-B82B-0AB5A3D97B40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3721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179388" indent="-179388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 smtClean="0"/>
              <a:t>Text</a:t>
            </a:r>
            <a:endParaRPr lang="ko-KR" altLang="en-US" dirty="0"/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9997886D-EF20-40E5-84EA-4F8D0954096A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29768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285750" indent="-285750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39347F40-0FB4-4857-B6DB-2C1E8BCECDC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05815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285750" indent="-285750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  <a:p>
            <a:pPr marL="228600" lvl="0" indent="-228600" latinLnBrk="0"/>
            <a:endParaRPr lang="ko-KR" altLang="en-US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sp>
        <p:nvSpPr>
          <p:cNvPr id="13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525779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9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4292943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0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8052434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pic>
        <p:nvPicPr>
          <p:cNvPr id="14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791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8C46D9FE-247B-4F8B-897B-EB3C6A8A5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6" name="텍스트 개체 틀 14">
            <a:extLst>
              <a:ext uri="{FF2B5EF4-FFF2-40B4-BE49-F238E27FC236}">
                <a16:creationId xmlns:a16="http://schemas.microsoft.com/office/drawing/2014/main" id="{1AA544A9-2379-4838-B491-8AF31F0646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 smtClean="0"/>
              <a:t>Write</a:t>
            </a:r>
            <a:r>
              <a:rPr lang="ko-KR" altLang="en-US" dirty="0" smtClean="0"/>
              <a:t> </a:t>
            </a:r>
            <a:r>
              <a:rPr lang="en-US" altLang="ko-KR" dirty="0" smtClean="0"/>
              <a:t>text</a:t>
            </a:r>
            <a:r>
              <a:rPr lang="ko-KR" altLang="en-US" dirty="0" smtClean="0"/>
              <a:t> </a:t>
            </a:r>
            <a:r>
              <a:rPr lang="en-US" altLang="ko-KR" dirty="0" smtClean="0"/>
              <a:t>here</a:t>
            </a:r>
            <a:endParaRPr lang="ko-KR" altLang="en-US" dirty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69C210F4-40CF-44C9-B82B-0AB5A3D97B40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3721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 smtClean="0"/>
              <a:t>Text</a:t>
            </a:r>
            <a:endParaRPr lang="ko-KR" altLang="en-US" dirty="0"/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9997886D-EF20-40E5-84EA-4F8D0954096A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29768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39347F40-0FB4-4857-B6DB-2C1E8BCECDC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05815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  <a:p>
            <a:pPr marL="228600" lvl="0" indent="-228600" latinLnBrk="0"/>
            <a:endParaRPr lang="ko-KR" altLang="en-US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pic>
        <p:nvPicPr>
          <p:cNvPr id="13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47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EF490C47-F8F0-4883-9931-6EABF46D4C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2" name="텍스트 개체 틀 14">
            <a:extLst>
              <a:ext uri="{FF2B5EF4-FFF2-40B4-BE49-F238E27FC236}">
                <a16:creationId xmlns:a16="http://schemas.microsoft.com/office/drawing/2014/main" id="{6DFA7F99-0274-4A2A-B818-76A4A316FC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buFont typeface="Wingdings" panose="05000000000000000000" pitchFamily="2" charset="2"/>
              <a:buChar char="§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Write</a:t>
            </a:r>
            <a:r>
              <a:rPr lang="ko-KR" altLang="en-US" dirty="0"/>
              <a:t> </a:t>
            </a:r>
            <a:r>
              <a:rPr lang="en-US" altLang="ko-KR" dirty="0"/>
              <a:t>text</a:t>
            </a:r>
            <a:r>
              <a:rPr lang="ko-KR" altLang="en-US" dirty="0"/>
              <a:t> </a:t>
            </a:r>
            <a:r>
              <a:rPr lang="en-US" altLang="ko-KR" dirty="0"/>
              <a:t>here</a:t>
            </a:r>
            <a:endParaRPr lang="ko-KR" altLang="en-US" dirty="0"/>
          </a:p>
        </p:txBody>
      </p:sp>
      <p:sp>
        <p:nvSpPr>
          <p:cNvPr id="25" name="내용 개체 틀 2">
            <a:extLst>
              <a:ext uri="{FF2B5EF4-FFF2-40B4-BE49-F238E27FC236}">
                <a16:creationId xmlns:a16="http://schemas.microsoft.com/office/drawing/2014/main" id="{A0B7FA3E-0D5A-4AC3-A58F-01C81FCB6DDA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25780" y="2578183"/>
            <a:ext cx="5491162" cy="1782286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</a:p>
          <a:p>
            <a:pPr marL="228600" lvl="0" indent="-228600"/>
            <a:endParaRPr lang="ko-KR" altLang="en-US" dirty="0"/>
          </a:p>
        </p:txBody>
      </p:sp>
      <p:sp>
        <p:nvSpPr>
          <p:cNvPr id="26" name="내용 개체 틀 2">
            <a:extLst>
              <a:ext uri="{FF2B5EF4-FFF2-40B4-BE49-F238E27FC236}">
                <a16:creationId xmlns:a16="http://schemas.microsoft.com/office/drawing/2014/main" id="{5009FF05-3F22-4E0D-8CD6-0EDB6ED0D5EC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6156008" y="2578183"/>
            <a:ext cx="5491162" cy="1782286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7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525781" y="2122094"/>
            <a:ext cx="5491162" cy="456089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8" name="텍스트 개체 틀 2">
            <a:extLst>
              <a:ext uri="{FF2B5EF4-FFF2-40B4-BE49-F238E27FC236}">
                <a16:creationId xmlns:a16="http://schemas.microsoft.com/office/drawing/2014/main" id="{66272D94-D36D-4538-AC4E-ADE56CF137D1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6156009" y="2122094"/>
            <a:ext cx="5491162" cy="456089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pic>
        <p:nvPicPr>
          <p:cNvPr id="15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011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11">
            <a:extLst>
              <a:ext uri="{FF2B5EF4-FFF2-40B4-BE49-F238E27FC236}">
                <a16:creationId xmlns:a16="http://schemas.microsoft.com/office/drawing/2014/main" id="{E6068C67-0CF7-4A74-B3C8-0BEC9EC983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7856" y="2992531"/>
            <a:ext cx="5759450" cy="733534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ts val="5000"/>
              </a:lnSpc>
              <a:buNone/>
              <a:defRPr sz="5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5" name="Picture 2" descr="로그인 안내 | SAMSU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5968" y="206449"/>
            <a:ext cx="1750137" cy="91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854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87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7" r:id="rId3"/>
    <p:sldLayoutId id="2147483664" r:id="rId4"/>
    <p:sldLayoutId id="2147483668" r:id="rId5"/>
    <p:sldLayoutId id="2147483665" r:id="rId6"/>
    <p:sldLayoutId id="2147483666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quarter" idx="16"/>
          </p:nvPr>
        </p:nvSpPr>
        <p:spPr>
          <a:xfrm>
            <a:off x="464947" y="2020173"/>
            <a:ext cx="10907895" cy="643253"/>
          </a:xfrm>
        </p:spPr>
        <p:txBody>
          <a:bodyPr/>
          <a:lstStyle/>
          <a:p>
            <a:r>
              <a:rPr lang="en-US" sz="2400" dirty="0" smtClean="0"/>
              <a:t>Title: On BWP operation without bandwidth restriction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6391" y="4396349"/>
            <a:ext cx="4322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item: 	9.11</a:t>
            </a:r>
          </a:p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		Samsung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Document for: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Decision </a:t>
            </a:r>
          </a:p>
          <a:p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2730" y="545969"/>
            <a:ext cx="43027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3GPP TSG RAN Meeting #97-e</a:t>
            </a:r>
          </a:p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Electronic Meeting, September 12 – 16, 2022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41106" y="553594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RP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-222241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515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(1/3)</a:t>
            </a:r>
            <a:endParaRPr lang="en-US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4"/>
          </p:nvPr>
        </p:nvSpPr>
        <p:spPr>
          <a:xfrm>
            <a:off x="356348" y="983012"/>
            <a:ext cx="11517406" cy="5432076"/>
          </a:xfrm>
        </p:spPr>
        <p:txBody>
          <a:bodyPr/>
          <a:lstStyle/>
          <a:p>
            <a:pPr lvl="0" algn="just" latinLnBrk="0"/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RAN2#117-e</a:t>
            </a: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sent the LS [R2-2204009] with the following questions to RAN1 and RAN4:</a:t>
            </a:r>
          </a:p>
          <a:p>
            <a:pPr lvl="1" algn="just" latinLnBrk="0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 latinLnBrk="0"/>
            <a:endParaRPr lang="en-US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 latinLnBrk="0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 latinLnBrk="0"/>
            <a:endParaRPr lang="en-US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 latinLnBrk="0"/>
            <a:endParaRPr lang="en-US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latinLnBrk="0"/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latinLnBrk="0"/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above two questions in the RAN2 LS came from the following:</a:t>
            </a:r>
            <a:endParaRPr lang="en-US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 latinLnBrk="0"/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TS38.300 is describing that For BM/RLM/BFD operation on DL BWPs NOT containing the SSB associated to the initial DL BWP, CSI-based measurements are used.</a:t>
            </a:r>
          </a:p>
          <a:p>
            <a:pPr lvl="1" algn="just" latinLnBrk="0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On the other hand, the current UE capability signaling allows the UE to indicate:</a:t>
            </a:r>
          </a:p>
          <a:p>
            <a:pPr lvl="2" algn="just" latinLnBrk="0"/>
            <a:r>
              <a:rPr lang="en-US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It supports BWP operation without bandwidth restriction, i.e., configured DL BWP does not contain SSB associated to the initial DL BWP; and </a:t>
            </a:r>
          </a:p>
          <a:p>
            <a:pPr lvl="2" algn="just" latinLnBrk="0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It does not support CSI-RS based RLM/BFD</a:t>
            </a:r>
          </a:p>
          <a:p>
            <a:pPr lvl="2" algn="just" latinLnBrk="0"/>
            <a:r>
              <a:rPr lang="en-US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This indicates that the network may configure a DL BWP which does not contain SSB associated to the initial DL BWP, while not configuring CSI-RS for BM/RLM/BFD.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21615" y="1461914"/>
            <a:ext cx="10563532" cy="18191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0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1:</a:t>
            </a:r>
          </a:p>
          <a:p>
            <a:pPr latinLnBrk="0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 it is a valid scenario in the standard to support the operation of BWP without SSB where the UE does not perform BM/RLM/BFD due to the lack of necessary reference signal (SSB and CSI-RS) in the active BWP</a:t>
            </a: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atinLnBrk="0"/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atinLnBrk="0"/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2:</a:t>
            </a:r>
          </a:p>
          <a:p>
            <a:pPr latinLnBrk="0"/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the answer to question 1 is that this is not valid, how should the UE perform BM/RLM/BFD when the active BWP does not contain SSB.</a:t>
            </a:r>
          </a:p>
        </p:txBody>
      </p:sp>
    </p:spTree>
    <p:extLst>
      <p:ext uri="{BB962C8B-B14F-4D97-AF65-F5344CB8AC3E}">
        <p14:creationId xmlns:p14="http://schemas.microsoft.com/office/powerpoint/2010/main" val="154237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(2/3)</a:t>
            </a:r>
            <a:endParaRPr lang="en-US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4"/>
          </p:nvPr>
        </p:nvSpPr>
        <p:spPr>
          <a:xfrm>
            <a:off x="356348" y="983012"/>
            <a:ext cx="11517406" cy="5432076"/>
          </a:xfrm>
        </p:spPr>
        <p:txBody>
          <a:bodyPr/>
          <a:lstStyle/>
          <a:p>
            <a:pPr lvl="0" algn="just" latinLnBrk="0"/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RAN#96 </a:t>
            </a:r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agreed to give </a:t>
            </a: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a guidance to the WGs </a:t>
            </a:r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as follows: 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latinLnBrk="0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To task the relevant Working Groups (RAN1, 2, 4) to make progress on their discussions related to the RAN2 LS in R2-2204009, aim to ensure that Feature Group 6-1a “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bwp-WithoutRestriction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” works in an early implementable form in R18, or, possible R17, and report progress to RAN#97.</a:t>
            </a:r>
          </a:p>
          <a:p>
            <a:pPr latinLnBrk="0"/>
            <a:endParaRPr lang="en-US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According to the RAN#96 guidance, RAN1#110 discussed the RAN2 LS and concluded the following as captured in the reply LS to RAN/RAN2/RAN4 [R1-2208168];</a:t>
            </a:r>
          </a:p>
          <a:p>
            <a:pPr latinLnBrk="0"/>
            <a:endParaRPr lang="en-US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61639" y="3380400"/>
            <a:ext cx="11051369" cy="227446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hangingPunct="0">
              <a:spcAft>
                <a:spcPts val="600"/>
              </a:spcAft>
            </a:pPr>
            <a:r>
              <a:rPr lang="en-GB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RAN1 observation: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en-GB" sz="1600" b="1" dirty="0">
                <a:latin typeface="Times New Roman" panose="02020603050405020304" pitchFamily="18" charset="0"/>
                <a:ea typeface="MS Mincho"/>
              </a:rPr>
              <a:t>For a UE supporting RLM/BM/BFR using CSI-RS within active DL BWP, FG6-1a works without issue.</a:t>
            </a:r>
            <a:endParaRPr lang="en-US" sz="1600" dirty="0">
              <a:latin typeface="Times New Roman" panose="02020603050405020304" pitchFamily="18" charset="0"/>
              <a:ea typeface="MS Mincho"/>
            </a:endParaRPr>
          </a:p>
          <a:p>
            <a:pPr algn="just" hangingPunct="0">
              <a:spcAft>
                <a:spcPts val="600"/>
              </a:spcAft>
            </a:pPr>
            <a:r>
              <a:rPr lang="en-GB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600"/>
              </a:spcAft>
            </a:pPr>
            <a:r>
              <a:rPr lang="en-GB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Conclusion: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en-GB" sz="1600" b="1" dirty="0">
                <a:latin typeface="Times New Roman" panose="02020603050405020304" pitchFamily="18" charset="0"/>
                <a:ea typeface="MS Mincho"/>
              </a:rPr>
              <a:t>To resolve the issue in the scenario described in the RAN2 LS (R2-2204009), RAN1 considers that SSB based RLM/BM/BFR that is outside active DL BWP is feasible and can be a solution</a:t>
            </a:r>
            <a:endParaRPr lang="en-US" sz="1600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MediaTek</a:t>
            </a:r>
            <a:r>
              <a:rPr lang="en-GB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Samsung showed concern on the support of the scenario (active BWP without CSI-RS/SSB) mentioned in the RAN2 LS.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02033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(3/3)</a:t>
            </a:r>
            <a:endParaRPr lang="en-US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4"/>
          </p:nvPr>
        </p:nvSpPr>
        <p:spPr>
          <a:xfrm>
            <a:off x="356348" y="983012"/>
            <a:ext cx="11517406" cy="5432076"/>
          </a:xfrm>
        </p:spPr>
        <p:txBody>
          <a:bodyPr/>
          <a:lstStyle/>
          <a:p>
            <a:pPr latinLnBrk="0"/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According to the RAN#96 guidance, RAN4#104-e also discussed the RAN2 LS and sent the following reply LS to RAN/RAN1/RAN4 [R4-2214355]: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356349" y="1739858"/>
            <a:ext cx="11517406" cy="461664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Question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it is a valid scenario in the standard to support the operation of BWP without SSB where the UE does not perform BM/RLM/BFD due to the lack of necessary reference signal (SSB and CSI-RS) in the active BWP.</a:t>
            </a:r>
          </a:p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Answer: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existing RAN4 specification point of view, it is not a valid scenario.</a:t>
            </a:r>
          </a:p>
          <a:p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Question 2: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answer to question 1 is that this is not valid, how should the UE perform BM/RLM/BFD when the active BWP does not contain SSB.</a:t>
            </a:r>
          </a:p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Answer: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has examined the Rel-15, Rel-16 and Rel-17 specs. The following possible solutions for the issue are identified.</a:t>
            </a: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Perform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BM/RLM/BFD based on CSI-RS within active BWP </a:t>
            </a: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o   RAN4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requirements to support BM/RLM/BFD based on CSI-RS within active BWP and no spec change is needed</a:t>
            </a: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Following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potential independent implementations/features requires either existing RAN4 requirements to be updated or new requirements to be developed.</a:t>
            </a: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o   Perform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BM/RLM/BFD based on SSB outside active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BWP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UE’s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capability to operate using larger BW covering SSB outside active BWP, or a UE that is equipped with a separate RF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chain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BM/RLM/BFD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SSB outside BWP are performed with shared MG or NCSG for L3 measurement, or dedicated MG or NCSG for RLM/BFD/BM measurements. </a:t>
            </a: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o   NCD-SSB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approach which would work with existing UE hardware architectures (FG6-1) and be compatible with existing RAN4 specifications for </a:t>
            </a: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BM/RLM/BFD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o   Note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RAN4 does not reach consensus on whether to work on the above items in Rel-17 including to update the existing RAN4 requirements or to </a:t>
            </a: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develop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567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Discussions</a:t>
            </a:r>
            <a:endParaRPr lang="en-US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4"/>
          </p:nvPr>
        </p:nvSpPr>
        <p:spPr>
          <a:xfrm>
            <a:off x="356348" y="983012"/>
            <a:ext cx="11517406" cy="5432076"/>
          </a:xfrm>
        </p:spPr>
        <p:txBody>
          <a:bodyPr/>
          <a:lstStyle/>
          <a:p>
            <a:pPr lvl="0" algn="just" latinLnBrk="0"/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RAN1 concluded that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SSB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based RLM/BM/BFR that is outside active DL BWP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is feasible and can be a </a:t>
            </a:r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solution.</a:t>
            </a:r>
          </a:p>
          <a:p>
            <a:pPr lvl="0" algn="just" latinLnBrk="0"/>
            <a:endParaRPr lang="en-US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latinLnBrk="0"/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According </a:t>
            </a: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to the RAN4 reply LS, </a:t>
            </a:r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however,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RAN1 solution </a:t>
            </a:r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seems to require </a:t>
            </a: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either existing RAN4 requirements to be updated or new requirements to be </a:t>
            </a:r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developed.</a:t>
            </a:r>
          </a:p>
          <a:p>
            <a:pPr lvl="0" algn="just" latinLnBrk="0"/>
            <a:endParaRPr lang="en-US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latinLnBrk="0"/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Also, RAN4 indicated that RAN4 does not reach consensus on whether to work on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RAN1 solution </a:t>
            </a:r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in Rel-17 including to update the existing RAN4 requirements or to develop new requirements</a:t>
            </a:r>
          </a:p>
          <a:p>
            <a:pPr lvl="0" algn="just" latinLnBrk="0"/>
            <a:endParaRPr lang="en-US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latinLnBrk="0"/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On the other hand, RAN4 also indicated that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CSI-RS based solution</a:t>
            </a:r>
            <a:r>
              <a:rPr lang="en-US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 can resolve the concerned scenario and it does not require additional specification change from RAN4.</a:t>
            </a:r>
          </a:p>
          <a:p>
            <a:pPr lvl="0" algn="just" latinLnBrk="0"/>
            <a:endParaRPr lang="en-US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439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4"/>
          </p:nvPr>
        </p:nvSpPr>
        <p:spPr>
          <a:xfrm>
            <a:off x="342901" y="1668813"/>
            <a:ext cx="11517406" cy="1874488"/>
          </a:xfrm>
        </p:spPr>
        <p:txBody>
          <a:bodyPr/>
          <a:lstStyle/>
          <a:p>
            <a:pPr algn="just" latinLnBrk="0"/>
            <a:r>
              <a:rPr lang="en-US" sz="2400" u="sng" dirty="0">
                <a:latin typeface="Calibri" panose="020F0502020204030204" pitchFamily="34" charset="0"/>
                <a:cs typeface="Calibri" panose="020F0502020204030204" pitchFamily="34" charset="0"/>
              </a:rPr>
              <a:t>Proposal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To ensure that FG 6-1a works, RAN guides RAN1, RAN2 and RAN4 to take the solution: </a:t>
            </a:r>
            <a:r>
              <a:rPr lang="en-US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Perform BM/RLM/BFD based on CSI-RS within active BWP</a:t>
            </a:r>
          </a:p>
          <a:p>
            <a:pPr lvl="1" algn="just" latinLnBrk="0"/>
            <a:endParaRPr lang="en-US" sz="2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 latinLnBrk="0"/>
            <a:endParaRPr lang="en-US" sz="22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 latinLnBrk="0"/>
            <a:endParaRPr lang="en-US" sz="2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/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693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4"/>
          </p:nvPr>
        </p:nvSpPr>
        <p:spPr>
          <a:xfrm>
            <a:off x="356348" y="983012"/>
            <a:ext cx="11517406" cy="5432076"/>
          </a:xfrm>
        </p:spPr>
        <p:txBody>
          <a:bodyPr/>
          <a:lstStyle/>
          <a:p>
            <a:pPr latinLnBrk="0"/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784778"/>
              </p:ext>
            </p:extLst>
          </p:nvPr>
        </p:nvGraphicFramePr>
        <p:xfrm>
          <a:off x="391452" y="943779"/>
          <a:ext cx="11388167" cy="573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630">
                  <a:extLst>
                    <a:ext uri="{9D8B030D-6E8A-4147-A177-3AD203B41FA5}">
                      <a16:colId xmlns:a16="http://schemas.microsoft.com/office/drawing/2014/main" val="2218736174"/>
                    </a:ext>
                  </a:extLst>
                </a:gridCol>
                <a:gridCol w="2142565">
                  <a:extLst>
                    <a:ext uri="{9D8B030D-6E8A-4147-A177-3AD203B41FA5}">
                      <a16:colId xmlns:a16="http://schemas.microsoft.com/office/drawing/2014/main" val="1887698104"/>
                    </a:ext>
                  </a:extLst>
                </a:gridCol>
                <a:gridCol w="5059622">
                  <a:extLst>
                    <a:ext uri="{9D8B030D-6E8A-4147-A177-3AD203B41FA5}">
                      <a16:colId xmlns:a16="http://schemas.microsoft.com/office/drawing/2014/main" val="2894309704"/>
                    </a:ext>
                  </a:extLst>
                </a:gridCol>
                <a:gridCol w="2139037">
                  <a:extLst>
                    <a:ext uri="{9D8B030D-6E8A-4147-A177-3AD203B41FA5}">
                      <a16:colId xmlns:a16="http://schemas.microsoft.com/office/drawing/2014/main" val="491039573"/>
                    </a:ext>
                  </a:extLst>
                </a:gridCol>
                <a:gridCol w="1443313">
                  <a:extLst>
                    <a:ext uri="{9D8B030D-6E8A-4147-A177-3AD203B41FA5}">
                      <a16:colId xmlns:a16="http://schemas.microsoft.com/office/drawing/2014/main" val="2774174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Index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Figure group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Components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Field name in TS38.331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8217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6-1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Basic BWP operation with restriction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1) 1 UE-specific RRC configured DL BWP per carrier</a:t>
                      </a:r>
                    </a:p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2) 1 UE-specific RRC configured UL BWP per carrier</a:t>
                      </a:r>
                    </a:p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3) RRC reconfiguration of any parameters related to BWP</a:t>
                      </a:r>
                    </a:p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4) BW of a UE-specific RRC configured BWP includes BW of CORESET#0 (if CORESET#0 is present) and SSB for </a:t>
                      </a:r>
                      <a:r>
                        <a:rPr lang="en-US" sz="14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PCell</a:t>
                      </a:r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14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PSCell</a:t>
                      </a:r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(if configured) and BW of the UE-specific RRC configured BWP includes SSB for </a:t>
                      </a:r>
                      <a:r>
                        <a:rPr lang="en-US" sz="14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SCell</a:t>
                      </a:r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if there is SSB on </a:t>
                      </a:r>
                      <a:r>
                        <a:rPr lang="en-US" sz="14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Scell</a:t>
                      </a:r>
                      <a:endParaRPr lang="en-US" sz="14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N.A.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Mandatory without capability signaling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1106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6-1a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BWP operation without restriction on BW of BWP(s)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BW of UE-specific RRC configured BWP may not include BW of the CORESET#0 (if CORESET#0 is present) and SSB for </a:t>
                      </a:r>
                      <a:r>
                        <a:rPr lang="en-US" sz="14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PCell</a:t>
                      </a:r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14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PSCell</a:t>
                      </a:r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(if configured) and BW of the UE-specific RRC configured BWP may not include SSB for </a:t>
                      </a:r>
                      <a:r>
                        <a:rPr lang="en-US" sz="14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Scell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i="1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bwp-WithoutRestriction</a:t>
                      </a:r>
                      <a:endParaRPr lang="en-US" sz="1400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Optional with capability signaling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314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1-7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CSI-RS based RLM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CSI-RS based RLM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i="1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csi</a:t>
                      </a:r>
                      <a:r>
                        <a:rPr lang="en-US" sz="1400" i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-RS-RLM</a:t>
                      </a:r>
                      <a:endParaRPr lang="en-US" sz="1400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Mandatory with capability signaling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36354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1-8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RLM based on a mix of SS block and CSI-RS signals within active BWP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RLM based on a mix of SS block and CSI-RS signals within active BWP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i="1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ssb</a:t>
                      </a:r>
                      <a:r>
                        <a:rPr lang="en-US" sz="1400" i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en-US" sz="1400" i="1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AndCSI</a:t>
                      </a:r>
                      <a:r>
                        <a:rPr lang="en-US" sz="1400" i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-RS-RLM</a:t>
                      </a:r>
                      <a:endParaRPr lang="en-US" sz="1400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Optional with capability signaling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12459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2-31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Beam failure recovery</a:t>
                      </a:r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1) Maximal number of CSI-RS resources across all CCs for UE to monitor PDCCH quality</a:t>
                      </a:r>
                    </a:p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2) Maximal number of different SSBs across all CCs for UE to monitor PDCCH quality</a:t>
                      </a:r>
                    </a:p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3) Maximal number of different CSI-RS and/or SSB resources across all CCs for new beam identifications.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</a:t>
                      </a:r>
                      <a:r>
                        <a:rPr lang="en-US" sz="14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maxNumberCSI</a:t>
                      </a:r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-RS-BFD</a:t>
                      </a:r>
                    </a:p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lang="en-US" sz="14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maxNumberSSB</a:t>
                      </a:r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-BFD</a:t>
                      </a:r>
                    </a:p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 </a:t>
                      </a:r>
                      <a:r>
                        <a:rPr lang="en-US" sz="14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maxNumberCSI</a:t>
                      </a:r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-RS-SSB-CBD</a:t>
                      </a:r>
                    </a:p>
                    <a:p>
                      <a:pPr latinLnBrk="0"/>
                      <a:endParaRPr 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Mandatory with capability signaling for FR2</a:t>
                      </a:r>
                    </a:p>
                    <a:p>
                      <a:pPr latinLnBrk="0"/>
                      <a:r>
                        <a:rPr lang="en-US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Optional with capability signaling for FR1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0299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2059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19454</TotalTime>
  <Words>1153</Words>
  <Application>Microsoft Office PowerPoint</Application>
  <PresentationFormat>와이드스크린</PresentationFormat>
  <Paragraphs>115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MS Mincho</vt:lpstr>
      <vt:lpstr>Noto Sans</vt:lpstr>
      <vt:lpstr>맑은 고딕</vt:lpstr>
      <vt:lpstr>Arial</vt:lpstr>
      <vt:lpstr>Calibri</vt:lpstr>
      <vt:lpstr>Times New Roman</vt:lpstr>
      <vt:lpstr>Wingdings</vt:lpstr>
      <vt:lpstr>Office 테마</vt:lpstr>
      <vt:lpstr>PowerPoint 프레젠테이션</vt:lpstr>
      <vt:lpstr>Background (1/3)</vt:lpstr>
      <vt:lpstr>Background (2/3)</vt:lpstr>
      <vt:lpstr>Background (3/3)</vt:lpstr>
      <vt:lpstr>Discussions</vt:lpstr>
      <vt:lpstr>Proposal</vt:lpstr>
      <vt:lpstr>Appendix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QK6156</dc:creator>
  <cp:lastModifiedBy>류현석/표준연구팀(SR)/삼성전자</cp:lastModifiedBy>
  <cp:revision>1013</cp:revision>
  <dcterms:created xsi:type="dcterms:W3CDTF">2022-01-24T04:20:26Z</dcterms:created>
  <dcterms:modified xsi:type="dcterms:W3CDTF">2022-09-05T07:49:57Z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