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50" r:id="rId3"/>
    <p:sldId id="354" r:id="rId4"/>
    <p:sldId id="356" r:id="rId5"/>
    <p:sldId id="357" r:id="rId6"/>
    <p:sldId id="358" r:id="rId7"/>
    <p:sldId id="353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61" d="100"/>
          <a:sy n="161" d="100"/>
        </p:scale>
        <p:origin x="144" y="174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29/11/2021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4e/Docs/RP-213355.zip" TargetMode="External"/><Relationship Id="rId2" Type="http://schemas.openxmlformats.org/officeDocument/2006/relationships/hyperlink" Target="https://www.3gpp.org/ftp/tsg_ran/TSG_RAN/TSGR_94e/Docs/RP-21335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TSG_RAN/TSGR_94e/Docs/RP-213354.zip" TargetMode="External"/><Relationship Id="rId4" Type="http://schemas.openxmlformats.org/officeDocument/2006/relationships/hyperlink" Target="https://www.3gpp.org/ftp/tsg_ran/TSG_RAN/TSGR_94e/Docs/RP-213356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4e/Docs/RP-213357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94e/Docs/RP-213239.zip" TargetMode="External"/><Relationship Id="rId3" Type="http://schemas.openxmlformats.org/officeDocument/2006/relationships/hyperlink" Target="https://www.3gpp.org/ftp/tsg_ran/TSG_RAN/TSGR_94e/Docs/RP-213353.zip" TargetMode="External"/><Relationship Id="rId7" Type="http://schemas.openxmlformats.org/officeDocument/2006/relationships/hyperlink" Target="https://www.3gpp.org/ftp/tsg_ran/TSG_RAN/TSGR_94e/Docs/RP-213357.zip" TargetMode="External"/><Relationship Id="rId12" Type="http://schemas.openxmlformats.org/officeDocument/2006/relationships/hyperlink" Target="https://www.3gpp.org/ftp/tsg_ran/TSG_RAN/TSGR_94e/Docs/RP-213361.zip" TargetMode="External"/><Relationship Id="rId2" Type="http://schemas.openxmlformats.org/officeDocument/2006/relationships/hyperlink" Target="https://www.3gpp.org/ftp/tsg_ran/TSG_RAN/TSGR_94e/Docs/RP-21335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ran/TSG_RAN/TSGR_94e/Docs/RP-213356.zip" TargetMode="External"/><Relationship Id="rId11" Type="http://schemas.openxmlformats.org/officeDocument/2006/relationships/hyperlink" Target="https://www.3gpp.org/ftp/tsg_ran/TSG_RAN/TSGR_94e/Docs/RP-213360.zip" TargetMode="External"/><Relationship Id="rId5" Type="http://schemas.openxmlformats.org/officeDocument/2006/relationships/hyperlink" Target="https://www.3gpp.org/ftp/tsg_ran/TSG_RAN/TSGR_94e/Docs/RP-213355.zip" TargetMode="External"/><Relationship Id="rId10" Type="http://schemas.openxmlformats.org/officeDocument/2006/relationships/hyperlink" Target="https://www.3gpp.org/ftp/tsg_ran/TSG_RAN/TSGR_94e/Docs/RP-213359.zip" TargetMode="External"/><Relationship Id="rId4" Type="http://schemas.openxmlformats.org/officeDocument/2006/relationships/hyperlink" Target="https://www.3gpp.org/ftp/tsg_ran/TSG_RAN/TSGR_94e/Docs/RP-213354.zip" TargetMode="External"/><Relationship Id="rId9" Type="http://schemas.openxmlformats.org/officeDocument/2006/relationships/hyperlink" Target="https://www.3gpp.org/ftp/tsg_ran/TSG_RAN/TSGR_94e/Docs/RP-213358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Rel-18 </a:t>
            </a:r>
            <a:r>
              <a:rPr lang="en-US" dirty="0" smtClean="0"/>
              <a:t>Package</a:t>
            </a:r>
            <a:br>
              <a:rPr lang="en-US" dirty="0" smtClean="0"/>
            </a:br>
            <a:r>
              <a:rPr lang="en-US" b="0" dirty="0" err="1" smtClean="0">
                <a:latin typeface="+mn-lt"/>
              </a:rPr>
              <a:t>Package</a:t>
            </a:r>
            <a:r>
              <a:rPr lang="en-US" b="0" dirty="0" smtClean="0">
                <a:latin typeface="+mn-lt"/>
              </a:rPr>
              <a:t>, Scope and SA dependencies</a:t>
            </a:r>
            <a:endParaRPr lang="en-US" b="0" dirty="0"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RP-213352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Based on misc. Rel-18 email discussions since RAN#92e this contribution identifies a </a:t>
            </a:r>
            <a:r>
              <a:rPr lang="en-US" sz="1800" dirty="0" smtClean="0">
                <a:solidFill>
                  <a:schemeClr val="accent3"/>
                </a:solidFill>
              </a:rPr>
              <a:t>potential Rel-18 RAN package </a:t>
            </a:r>
            <a:r>
              <a:rPr lang="en-US" sz="1800" dirty="0" smtClean="0"/>
              <a:t>that we consider reasonable moving forward</a:t>
            </a:r>
          </a:p>
          <a:p>
            <a:r>
              <a:rPr lang="en-US" sz="1800" dirty="0" smtClean="0"/>
              <a:t>This contribution also proposes </a:t>
            </a:r>
            <a:r>
              <a:rPr lang="en-US" sz="1800" dirty="0" smtClean="0">
                <a:solidFill>
                  <a:schemeClr val="accent3"/>
                </a:solidFill>
              </a:rPr>
              <a:t>adjustments to the October scopes</a:t>
            </a:r>
            <a:endParaRPr lang="en-US" sz="1800" dirty="0" smtClean="0"/>
          </a:p>
          <a:p>
            <a:r>
              <a:rPr lang="en-US" sz="1800" dirty="0" smtClean="0">
                <a:solidFill>
                  <a:schemeClr val="accent3"/>
                </a:solidFill>
              </a:rPr>
              <a:t>SA Dependencies </a:t>
            </a:r>
            <a:r>
              <a:rPr lang="en-US" sz="1800" dirty="0" smtClean="0"/>
              <a:t>are highlighted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45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RAN Package 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Blah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7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4828059"/>
              </p:ext>
            </p:extLst>
          </p:nvPr>
        </p:nvGraphicFramePr>
        <p:xfrm>
          <a:off x="481013" y="1701800"/>
          <a:ext cx="11232752" cy="43068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9827"/>
                <a:gridCol w="378361"/>
                <a:gridCol w="2410559"/>
                <a:gridCol w="397629"/>
                <a:gridCol w="2388585"/>
                <a:gridCol w="419603"/>
                <a:gridCol w="2391963"/>
                <a:gridCol w="416225"/>
              </a:tblGrid>
              <a:tr h="288620">
                <a:tc gridSpan="2">
                  <a:txBody>
                    <a:bodyPr/>
                    <a:lstStyle/>
                    <a:p>
                      <a:pPr>
                        <a:tabLst>
                          <a:tab pos="2630488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RAN1-led items	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4296" marR="114296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2630488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RAN2-led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items	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4296" marR="114296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2630488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RAN3-led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items	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4296" marR="114296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tabLst>
                          <a:tab pos="2630488" algn="r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RAN4-led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items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14296" marR="114296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MIMO 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Evolution for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DL and UL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Mobility Enhancements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IAB/VMR</a:t>
                      </a:r>
                      <a:endParaRPr lang="en-US" sz="900" i="1" u="none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u="non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endParaRPr lang="en-US" sz="900" i="1" u="none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u="non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&lt;5MHz dedicated spectrum</a:t>
                      </a:r>
                      <a:r>
                        <a:rPr lang="en-US" sz="900" i="1" u="non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(railway)</a:t>
                      </a:r>
                      <a:endParaRPr lang="en-US" sz="900" i="1" u="none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6956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UL </a:t>
                      </a:r>
                      <a:r>
                        <a:rPr lang="en-US" sz="900" u="none" dirty="0" err="1" smtClean="0">
                          <a:solidFill>
                            <a:schemeClr val="tx1"/>
                          </a:solidFill>
                        </a:rPr>
                        <a:t>Enh</a:t>
                      </a: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. (no MIMO)</a:t>
                      </a:r>
                      <a:endParaRPr lang="en-US" sz="900" i="1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XR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0" dirty="0" smtClean="0">
                          <a:solidFill>
                            <a:schemeClr val="tx1"/>
                          </a:solidFill>
                        </a:rPr>
                        <a:t>SI+WI</a:t>
                      </a: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AI/ML for NG-RAN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r>
                        <a:rPr lang="en-US" sz="900" i="1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+S</a:t>
                      </a: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I?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NR NTN &gt;10GHz Ku and </a:t>
                      </a:r>
                      <a:r>
                        <a:rPr lang="en-US" sz="900" u="none" dirty="0" err="1" smtClean="0">
                          <a:solidFill>
                            <a:schemeClr val="tx1"/>
                          </a:solidFill>
                        </a:rPr>
                        <a:t>Ka</a:t>
                      </a: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 bands</a:t>
                      </a:r>
                      <a:endParaRPr lang="en-US" sz="900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1000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vert="vert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154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AI/ML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for Air 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interface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SI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Sidelink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Relay Enhancements 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i="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SON/MDT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u="none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 NTN (R17 work</a:t>
                      </a:r>
                      <a:r>
                        <a:rPr lang="en-US" sz="900" u="none" baseline="0" dirty="0" smtClean="0">
                          <a:solidFill>
                            <a:schemeClr val="tx1"/>
                          </a:solidFill>
                        </a:rPr>
                        <a:t> in R18, </a:t>
                      </a:r>
                      <a:r>
                        <a:rPr lang="en-US" sz="900" u="none" baseline="0" dirty="0" err="1" smtClean="0">
                          <a:solidFill>
                            <a:schemeClr val="tx1"/>
                          </a:solidFill>
                        </a:rPr>
                        <a:t>Rel</a:t>
                      </a:r>
                      <a:r>
                        <a:rPr lang="en-US" sz="900" u="none" baseline="0" dirty="0" smtClean="0">
                          <a:solidFill>
                            <a:schemeClr val="tx1"/>
                          </a:solidFill>
                        </a:rPr>
                        <a:t>-independent)</a:t>
                      </a:r>
                      <a:endParaRPr lang="en-US" sz="900" u="none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13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To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be discussed in Q1 2022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vert="vert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SL </a:t>
                      </a:r>
                      <a:r>
                        <a:rPr lang="en-US" sz="900" b="0" dirty="0" err="1" smtClean="0">
                          <a:solidFill>
                            <a:schemeClr val="tx1"/>
                          </a:solidFill>
                          <a:effectLst/>
                        </a:rPr>
                        <a:t>enh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excl.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positioning and relaying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NTN NR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QoE</a:t>
                      </a:r>
                      <a:r>
                        <a:rPr lang="en-US" sz="900" i="1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</a:rPr>
                        <a:t>Measurement Gap Enhancements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vert="vert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55277"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Network energy savings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SI+WI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NTN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…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SID low power WUS/WUR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900" i="1" dirty="0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NR MBS</a:t>
                      </a:r>
                      <a:endParaRPr lang="en-US" sz="900" dirty="0"/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CA/DC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Enh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WI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UAV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RedCap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: Complexity Redux,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eDRX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&gt;10.24s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Inactive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SI+WI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MUSIM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8963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Positioning (incl. SL positioning)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SI+WI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IDC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Smart Repeater</a:t>
                      </a:r>
                      <a:endParaRPr lang="en-US" sz="9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SI+WI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SDT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975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Duplex Operation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SI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072"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DSS: NR </a:t>
                      </a:r>
                      <a:r>
                        <a:rPr lang="en-US" sz="900" i="1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effic</a:t>
                      </a: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. for LTE/NR </a:t>
                      </a:r>
                      <a:r>
                        <a:rPr lang="en-US" sz="900" i="1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coex</a:t>
                      </a: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.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WI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190"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900" i="1" dirty="0" smtClean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LTE broadcast 5GC</a:t>
                      </a: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6344"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UE Aggregation 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**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i="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233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Passive </a:t>
                      </a:r>
                      <a:r>
                        <a:rPr lang="en-US" sz="900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IoT</a:t>
                      </a: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 </a:t>
                      </a:r>
                      <a:endParaRPr lang="en-US" sz="900" i="1" dirty="0" smtClean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High-speed</a:t>
                      </a:r>
                      <a:r>
                        <a:rPr lang="en-US" sz="900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 </a:t>
                      </a:r>
                      <a:r>
                        <a:rPr lang="en-US" sz="900" baseline="0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packetization</a:t>
                      </a: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chemeClr val="bg1">
                            <a:lumMod val="8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Inter-</a:t>
                      </a:r>
                      <a:r>
                        <a:rPr lang="en-US" sz="900" dirty="0" err="1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gNB</a:t>
                      </a:r>
                      <a:r>
                        <a:rPr lang="en-US" sz="9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 coordination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45720" marR="4572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03117" y="6180076"/>
            <a:ext cx="4188940" cy="446872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2627313" algn="l"/>
                <a:tab pos="2859088" algn="l"/>
              </a:tabLst>
            </a:pPr>
            <a:r>
              <a:rPr lang="en-US" sz="900" dirty="0" smtClean="0"/>
              <a:t>Supportive	</a:t>
            </a:r>
            <a:r>
              <a:rPr lang="en-US" sz="900" i="1" dirty="0" smtClean="0">
                <a:solidFill>
                  <a:schemeClr val="bg1">
                    <a:lumMod val="75000"/>
                  </a:schemeClr>
                </a:solidFill>
              </a:rPr>
              <a:t>Not a priority</a:t>
            </a:r>
            <a:r>
              <a:rPr lang="en-US" sz="900" dirty="0" smtClean="0"/>
              <a:t>	</a:t>
            </a:r>
            <a:r>
              <a:rPr lang="en-US" sz="900" dirty="0" smtClean="0">
                <a:solidFill>
                  <a:schemeClr val="bg1">
                    <a:lumMod val="85000"/>
                  </a:schemeClr>
                </a:solidFill>
              </a:rPr>
              <a:t>Assumed out of R18</a:t>
            </a:r>
          </a:p>
          <a:p>
            <a:r>
              <a:rPr lang="en-US" sz="900" dirty="0">
                <a:solidFill>
                  <a:srgbClr val="FF0000"/>
                </a:solidFill>
              </a:rPr>
              <a:t>*</a:t>
            </a:r>
            <a:r>
              <a:rPr lang="en-US" sz="900" dirty="0"/>
              <a:t> spin-off from Passive </a:t>
            </a:r>
            <a:r>
              <a:rPr lang="en-US" sz="900" dirty="0" err="1"/>
              <a:t>IoT</a:t>
            </a:r>
            <a:r>
              <a:rPr lang="en-US" sz="900" dirty="0"/>
              <a:t> discussion – no energy harvesting</a:t>
            </a:r>
          </a:p>
          <a:p>
            <a:r>
              <a:rPr lang="en-US" sz="900" dirty="0">
                <a:solidFill>
                  <a:srgbClr val="FF0000"/>
                </a:solidFill>
              </a:rPr>
              <a:t>**</a:t>
            </a:r>
            <a:r>
              <a:rPr lang="en-US" sz="900" dirty="0"/>
              <a:t> reuse SL </a:t>
            </a:r>
            <a:r>
              <a:rPr lang="en-US" sz="900" dirty="0" err="1"/>
              <a:t>mPath</a:t>
            </a:r>
            <a:r>
              <a:rPr lang="en-US" sz="900" dirty="0"/>
              <a:t> relay </a:t>
            </a:r>
            <a:r>
              <a:rPr lang="en-US" sz="900" u="sng" dirty="0"/>
              <a:t>as </a:t>
            </a:r>
            <a:r>
              <a:rPr lang="en-US" sz="900" u="sng" dirty="0" smtClean="0"/>
              <a:t>is</a:t>
            </a:r>
            <a:endParaRPr lang="en-US" sz="900" u="sng" dirty="0"/>
          </a:p>
        </p:txBody>
      </p:sp>
    </p:spTree>
    <p:extLst>
      <p:ext uri="{BB962C8B-B14F-4D97-AF65-F5344CB8AC3E}">
        <p14:creationId xmlns:p14="http://schemas.microsoft.com/office/powerpoint/2010/main" val="5075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RAN1-led items</a:t>
            </a:r>
            <a:endParaRPr lang="en-US" b="0" dirty="0">
              <a:latin typeface="+mn-lt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653873"/>
              </p:ext>
            </p:extLst>
          </p:nvPr>
        </p:nvGraphicFramePr>
        <p:xfrm>
          <a:off x="481013" y="1701800"/>
          <a:ext cx="11247119" cy="4718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0005"/>
                <a:gridCol w="5996200"/>
                <a:gridCol w="1390457"/>
                <a:gridCol w="1390457"/>
              </a:tblGrid>
              <a:tr h="318488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RAN1-led items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 vs. October email discussion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See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TDoc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SA dep.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50776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MIMO</a:t>
                      </a:r>
                      <a:endParaRPr lang="en-US" sz="900" dirty="0"/>
                    </a:p>
                  </a:txBody>
                  <a:tcPr marL="81882" marR="81882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CSI 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for mobility is highest priority, a low hanging fruit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Extended TCI for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mTRP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UE initiated BM, simple and useful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C-JT: Unclear scope / unclear on urgent need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Sim. UL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multipanel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: Operationally complex for UE, unclear goals/device types</a:t>
                      </a:r>
                    </a:p>
                  </a:txBody>
                  <a:tcPr marL="81882" marR="81882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hlinkClick r:id="rId2"/>
                        </a:rPr>
                        <a:t>RP-213353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 anchor="ctr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</a:p>
                  </a:txBody>
                  <a:tcPr marL="81882" marR="81882" anchor="ctr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050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Uplink enhancements (no MIMO)</a:t>
                      </a: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Define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a c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lose-ended objective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wrt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PRACH repetition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Confirm a preliminary study of power-domain enhancements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hlinkClick r:id="rId2"/>
                        </a:rPr>
                        <a:t>RP-213353</a:t>
                      </a:r>
                      <a:endParaRPr lang="en-US" sz="900" dirty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1838">
                <a:tc>
                  <a:txBody>
                    <a:bodyPr/>
                    <a:lstStyle/>
                    <a:p>
                      <a:r>
                        <a:rPr lang="en-US" sz="900" dirty="0" smtClean="0"/>
                        <a:t>AI/ML for radio interface</a:t>
                      </a: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PHY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(CSI, beam mgmt., pos. accuracy) + RRC mobility (RAN2)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Overall framework definition is premature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Overlap with MIMO and Positioning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TU reduction (2TU max RAN1)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accent4"/>
                          </a:solidFill>
                        </a:rPr>
                        <a:t>Possibly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accent4"/>
                          </a:solidFill>
                        </a:rPr>
                        <a:t>(but not a blocking point </a:t>
                      </a:r>
                      <a:br>
                        <a:rPr lang="en-US" sz="900" dirty="0" smtClean="0">
                          <a:solidFill>
                            <a:schemeClr val="accent4"/>
                          </a:solidFill>
                        </a:rPr>
                      </a:br>
                      <a:r>
                        <a:rPr lang="en-US" sz="900" dirty="0" smtClean="0">
                          <a:solidFill>
                            <a:schemeClr val="accent4"/>
                          </a:solidFill>
                        </a:rPr>
                        <a:t>for RAN SID)</a:t>
                      </a:r>
                      <a:endParaRPr lang="en-US" sz="900" dirty="0">
                        <a:solidFill>
                          <a:schemeClr val="accent4"/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28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SL enhancements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excl. 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</a:rPr>
                        <a:t>positioning and relaying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SL-U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is a must-have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rgbClr val="00A6C9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Network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energy savings</a:t>
                      </a: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Network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energy savings without negative impact on UE power consumption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Backwards compatibility </a:t>
                      </a:r>
                      <a:r>
                        <a:rPr lang="en-US" sz="900" u="sng" baseline="0" dirty="0" smtClean="0">
                          <a:solidFill>
                            <a:schemeClr val="tx1"/>
                          </a:solidFill>
                        </a:rPr>
                        <a:t>and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no impact to legacy UE operation</a:t>
                      </a: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hlinkClick r:id="rId3"/>
                        </a:rPr>
                        <a:t>RP-213355</a:t>
                      </a:r>
                      <a:endParaRPr lang="en-US" sz="900" baseline="0" dirty="0" smtClean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SID low power WUS/WUR</a:t>
                      </a:r>
                      <a:endParaRPr lang="en-US" sz="900" i="1" dirty="0">
                        <a:solidFill>
                          <a:srgbClr val="FF0000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Stringent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savings vs. NR idle mode are required: 1/10</a:t>
                      </a:r>
                      <a:r>
                        <a:rPr lang="en-US" sz="900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or lower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hlinkClick r:id="rId4"/>
                        </a:rPr>
                        <a:t>RP-213356</a:t>
                      </a:r>
                      <a:endParaRPr lang="en-US" sz="900" dirty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CA/DC Enhancements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(Only) Single DCI PUSCH/PDSCH scheduling of </a:t>
                      </a:r>
                      <a:r>
                        <a:rPr lang="en-US" sz="900" b="0" baseline="0" dirty="0" smtClean="0">
                          <a:solidFill>
                            <a:schemeClr val="tx1"/>
                          </a:solidFill>
                          <a:latin typeface="+mn-lt"/>
                          <a:sym typeface="Wingdings" panose="05000000000000000000" pitchFamily="2" charset="2"/>
                        </a:rPr>
                        <a:t>multiple cells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RedCap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: Complexity Redux,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eDRX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&gt;10.24s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Inactive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Study on sys.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impact of lower max BW (5MHz) is required. Confirm complexity redux approach (if any) through SID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125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Positioning (incl. SL positioning)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SL positioning: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Unlicensed key,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fwd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compatibility needed</a:t>
                      </a:r>
                      <a:endParaRPr lang="en-US" sz="9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Uu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: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Downscope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accuracy+ (e.g. PRS/SRS aggregation: dubious need esp. if restricted to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intraband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contiguous carrier). 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RedCap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Study could be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downscoped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LPHAP can be RAN2 focused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TU reduction (2TU max RAN1)</a:t>
                      </a: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 smtClean="0">
                          <a:hlinkClick r:id="rId5"/>
                        </a:rPr>
                        <a:t>RP-213354</a:t>
                      </a:r>
                      <a:endParaRPr lang="en-US" sz="900" dirty="0" smtClean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Smart Repeater</a:t>
                      </a:r>
                      <a:endParaRPr lang="en-US" sz="900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Arch.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definition as “starting” point of the study work in RAN2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Duplex Operation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Confirm no UE full duplex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DSS: NR </a:t>
                      </a:r>
                      <a:r>
                        <a:rPr lang="en-US" sz="900" i="1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effic</a:t>
                      </a: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. for LTE/NR </a:t>
                      </a:r>
                      <a:r>
                        <a:rPr lang="en-US" sz="900" i="1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coex</a:t>
                      </a: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.</a:t>
                      </a: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0768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RAN2-led items</a:t>
            </a:r>
            <a:endParaRPr lang="en-US" b="0" dirty="0">
              <a:latin typeface="+mn-lt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7253668"/>
              </p:ext>
            </p:extLst>
          </p:nvPr>
        </p:nvGraphicFramePr>
        <p:xfrm>
          <a:off x="481013" y="1701800"/>
          <a:ext cx="11247119" cy="3510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0005"/>
                <a:gridCol w="5996200"/>
                <a:gridCol w="1390457"/>
                <a:gridCol w="1390457"/>
              </a:tblGrid>
              <a:tr h="318488"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RAN2-led items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Comments vs. October email discussion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See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+mj-lt"/>
                        </a:rPr>
                        <a:t>TDoc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SA dep.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163763" marR="163763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Mobility Enhancements</a:t>
                      </a:r>
                      <a:endParaRPr lang="en-US" sz="900" i="1" dirty="0">
                        <a:solidFill>
                          <a:schemeClr val="tx1"/>
                        </a:solidFill>
                      </a:endParaRPr>
                    </a:p>
                  </a:txBody>
                  <a:tcPr marL="109259" marR="109259" anchor="ctr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Clarify relationship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RAN1 vs. RAN2 (avoid R17 situation)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109259" marR="109259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chemeClr val="tx1"/>
                          </a:solidFill>
                          <a:hlinkClick r:id="rId2"/>
                        </a:rPr>
                        <a:t>RP-213357</a:t>
                      </a:r>
                      <a:endParaRPr lang="en-US" sz="9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81882" marR="81882" anchor="ctr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</a:p>
                  </a:txBody>
                  <a:tcPr marL="81882" marR="81882" anchor="ctr"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050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XR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RAN2 work highly dependent</a:t>
                      </a:r>
                      <a:r>
                        <a:rPr lang="en-US" sz="900" baseline="0" dirty="0" smtClean="0"/>
                        <a:t> on </a:t>
                      </a:r>
                      <a:r>
                        <a:rPr lang="en-US" sz="900" dirty="0" smtClean="0"/>
                        <a:t>SA2 conclusions:</a:t>
                      </a:r>
                      <a:r>
                        <a:rPr lang="en-US" sz="900" baseline="0" dirty="0" smtClean="0"/>
                        <a:t> r</a:t>
                      </a:r>
                      <a:r>
                        <a:rPr lang="en-US" sz="900" dirty="0" smtClean="0"/>
                        <a:t>emove “[the </a:t>
                      </a:r>
                      <a:r>
                        <a:rPr lang="en-US" sz="900" dirty="0" err="1" smtClean="0"/>
                        <a:t>QoS</a:t>
                      </a:r>
                      <a:r>
                        <a:rPr lang="en-US" sz="900" dirty="0" smtClean="0"/>
                        <a:t> flow association, frame-level </a:t>
                      </a:r>
                      <a:r>
                        <a:rPr lang="en-US" sz="900" dirty="0" err="1" smtClean="0"/>
                        <a:t>QoS</a:t>
                      </a:r>
                      <a:r>
                        <a:rPr lang="en-US" sz="900" dirty="0" smtClean="0"/>
                        <a:t>, ADU-based </a:t>
                      </a:r>
                      <a:r>
                        <a:rPr lang="en-US" sz="900" dirty="0" err="1" smtClean="0"/>
                        <a:t>QoS</a:t>
                      </a:r>
                      <a:r>
                        <a:rPr lang="en-US" sz="900" dirty="0" smtClean="0"/>
                        <a:t>, XR specific </a:t>
                      </a:r>
                      <a:r>
                        <a:rPr lang="en-US" sz="900" dirty="0" err="1" smtClean="0"/>
                        <a:t>QoS</a:t>
                      </a:r>
                      <a:r>
                        <a:rPr lang="en-US" sz="900" dirty="0" smtClean="0"/>
                        <a:t>]”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XR</a:t>
                      </a:r>
                      <a:r>
                        <a:rPr lang="en-US" sz="900" baseline="0" dirty="0" smtClean="0"/>
                        <a:t> awareness: </a:t>
                      </a:r>
                      <a:r>
                        <a:rPr lang="en-US" sz="900" dirty="0" smtClean="0"/>
                        <a:t>Confirm mutual awareness i.e.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dirty="0" smtClean="0"/>
                        <a:t>DL</a:t>
                      </a:r>
                      <a:r>
                        <a:rPr lang="en-US" sz="900" baseline="0" dirty="0" smtClean="0"/>
                        <a:t> and UL</a:t>
                      </a: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Sidelink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Relay Enhancements </a:t>
                      </a: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Integrate</a:t>
                      </a:r>
                      <a:r>
                        <a:rPr lang="en-US" sz="900" baseline="0" dirty="0" smtClean="0"/>
                        <a:t> UE aggregation as a by-product of </a:t>
                      </a:r>
                      <a:r>
                        <a:rPr lang="en-US" sz="900" baseline="0" dirty="0" err="1" smtClean="0"/>
                        <a:t>mPath</a:t>
                      </a:r>
                      <a:r>
                        <a:rPr lang="en-US" sz="900" baseline="0" dirty="0" smtClean="0"/>
                        <a:t> relay i.e. </a:t>
                      </a:r>
                      <a:r>
                        <a:rPr lang="en-US" sz="900" baseline="0" dirty="0" err="1" smtClean="0"/>
                        <a:t>mPath</a:t>
                      </a:r>
                      <a:r>
                        <a:rPr lang="en-US" sz="900" baseline="0" dirty="0" smtClean="0"/>
                        <a:t> relay solution to be reused as is – sound compromise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baseline="0" dirty="0" smtClean="0"/>
                        <a:t>SL DRX (unless in Rel-17 – check at RAN#95e)</a:t>
                      </a: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288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NTN NR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Ensure split WID vs. </a:t>
                      </a:r>
                      <a:r>
                        <a:rPr lang="en-US" sz="900" dirty="0" err="1" smtClean="0"/>
                        <a:t>IoT</a:t>
                      </a:r>
                      <a:r>
                        <a:rPr lang="en-US" sz="900" dirty="0" smtClean="0"/>
                        <a:t> NTN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Coverage: confirm NO new voice codec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Spin-off</a:t>
                      </a:r>
                      <a:r>
                        <a:rPr lang="en-US" sz="900" baseline="0" dirty="0" smtClean="0"/>
                        <a:t> 10GHz work in a separate item (RAN4-led) covering both Ku and </a:t>
                      </a:r>
                      <a:r>
                        <a:rPr lang="en-US" sz="900" baseline="0" dirty="0" err="1" smtClean="0"/>
                        <a:t>Ka</a:t>
                      </a:r>
                      <a:r>
                        <a:rPr lang="en-US" sz="900" baseline="0" dirty="0" smtClean="0"/>
                        <a:t> bands</a:t>
                      </a: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>
                        <a:solidFill>
                          <a:srgbClr val="00A6C9"/>
                        </a:solidFill>
                      </a:endParaRPr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050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b="0" dirty="0" smtClean="0">
                          <a:solidFill>
                            <a:schemeClr val="accent4"/>
                          </a:solidFill>
                          <a:effectLst/>
                          <a:sym typeface="Webdings" panose="05030102010509060703" pitchFamily="18" charset="2"/>
                        </a:rPr>
                        <a:t></a:t>
                      </a: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sym typeface="Webdings" panose="05030102010509060703" pitchFamily="18" charset="2"/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NTN </a:t>
                      </a: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IoT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Ensure split WID vs. NR NTN</a:t>
                      </a:r>
                    </a:p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Discontinuous coverage: follow-up</a:t>
                      </a:r>
                      <a:r>
                        <a:rPr lang="en-US" sz="900" baseline="0" dirty="0" smtClean="0"/>
                        <a:t> of R17</a:t>
                      </a: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baseline="0" dirty="0" smtClean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NR MBS</a:t>
                      </a:r>
                      <a:endParaRPr lang="en-US" sz="900" dirty="0"/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dirty="0" smtClean="0"/>
                        <a:t>SFN </a:t>
                      </a:r>
                      <a:r>
                        <a:rPr lang="en-US" sz="900" dirty="0" err="1" smtClean="0"/>
                        <a:t>enh</a:t>
                      </a:r>
                      <a:r>
                        <a:rPr lang="en-US" sz="900" dirty="0" smtClean="0"/>
                        <a:t>. without extended</a:t>
                      </a:r>
                      <a:r>
                        <a:rPr lang="en-US" sz="900" baseline="0" dirty="0" smtClean="0"/>
                        <a:t> CP is questionable</a:t>
                      </a: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UAV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MUSIM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Not needed but OK</a:t>
                      </a:r>
                      <a:r>
                        <a:rPr lang="en-US" sz="900" i="1" baseline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 in the package if desired</a:t>
                      </a:r>
                      <a:endParaRPr lang="en-US" sz="900" i="1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b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YES</a:t>
                      </a:r>
                      <a:endParaRPr lang="en-US" sz="900" b="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1257">
                <a:tc>
                  <a:txBody>
                    <a:bodyPr/>
                    <a:lstStyle/>
                    <a:p>
                      <a:pPr marL="168275" indent="-168275" algn="l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IDC Enhancements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endParaRPr lang="en-US" sz="900" baseline="0" dirty="0" smtClean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dirty="0" smtClean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baseline="0" dirty="0" smtClean="0"/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657"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900" i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SDT</a:t>
                      </a:r>
                      <a:endParaRPr lang="en-US" sz="900" i="1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marL="109259" marR="109259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5888" indent="-115888">
                        <a:buFont typeface="Arial" panose="020B0604020202020204" pitchFamily="34" charset="0"/>
                        <a:buChar char="•"/>
                      </a:pPr>
                      <a:endParaRPr lang="en-US" sz="900" dirty="0"/>
                    </a:p>
                  </a:txBody>
                  <a:tcPr marL="109259" marR="109259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900" dirty="0"/>
                    </a:p>
                  </a:txBody>
                  <a:tcPr marL="81882" marR="81882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9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NO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marL="81882" marR="81882" anchor="ctr">
                    <a:lnT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65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Ref. </a:t>
            </a:r>
            <a:r>
              <a:rPr lang="en-US" dirty="0" err="1" smtClean="0"/>
              <a:t>TDocs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7364258"/>
              </p:ext>
            </p:extLst>
          </p:nvPr>
        </p:nvGraphicFramePr>
        <p:xfrm>
          <a:off x="481013" y="1701800"/>
          <a:ext cx="11233007" cy="3154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35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503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4977"/>
                <a:gridCol w="23941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42875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err="1">
                          <a:effectLst/>
                          <a:latin typeface="+mj-lt"/>
                        </a:rPr>
                        <a:t>TDoc</a:t>
                      </a:r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103417" marR="103417"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Title</a:t>
                      </a:r>
                    </a:p>
                  </a:txBody>
                  <a:tcPr marL="103417" marR="103417"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effectLst/>
                          <a:latin typeface="+mj-lt"/>
                        </a:rPr>
                        <a:t>Source</a:t>
                      </a:r>
                      <a:endParaRPr lang="en-US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103417" marR="103417"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j-lt"/>
                        </a:rPr>
                        <a:t>Agenda Item</a:t>
                      </a:r>
                    </a:p>
                  </a:txBody>
                  <a:tcPr marL="103417" marR="103417"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2"/>
                        </a:rPr>
                        <a:t>RP-213352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On Rel-18 Package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3"/>
                        </a:rPr>
                        <a:t>RP-213353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On MIMO and UL enhancements</a:t>
                      </a:r>
                      <a:endParaRPr lang="en-US" sz="180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4"/>
                        </a:rPr>
                        <a:t>RP-213354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On Positioning scope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5"/>
                        </a:rPr>
                        <a:t>RP-213355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System Energy Efficiency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6"/>
                        </a:rPr>
                        <a:t>RP-213356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Targets for Low-power WUS Study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7"/>
                        </a:rPr>
                        <a:t>RP-213357</a:t>
                      </a:r>
                      <a:endParaRPr lang="en-US" sz="11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L1/L2-based Mobility Enhancements in Rel-18</a:t>
                      </a: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8"/>
                        </a:rPr>
                        <a:t>RP-213239</a:t>
                      </a:r>
                      <a:endParaRPr lang="en-US" sz="11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RRM mobility in AI/ML for NR air interface</a:t>
                      </a:r>
                      <a:endParaRPr lang="en-US" sz="12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Xiaomi, MediaTek Inc. et al.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9"/>
                        </a:rPr>
                        <a:t>RP-213353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Motivation on Rel-18 Measurement Gap Enhancements (RAN4)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10"/>
                        </a:rPr>
                        <a:t>RP-213359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[DRAFT] New WID on further NR and MR-DC measurement gap enhancements (RAN4)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11"/>
                        </a:rPr>
                        <a:t>RP-213360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Motivation on </a:t>
                      </a:r>
                      <a:r>
                        <a:rPr lang="en-US" sz="1100" dirty="0" err="1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NTN WID (RAN4)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hlinkClick r:id="rId12"/>
                        </a:rPr>
                        <a:t>RP-213361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[DRAFT] New WI on </a:t>
                      </a:r>
                      <a:r>
                        <a:rPr lang="en-US" sz="1100" dirty="0" err="1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100" dirty="0">
                          <a:effectLst/>
                          <a:latin typeface="+mn-lt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NTN (RAN4)</a:t>
                      </a:r>
                      <a:endParaRPr lang="en-US" sz="1800" dirty="0">
                        <a:effectLst/>
                        <a:latin typeface="+mn-lt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MediaTek Inc.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 smtClean="0">
                          <a:effectLst/>
                          <a:latin typeface="+mn-lt"/>
                        </a:rPr>
                        <a:t>8A.5</a:t>
                      </a:r>
                      <a:endParaRPr lang="en-US" sz="1100" b="0" i="0" u="none" strike="noStrike" dirty="0">
                        <a:effectLst/>
                        <a:latin typeface="+mn-lt"/>
                      </a:endParaRPr>
                    </a:p>
                  </a:txBody>
                  <a:tcPr marL="103417" marR="103417">
                    <a:lnT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806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9104</TotalTime>
  <Words>893</Words>
  <Application>Microsoft Office PowerPoint</Application>
  <PresentationFormat>Custom</PresentationFormat>
  <Paragraphs>231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Times New Roman</vt:lpstr>
      <vt:lpstr>Webdings</vt:lpstr>
      <vt:lpstr>Wingdings</vt:lpstr>
      <vt:lpstr>MediaTek_PPT_Template_16x9_Internal Use</vt:lpstr>
      <vt:lpstr>On Rel-18 Package Package, Scope and SA dependencies</vt:lpstr>
      <vt:lpstr>Introduction</vt:lpstr>
      <vt:lpstr>Rel-18 RAN Package proposal</vt:lpstr>
      <vt:lpstr>Comments RAN1-led items</vt:lpstr>
      <vt:lpstr>Comments RAN2-led items</vt:lpstr>
      <vt:lpstr>Ref. TDocs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228</cp:revision>
  <dcterms:created xsi:type="dcterms:W3CDTF">2019-11-21T19:15:22Z</dcterms:created>
  <dcterms:modified xsi:type="dcterms:W3CDTF">2021-11-29T19:11:47Z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