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9"/>
  </p:notesMasterIdLst>
  <p:handoutMasterIdLst>
    <p:handoutMasterId r:id="rId10"/>
  </p:handoutMasterIdLst>
  <p:sldIdLst>
    <p:sldId id="395" r:id="rId3"/>
    <p:sldId id="390" r:id="rId4"/>
    <p:sldId id="388" r:id="rId5"/>
    <p:sldId id="394" r:id="rId6"/>
    <p:sldId id="392" r:id="rId7"/>
    <p:sldId id="352" r:id="rId8"/>
  </p:sldIdLst>
  <p:sldSz cx="9144000" cy="5143500" type="screen16x9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93" autoAdjust="0"/>
    <p:restoredTop sz="96625" autoAdjust="0"/>
  </p:normalViewPr>
  <p:slideViewPr>
    <p:cSldViewPr>
      <p:cViewPr varScale="1">
        <p:scale>
          <a:sx n="157" d="100"/>
          <a:sy n="157" d="100"/>
        </p:scale>
        <p:origin x="-928" y="-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11/29/2021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2021/11/29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427734"/>
            <a:ext cx="8424936" cy="108012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Consideration on AI for NG-RAN in Rel-18 </a:t>
            </a:r>
            <a:endParaRPr lang="zh-CN" altLang="en-US" sz="2800" dirty="0">
              <a:latin typeface="+mj-lt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3700213"/>
            <a:ext cx="8858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rgbClr val="0070C0"/>
                </a:solidFill>
                <a:cs typeface="Arial" pitchFamily="34" charset="0"/>
              </a:rPr>
              <a:t>China </a:t>
            </a:r>
            <a:r>
              <a:rPr lang="en-US" altLang="zh-CN" b="1" dirty="0">
                <a:solidFill>
                  <a:srgbClr val="0070C0"/>
                </a:solidFill>
                <a:cs typeface="Arial" pitchFamily="34" charset="0"/>
              </a:rPr>
              <a:t>Academy of Telecommunications Technology (CATT)</a:t>
            </a:r>
          </a:p>
          <a:p>
            <a:r>
              <a:rPr lang="en-US" altLang="zh-CN" b="1" dirty="0">
                <a:solidFill>
                  <a:srgbClr val="0070C0"/>
                </a:solidFill>
              </a:rPr>
              <a:t>							</a:t>
            </a:r>
          </a:p>
          <a:p>
            <a:endParaRPr lang="en-US" altLang="zh-CN" b="1" dirty="0">
              <a:solidFill>
                <a:srgbClr val="0070C0"/>
              </a:solidFill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75811870-F871-AD42-87C2-F5A768A29346}"/>
              </a:ext>
            </a:extLst>
          </p:cNvPr>
          <p:cNvSpPr txBox="1">
            <a:spLocks/>
          </p:cNvSpPr>
          <p:nvPr/>
        </p:nvSpPr>
        <p:spPr>
          <a:xfrm>
            <a:off x="323528" y="716470"/>
            <a:ext cx="5040560" cy="15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500" b="0" kern="1200">
                <a:solidFill>
                  <a:srgbClr val="222222"/>
                </a:solidFill>
                <a:latin typeface="黑体" pitchFamily="2" charset="-122"/>
                <a:ea typeface="黑体" pitchFamily="2" charset="-122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 smtClean="0">
                <a:solidFill>
                  <a:prstClr val="white"/>
                </a:solidFill>
                <a:latin typeface="Calibri"/>
              </a:rPr>
              <a:t>3GPP TSG RAN#94-e</a:t>
            </a:r>
          </a:p>
          <a:p>
            <a:r>
              <a:rPr lang="en-US" sz="1800" b="1" dirty="0" smtClean="0">
                <a:solidFill>
                  <a:prstClr val="white"/>
                </a:solidFill>
                <a:latin typeface="Calibri"/>
              </a:rPr>
              <a:t>Electronic Meeting, December 6 - 17, 2021</a:t>
            </a:r>
          </a:p>
          <a:p>
            <a:r>
              <a:rPr lang="en-US" sz="1800" b="1" dirty="0" smtClean="0">
                <a:solidFill>
                  <a:prstClr val="white"/>
                </a:solidFill>
                <a:latin typeface="Calibri"/>
              </a:rPr>
              <a:t>A.I. </a:t>
            </a:r>
            <a:r>
              <a:rPr lang="en-US" sz="1800" b="1" dirty="0">
                <a:solidFill>
                  <a:prstClr val="white"/>
                </a:solidFill>
                <a:latin typeface="Calibri"/>
              </a:rPr>
              <a:t> </a:t>
            </a:r>
            <a:r>
              <a:rPr lang="en-US" sz="1800" b="1" dirty="0" smtClean="0">
                <a:solidFill>
                  <a:prstClr val="white"/>
                </a:solidFill>
                <a:latin typeface="Calibri"/>
              </a:rPr>
              <a:t>8A.3</a:t>
            </a:r>
            <a:endParaRPr lang="en-US" sz="1800" b="1" dirty="0" smtClean="0">
              <a:solidFill>
                <a:prstClr val="white"/>
              </a:solidFill>
              <a:latin typeface="Calibri"/>
            </a:endParaRPr>
          </a:p>
          <a:p>
            <a:r>
              <a:rPr lang="en-US" sz="1800" b="1" dirty="0" smtClean="0">
                <a:solidFill>
                  <a:prstClr val="white"/>
                </a:solidFill>
                <a:latin typeface="Calibri"/>
              </a:rPr>
              <a:t>For  Discussions‎</a:t>
            </a:r>
            <a:endParaRPr lang="en-US" sz="1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F83683CA-62D8-E54A-9AF0-E3B37C60858B}"/>
              </a:ext>
            </a:extLst>
          </p:cNvPr>
          <p:cNvSpPr txBox="1">
            <a:spLocks/>
          </p:cNvSpPr>
          <p:nvPr/>
        </p:nvSpPr>
        <p:spPr>
          <a:xfrm>
            <a:off x="7274660" y="716470"/>
            <a:ext cx="1440160" cy="5396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 smtClean="0">
                <a:solidFill>
                  <a:prstClr val="white"/>
                </a:solidFill>
              </a:rPr>
              <a:t>RP-213295</a:t>
            </a:r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99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>
                <a:latin typeface="+mn-lt"/>
                <a:cs typeface="Arial" pitchFamily="34" charset="0"/>
              </a:rPr>
              <a:t>Status of Rel-17 SI</a:t>
            </a:r>
            <a:endParaRPr lang="zh-CN" altLang="en-US" sz="32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951571"/>
            <a:ext cx="9108504" cy="364305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CN" dirty="0" smtClean="0"/>
              <a:t>The high level principle and framework for AI for NG-RAN have been captured in the TR with several FFS left.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 smtClean="0"/>
              <a:t>The use case description and solutions/standard impacts for the following prioritized use cases are captured in the TR.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zh-CN" dirty="0" smtClean="0"/>
              <a:t>Energy saving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zh-CN" dirty="0" smtClean="0"/>
              <a:t>Load balancing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zh-CN" dirty="0" smtClean="0"/>
              <a:t>Mobility management</a:t>
            </a: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b="1" dirty="0" smtClean="0"/>
              <a:t>Observation: In Rel-17 SI, the discussions focus on high level principle/framework and limited use cases.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836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+mn-lt"/>
                <a:cs typeface="Arial" pitchFamily="34" charset="0"/>
              </a:rPr>
              <a:t>Conclusion on </a:t>
            </a:r>
            <a:r>
              <a:rPr lang="en-US" altLang="zh-CN" sz="3200" b="1" dirty="0">
                <a:latin typeface="+mn-lt"/>
                <a:cs typeface="Arial" pitchFamily="34" charset="0"/>
              </a:rPr>
              <a:t>Pre-RAN#94e </a:t>
            </a:r>
            <a:r>
              <a:rPr lang="en-US" altLang="zh-CN" sz="3200" b="1" dirty="0" smtClean="0">
                <a:latin typeface="+mn-lt"/>
                <a:cs typeface="Arial" pitchFamily="34" charset="0"/>
              </a:rPr>
              <a:t>Rel-18 discussion</a:t>
            </a:r>
            <a:endParaRPr lang="en-US" sz="32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843559"/>
            <a:ext cx="8712968" cy="3888431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600" dirty="0" smtClean="0"/>
              <a:t>During the Pre-RAN#94e Rel-18 WI discussions, 4 conclusions are made as below: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i="1" dirty="0"/>
              <a:t>Conclusion1) The RAN3 led R18 AI for NG-RAN WI to be approved in Dec</a:t>
            </a:r>
            <a:r>
              <a:rPr lang="en-US" altLang="zh-CN" sz="1600" i="1" dirty="0" smtClean="0"/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i="1" dirty="0"/>
              <a:t>Conclusion2) Take the draft WID below as the baseline to be </a:t>
            </a:r>
            <a:r>
              <a:rPr lang="en-US" altLang="zh-CN" sz="1600" i="1" dirty="0" smtClean="0"/>
              <a:t>approved.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i="1" dirty="0"/>
              <a:t>Conclusion3) It is proposed to take option1b) as a compromised way to handle R18 SI, with the understanding that 6 months TU will be reserved for R18 SI if needed. [no consensus</a:t>
            </a:r>
            <a:r>
              <a:rPr lang="en-US" altLang="zh-CN" sz="1600" i="1" dirty="0" smtClean="0"/>
              <a:t>]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i="1" dirty="0"/>
              <a:t>Conclusion4) Take the objective list below as a starting point for the draft SID, which needs to be revisited after the WI is completed. [no consensus]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b="1" dirty="0" smtClean="0"/>
              <a:t>O</a:t>
            </a:r>
            <a:r>
              <a:rPr lang="en-US" altLang="zh-CN" b="1" dirty="0" smtClean="0"/>
              <a:t>bservation: </a:t>
            </a:r>
            <a:r>
              <a:rPr lang="en-US" b="1" dirty="0" smtClean="0"/>
              <a:t>Common understanding is reached on how to do the normative work. However, </a:t>
            </a:r>
            <a:r>
              <a:rPr lang="en-US" altLang="zh-CN" b="1" dirty="0" smtClean="0"/>
              <a:t>there is no consensus on whether/how to start Rel-18 SI work. </a:t>
            </a:r>
            <a:endParaRPr lang="en-US" b="1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6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>
                <a:latin typeface="+mn-lt"/>
                <a:cs typeface="Arial" pitchFamily="34" charset="0"/>
              </a:rPr>
              <a:t>Necessity to have a Rel-18 SI</a:t>
            </a:r>
            <a:endParaRPr lang="zh-CN" altLang="en-US" sz="32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Rel-17 SI only focus on 3 use cases , thereby , it is  impossible to support AI/ML based optimization for other use cases.</a:t>
            </a:r>
          </a:p>
          <a:p>
            <a:r>
              <a:rPr lang="en-US" altLang="zh-CN" dirty="0" smtClean="0"/>
              <a:t>Although there are wide discussions on the framework of AI for NG-RAN in Rel-17 SI, the interaction between different AI related entities is out of scope of RAN3 Rel-17 SI which makes the inter-vendor coordination impossible.</a:t>
            </a:r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b="1" dirty="0" smtClean="0"/>
              <a:t>Proposal: There should be a Rel-18 SI which aims to discuss the other uses cases and also the architecture/interface impact to enable multi-vendor </a:t>
            </a:r>
            <a:r>
              <a:rPr lang="en-US" altLang="zh-CN" b="1" dirty="0"/>
              <a:t>environment.</a:t>
            </a:r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4030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 smtClean="0">
                <a:latin typeface="+mj-lt"/>
              </a:rPr>
              <a:t>Timeline for Rel-18 WI/SI </a:t>
            </a:r>
            <a:endParaRPr lang="zh-CN" altLang="en-US" sz="3200" b="1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CN" dirty="0" smtClean="0"/>
              <a:t>There is no doubt that a follow-up Rel-18 WI should be approved which focuses on the  normative work of the identified use cases in Rel-17 SI.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 smtClean="0"/>
              <a:t>From the procedure point of view, normally, there is no parallel WI and SI for the same topic.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/>
              <a:t>The normative work on the prioritized use cases for AI in NG-RAN may provide reference </a:t>
            </a:r>
            <a:r>
              <a:rPr lang="en-US" altLang="zh-CN" dirty="0" smtClean="0"/>
              <a:t>to </a:t>
            </a:r>
            <a:r>
              <a:rPr lang="en-US" altLang="zh-CN" dirty="0"/>
              <a:t>the study of other use cases</a:t>
            </a:r>
            <a:r>
              <a:rPr lang="en-US" altLang="zh-CN" dirty="0" smtClean="0"/>
              <a:t>.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 smtClean="0"/>
              <a:t>To avoid no TU left for SI at the time WI is  completed, it is better to reserve TUs when making the overall TU allocation for Rel-18 WI/SI. </a:t>
            </a:r>
          </a:p>
          <a:p>
            <a:pPr>
              <a:buFont typeface="Wingdings" panose="05000000000000000000" pitchFamily="2" charset="2"/>
              <a:buChar char="l"/>
            </a:pPr>
            <a:endParaRPr lang="en-US" altLang="zh-CN" dirty="0"/>
          </a:p>
          <a:p>
            <a:pPr marL="0" indent="0">
              <a:buNone/>
            </a:pPr>
            <a:r>
              <a:rPr lang="en-US" altLang="zh-CN" b="1" dirty="0" smtClean="0"/>
              <a:t>Proposal: It is proposed to agree the Rel-18 SI after the completion of WI and TU should be reserved for the Rel-18 SI.</a:t>
            </a:r>
          </a:p>
          <a:p>
            <a:pPr>
              <a:buFont typeface="Wingdings" panose="05000000000000000000" pitchFamily="2" charset="2"/>
              <a:buChar char="l"/>
            </a:pPr>
            <a:endParaRPr lang="en-US" altLang="zh-CN" dirty="0"/>
          </a:p>
          <a:p>
            <a:pPr>
              <a:buFont typeface="Wingdings" panose="05000000000000000000" pitchFamily="2" charset="2"/>
              <a:buChar char="l"/>
            </a:pPr>
            <a:endParaRPr lang="en-US" altLang="zh-CN" dirty="0" smtClean="0"/>
          </a:p>
          <a:p>
            <a:pPr>
              <a:buFont typeface="Wingdings" panose="05000000000000000000" pitchFamily="2" charset="2"/>
              <a:buChar char="l"/>
            </a:pPr>
            <a:endParaRPr lang="en-US" altLang="zh-CN" dirty="0" smtClean="0"/>
          </a:p>
          <a:p>
            <a:pPr>
              <a:buFont typeface="Wingdings" panose="05000000000000000000" pitchFamily="2" charset="2"/>
              <a:buChar char="l"/>
            </a:pPr>
            <a:endParaRPr lang="en-US" altLang="zh-CN" dirty="0" smtClean="0"/>
          </a:p>
          <a:p>
            <a:pPr>
              <a:buFont typeface="Wingdings" panose="05000000000000000000" pitchFamily="2" charset="2"/>
              <a:buChar char="l"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209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4767263"/>
            <a:ext cx="432048" cy="273844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</Words>
  <Application>Microsoft Office PowerPoint</Application>
  <PresentationFormat>全屏显示(16:9)</PresentationFormat>
  <Paragraphs>46</Paragraphs>
  <Slides>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1_Office 主题</vt:lpstr>
      <vt:lpstr>Office 主题</vt:lpstr>
      <vt:lpstr>Consideration on AI for NG-RAN in Rel-18 </vt:lpstr>
      <vt:lpstr>Status of Rel-17 SI</vt:lpstr>
      <vt:lpstr>Conclusion on Pre-RAN#94e Rel-18 discussion</vt:lpstr>
      <vt:lpstr>Necessity to have a Rel-18 SI</vt:lpstr>
      <vt:lpstr>Timeline for Rel-18 WI/SI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2021-11-29T02:44:31Z</dcterms:modified>
</cp:coreProperties>
</file>