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6"/>
  </p:notesMasterIdLst>
  <p:sldIdLst>
    <p:sldId id="410" r:id="rId2"/>
    <p:sldId id="439" r:id="rId3"/>
    <p:sldId id="440" r:id="rId4"/>
    <p:sldId id="347" r:id="rId5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曲鑫" initials="曲鑫" lastIdx="0" clrIdx="0">
    <p:extLst>
      <p:ext uri="{19B8F6BF-5375-455C-9EA6-DF929625EA0E}">
        <p15:presenceInfo xmlns:p15="http://schemas.microsoft.com/office/powerpoint/2012/main" userId="S-1-5-21-2660122827-3251746268-3620619969-1839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5FFF"/>
    <a:srgbClr val="FFCCFF"/>
    <a:srgbClr val="008000"/>
    <a:srgbClr val="1D00E6"/>
    <a:srgbClr val="00C9FF"/>
    <a:srgbClr val="F0B518"/>
    <a:srgbClr val="A8EEF8"/>
    <a:srgbClr val="7800F9"/>
    <a:srgbClr val="415FFF"/>
    <a:srgbClr val="3CF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54" autoAdjust="0"/>
    <p:restoredTop sz="94477" autoAdjust="0"/>
  </p:normalViewPr>
  <p:slideViewPr>
    <p:cSldViewPr snapToGrid="0">
      <p:cViewPr varScale="1">
        <p:scale>
          <a:sx n="73" d="100"/>
          <a:sy n="73" d="100"/>
        </p:scale>
        <p:origin x="576" y="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CE54F19F-3FA9-4795-AFE1-3275E96BCBF1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8"/>
            <a:ext cx="3078427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992" y="9721108"/>
            <a:ext cx="3078427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534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238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>
            <a:extLst>
              <a:ext uri="{FF2B5EF4-FFF2-40B4-BE49-F238E27FC236}">
                <a16:creationId xmlns:a16="http://schemas.microsoft.com/office/drawing/2014/main" id="{E70936A9-FA99-4F41-BCBC-AFE8CD3063E4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-992" y="3556922"/>
            <a:ext cx="7617276" cy="2087507"/>
          </a:xfrm>
        </p:spPr>
        <p:txBody>
          <a:bodyPr/>
          <a:lstStyle/>
          <a:p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261381" y="4076970"/>
            <a:ext cx="7092529" cy="45686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rgbClr val="FFC000"/>
                </a:solidFill>
              </a:rPr>
              <a:t>On duplex evolution</a:t>
            </a:r>
            <a:endParaRPr lang="en-US" altLang="zh-CN" sz="20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  <p:sp>
        <p:nvSpPr>
          <p:cNvPr id="6" name="文本占位符 5">
            <a:extLst>
              <a:ext uri="{FF2B5EF4-FFF2-40B4-BE49-F238E27FC236}">
                <a16:creationId xmlns:a16="http://schemas.microsoft.com/office/drawing/2014/main" id="{89488371-E766-44CE-B831-CB278EB8E34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altLang="zh-CN" dirty="0"/>
              <a:t>RP-213267</a:t>
            </a:r>
            <a:endParaRPr lang="zh-CN" altLang="en-US" dirty="0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5CFEEF77-CED0-4B97-8B23-07F5DAA13A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814" y="1230401"/>
            <a:ext cx="1054406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3GPP TSG RAN Meeting #94-e</a:t>
            </a:r>
            <a:endParaRPr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en-GB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Electronic Meeting, Dec 6 – 17, 2021</a:t>
            </a:r>
          </a:p>
          <a:p>
            <a:pPr>
              <a:buNone/>
            </a:pPr>
            <a:r>
              <a:rPr lang="en-GB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>
              <a:buNone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Document for: Discussion and Decision</a:t>
            </a:r>
          </a:p>
          <a:p>
            <a:pPr>
              <a:buNone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Agenda Item: 8A.1</a:t>
            </a:r>
          </a:p>
          <a:p>
            <a:pPr>
              <a:buNone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Source: vivo</a:t>
            </a:r>
            <a:endParaRPr kumimoji="0" lang="zh-CN" altLang="zh-CN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6030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95A30B3-8A95-421D-B327-DA049F5E516B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306466" cy="513182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b="1" dirty="0"/>
              <a:t>Duplex evolution is an promising study area in Rel-18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Based on the previous discussion, Rel-18 duplex evolution study will focus on the more flexible spectrum utilization at the NW side, i.e. </a:t>
            </a:r>
          </a:p>
          <a:p>
            <a:pPr lvl="3" hangingPunct="0">
              <a:lnSpc>
                <a:spcPct val="100000"/>
              </a:lnSpc>
            </a:pPr>
            <a:r>
              <a:rPr lang="en-GB" altLang="zh-CN" sz="1500" dirty="0"/>
              <a:t>Duplex enhancement at the </a:t>
            </a:r>
            <a:r>
              <a:rPr lang="en-GB" altLang="zh-CN" sz="1500" dirty="0" err="1"/>
              <a:t>gNB</a:t>
            </a:r>
            <a:r>
              <a:rPr lang="en-GB" altLang="zh-CN" sz="1500" dirty="0"/>
              <a:t> side (sub-band non-overlapping, and dynamic TDD)</a:t>
            </a:r>
            <a:endParaRPr lang="zh-CN" altLang="zh-CN" sz="1500" dirty="0"/>
          </a:p>
          <a:p>
            <a:pPr lvl="3" hangingPunct="0">
              <a:lnSpc>
                <a:spcPct val="100000"/>
              </a:lnSpc>
            </a:pPr>
            <a:r>
              <a:rPr lang="en-GB" altLang="zh-CN" sz="1500" dirty="0"/>
              <a:t>Half duplex operation at the UE side</a:t>
            </a:r>
            <a:endParaRPr lang="zh-CN" altLang="zh-CN" sz="1500" dirty="0"/>
          </a:p>
          <a:p>
            <a:pPr lvl="3" hangingPunct="0">
              <a:lnSpc>
                <a:spcPct val="100000"/>
              </a:lnSpc>
            </a:pPr>
            <a:r>
              <a:rPr lang="en-GB" altLang="zh-CN" sz="1500" dirty="0"/>
              <a:t>No restriction on frequency ranges</a:t>
            </a:r>
            <a:endParaRPr lang="en-US" altLang="zh-CN" dirty="0"/>
          </a:p>
          <a:p>
            <a:pPr lvl="1">
              <a:lnSpc>
                <a:spcPct val="100000"/>
              </a:lnSpc>
            </a:pPr>
            <a:r>
              <a:rPr lang="en-US" altLang="zh-CN" dirty="0"/>
              <a:t>Draft SID is available in </a:t>
            </a:r>
            <a:r>
              <a:rPr lang="de-DE" altLang="zh-CN" dirty="0"/>
              <a:t>RP-212707 as the outcome of previous discussion</a:t>
            </a:r>
          </a:p>
          <a:p>
            <a:pPr>
              <a:lnSpc>
                <a:spcPct val="100000"/>
              </a:lnSpc>
            </a:pPr>
            <a:r>
              <a:rPr lang="en-US" altLang="zh-CN" b="1" dirty="0"/>
              <a:t>UE impact due to Rel-18 duplex evolution should be minimized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Legacy UE should be able to work within a NW or cell operating enhanced duplexing methods</a:t>
            </a:r>
          </a:p>
          <a:p>
            <a:pPr lvl="1">
              <a:lnSpc>
                <a:spcPct val="100000"/>
              </a:lnSpc>
            </a:pPr>
            <a:r>
              <a:rPr lang="en-US" altLang="zh-CN" dirty="0">
                <a:solidFill>
                  <a:schemeClr val="accent1"/>
                </a:solidFill>
              </a:rPr>
              <a:t>No UE hardware/RF changes is highly preferable</a:t>
            </a:r>
          </a:p>
          <a:p>
            <a:pPr lvl="2">
              <a:lnSpc>
                <a:spcPct val="100000"/>
              </a:lnSpc>
            </a:pPr>
            <a:r>
              <a:rPr lang="en-US" altLang="zh-CN" b="1" dirty="0">
                <a:solidFill>
                  <a:schemeClr val="accent1"/>
                </a:solidFill>
              </a:rPr>
              <a:t>Existing UE RF requirements are assumed to evaluate the performance impact due to CLI at the UE side</a:t>
            </a:r>
          </a:p>
          <a:p>
            <a:pPr lvl="3">
              <a:lnSpc>
                <a:spcPct val="100000"/>
              </a:lnSpc>
            </a:pPr>
            <a:r>
              <a:rPr lang="en-US" altLang="zh-CN" b="1" dirty="0">
                <a:solidFill>
                  <a:schemeClr val="accent1"/>
                </a:solidFill>
              </a:rPr>
              <a:t>For adjacent channel (i.e. inter-operator) CLI study, existing UE ACLR (Adjacent Channel Leakage Ratio) at Tx side, ACS (Adjacent Channel Selectivity) at Rx side are assumed. </a:t>
            </a:r>
          </a:p>
          <a:p>
            <a:pPr lvl="3">
              <a:lnSpc>
                <a:spcPct val="100000"/>
              </a:lnSpc>
            </a:pPr>
            <a:r>
              <a:rPr lang="en-US" altLang="zh-CN" b="1" dirty="0">
                <a:solidFill>
                  <a:schemeClr val="accent1"/>
                </a:solidFill>
              </a:rPr>
              <a:t>For inter sub-band (i.e. intra-operator) CLI study, existing UE IBE (In-band Emission) at Tx side, IBB (In-band Blocking) at Rx side are assumed </a:t>
            </a:r>
          </a:p>
          <a:p>
            <a:pPr lvl="2">
              <a:lnSpc>
                <a:spcPct val="100000"/>
              </a:lnSpc>
            </a:pPr>
            <a:r>
              <a:rPr lang="en-US" altLang="zh-CN" dirty="0"/>
              <a:t>However, some signaling enhancements can be introduced for advanced UEs to work more efficiently in the NW or cell operating enhanced duplexing methods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Accordingly, the SID revision is provided in the next page.</a:t>
            </a:r>
          </a:p>
          <a:p>
            <a:pPr lvl="2">
              <a:lnSpc>
                <a:spcPct val="100000"/>
              </a:lnSpc>
            </a:pPr>
            <a:endParaRPr lang="en-US" altLang="zh-CN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038F82F-235D-4B43-B2A5-EE831B1D0C7C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dirty="0"/>
              <a:t>On duplex evolution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5CD57C22-375F-4092-B96A-18678377506A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122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2A678E2-5C7E-4DC9-8EF6-912671D704A9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19396"/>
            <a:ext cx="11143464" cy="5348337"/>
          </a:xfrm>
        </p:spPr>
        <p:txBody>
          <a:bodyPr>
            <a:normAutofit fontScale="62500" lnSpcReduction="20000"/>
          </a:bodyPr>
          <a:lstStyle/>
          <a:p>
            <a:pPr hangingPunct="0"/>
            <a:r>
              <a:rPr lang="en-GB" altLang="zh-CN" sz="1800" dirty="0"/>
              <a:t>The detailed objectives are as follows: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Identify applicable and relevant deployment scenarios and use cases (RAN1).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Develop evaluation methodology for duplex enhancement (RAN1).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Study the </a:t>
            </a:r>
            <a:r>
              <a:rPr lang="en-US" altLang="zh-CN" sz="1800" dirty="0" err="1"/>
              <a:t>subband</a:t>
            </a:r>
            <a:r>
              <a:rPr lang="en-US" altLang="zh-CN" sz="1800" dirty="0"/>
              <a:t> non-overlapping full duplex and potential enhancements on </a:t>
            </a:r>
            <a:r>
              <a:rPr lang="en-GB" altLang="zh-CN" sz="1800" dirty="0"/>
              <a:t>dynamic/flexible TDD.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Identify possible schemes and evaluate their feasibility and performances (RAN1).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Study inter-</a:t>
            </a:r>
            <a:r>
              <a:rPr lang="en-GB" altLang="zh-CN" sz="1800" dirty="0" err="1"/>
              <a:t>gNB</a:t>
            </a:r>
            <a:r>
              <a:rPr lang="en-GB" altLang="zh-CN" sz="1800" dirty="0"/>
              <a:t> and inter-UE CLI handling and identify solutions to manage them (RAN1). </a:t>
            </a:r>
            <a:endParaRPr lang="zh-CN" altLang="zh-CN" sz="1800" dirty="0"/>
          </a:p>
          <a:p>
            <a:pPr lvl="3" hangingPunct="0"/>
            <a:r>
              <a:rPr lang="en-GB" altLang="zh-CN" sz="1600" dirty="0"/>
              <a:t>Study their impacts on inter-</a:t>
            </a:r>
            <a:r>
              <a:rPr lang="en-GB" altLang="zh-CN" sz="1600" dirty="0" err="1"/>
              <a:t>gNB</a:t>
            </a:r>
            <a:r>
              <a:rPr lang="en-GB" altLang="zh-CN" sz="1600" dirty="0"/>
              <a:t> interfaces if needed (RAN3).</a:t>
            </a:r>
            <a:endParaRPr lang="zh-CN" altLang="zh-CN" sz="1600" dirty="0"/>
          </a:p>
          <a:p>
            <a:pPr lvl="3" hangingPunct="0"/>
            <a:r>
              <a:rPr lang="en-GB" altLang="zh-CN" sz="1600" dirty="0"/>
              <a:t>Consider intra-</a:t>
            </a:r>
            <a:r>
              <a:rPr lang="en-GB" altLang="zh-CN" sz="1600" dirty="0" err="1"/>
              <a:t>subband</a:t>
            </a:r>
            <a:r>
              <a:rPr lang="en-GB" altLang="zh-CN" sz="1600" dirty="0"/>
              <a:t> CLI and inter-</a:t>
            </a:r>
            <a:r>
              <a:rPr lang="en-GB" altLang="zh-CN" sz="1600" dirty="0" err="1"/>
              <a:t>subband</a:t>
            </a:r>
            <a:r>
              <a:rPr lang="en-GB" altLang="zh-CN" sz="1600" dirty="0"/>
              <a:t> CLI in case of the </a:t>
            </a:r>
            <a:r>
              <a:rPr lang="en-US" altLang="zh-CN" sz="1600" dirty="0" err="1"/>
              <a:t>subband</a:t>
            </a:r>
            <a:r>
              <a:rPr lang="en-US" altLang="zh-CN" sz="1600" dirty="0"/>
              <a:t> non-overlapping full duplex</a:t>
            </a:r>
            <a:r>
              <a:rPr lang="en-GB" altLang="zh-CN" sz="1600" dirty="0"/>
              <a:t>.</a:t>
            </a:r>
            <a:endParaRPr lang="zh-CN" altLang="zh-CN" sz="1600" dirty="0"/>
          </a:p>
          <a:p>
            <a:pPr lvl="2" hangingPunct="0"/>
            <a:r>
              <a:rPr lang="en-GB" altLang="zh-CN" sz="1800" dirty="0"/>
              <a:t>Study the performance of the identified schemes as well as the impact on legacy operation assuming their co-existence in co-channel and adjacent channels (RAN1).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Study the impact on RF requirements considering the self-interference, the inter-</a:t>
            </a:r>
            <a:r>
              <a:rPr lang="en-GB" altLang="zh-CN" sz="1800" dirty="0" err="1"/>
              <a:t>subband</a:t>
            </a:r>
            <a:r>
              <a:rPr lang="en-GB" altLang="zh-CN" sz="1800" dirty="0"/>
              <a:t> CLI, and the inter-operator CLI at </a:t>
            </a:r>
            <a:r>
              <a:rPr lang="en-GB" altLang="zh-CN" sz="1800" dirty="0" err="1"/>
              <a:t>gNB</a:t>
            </a:r>
            <a:r>
              <a:rPr lang="en-GB" altLang="zh-CN" sz="1800" dirty="0"/>
              <a:t> and the inter-</a:t>
            </a:r>
            <a:r>
              <a:rPr lang="en-GB" altLang="zh-CN" sz="1800" dirty="0" err="1"/>
              <a:t>subband</a:t>
            </a:r>
            <a:r>
              <a:rPr lang="en-GB" altLang="zh-CN" sz="1800" dirty="0"/>
              <a:t> CLI and inter-operator CLI at UE (RAN4).</a:t>
            </a:r>
          </a:p>
          <a:p>
            <a:pPr lvl="3" hangingPunct="0"/>
            <a:r>
              <a:rPr lang="en-US" altLang="zh-CN" sz="1600" b="1" u="sng" dirty="0">
                <a:solidFill>
                  <a:srgbClr val="FF0000"/>
                </a:solidFill>
              </a:rPr>
              <a:t>Note: The existing UE RF requirement is assumed in the study</a:t>
            </a:r>
            <a:endParaRPr lang="zh-CN" altLang="zh-CN" sz="1600" b="1" u="sng" dirty="0">
              <a:solidFill>
                <a:srgbClr val="FF0000"/>
              </a:solidFill>
            </a:endParaRPr>
          </a:p>
          <a:p>
            <a:pPr lvl="2" hangingPunct="0"/>
            <a:r>
              <a:rPr lang="en-GB" altLang="zh-CN" sz="1800" dirty="0"/>
              <a:t>Study the impact on RF requirements considering adjacent-channel co-existence with the legacy operation (RAN4). 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RAN4 should be involved early to provide necessary information to RAN1 as needed and to study the feasibility aspects due to high impact in antenna/RF and algorithm design, which include antenna isolation, TX IM suppression in the RX part, filtering and digital interference suppression.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Summarize the regulatory aspects that have to be considered for deploying the identified duplex enhancements in TDD unpaired spectrum (RAN4).</a:t>
            </a:r>
            <a:endParaRPr lang="zh-CN" altLang="zh-CN" sz="1800" dirty="0"/>
          </a:p>
          <a:p>
            <a:pPr hangingPunct="0"/>
            <a:r>
              <a:rPr lang="en-GB" altLang="zh-CN" sz="1800" dirty="0"/>
              <a:t>Note: For potential enhancements on dynamic/flexible TDD, utilize the outcome of discussion in Rel-15 and Rel-16 while avoiding the repetition of the same discussion. </a:t>
            </a:r>
            <a:endParaRPr lang="zh-CN" altLang="zh-CN" sz="1800" dirty="0"/>
          </a:p>
          <a:p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117E66F-E612-45D5-A793-065ABE7543E9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dirty="0"/>
              <a:t>Proposed SID revision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8223B90-1092-4278-AD1F-44398C83A96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587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25062</TotalTime>
  <Words>562</Words>
  <Application>Microsoft Office PowerPoint</Application>
  <PresentationFormat>宽屏</PresentationFormat>
  <Paragraphs>42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8" baseType="lpstr">
      <vt:lpstr>Helvetica Neue</vt:lpstr>
      <vt:lpstr>Helvetica Neue Medium</vt:lpstr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方正兰亭黑简体</vt:lpstr>
      <vt:lpstr>宋体</vt:lpstr>
      <vt:lpstr>微软雅黑</vt:lpstr>
      <vt:lpstr>Arial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Xueming Pan</cp:lastModifiedBy>
  <cp:revision>1001</cp:revision>
  <cp:lastPrinted>2021-06-27T04:28:49Z</cp:lastPrinted>
  <dcterms:created xsi:type="dcterms:W3CDTF">2019-03-21T01:16:59Z</dcterms:created>
  <dcterms:modified xsi:type="dcterms:W3CDTF">2021-11-29T06:39:25Z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