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61" d="100"/>
          <a:sy n="61" d="100"/>
        </p:scale>
        <p:origin x="788"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6825418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8603232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6658084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6274250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5757237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655270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2597397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7601467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220460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416961887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480D3EBC-9A5A-4600-8BC3-B80CEE4F2CC9}" type="datetimeFigureOut">
              <a:rPr kumimoji="1" lang="ja-JP" altLang="en-US" smtClean="0"/>
              <a:t>2021/3/21</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34347203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80D3EBC-9A5A-4600-8BC3-B80CEE4F2CC9}" type="datetimeFigureOut">
              <a:rPr kumimoji="1" lang="ja-JP" altLang="en-US" smtClean="0"/>
              <a:t>2021/3/21</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2B8B66B-B92B-4ECF-BE9B-A1AEF0431489}" type="slidenum">
              <a:rPr kumimoji="1" lang="ja-JP" altLang="en-US" smtClean="0"/>
              <a:t>‹#›</a:t>
            </a:fld>
            <a:endParaRPr kumimoji="1" lang="ja-JP" altLang="en-US"/>
          </a:p>
        </p:txBody>
      </p:sp>
    </p:spTree>
    <p:extLst>
      <p:ext uri="{BB962C8B-B14F-4D97-AF65-F5344CB8AC3E}">
        <p14:creationId xmlns:p14="http://schemas.microsoft.com/office/powerpoint/2010/main" val="135738972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553286"/>
            <a:ext cx="9144000" cy="2387600"/>
          </a:xfrm>
        </p:spPr>
        <p:txBody>
          <a:bodyPr/>
          <a:lstStyle/>
          <a:p>
            <a:r>
              <a:rPr lang="en-US" altLang="ja-JP" dirty="0">
                <a:latin typeface="Calibri" panose="020F0502020204030204" pitchFamily="34" charset="0"/>
                <a:cs typeface="Calibri" panose="020F0502020204030204" pitchFamily="34" charset="0"/>
              </a:rPr>
              <a:t>Introduction of event-based trigger for LTE MDT logging</a:t>
            </a:r>
            <a:endParaRPr kumimoji="1" lang="ja-JP" altLang="en-US" dirty="0"/>
          </a:p>
        </p:txBody>
      </p:sp>
      <p:sp>
        <p:nvSpPr>
          <p:cNvPr id="3" name="サブタイトル 2"/>
          <p:cNvSpPr>
            <a:spLocks noGrp="1"/>
          </p:cNvSpPr>
          <p:nvPr>
            <p:ph type="subTitle" idx="1"/>
          </p:nvPr>
        </p:nvSpPr>
        <p:spPr>
          <a:xfrm>
            <a:off x="1524000" y="4603036"/>
            <a:ext cx="9144000" cy="1655762"/>
          </a:xfrm>
        </p:spPr>
        <p:txBody>
          <a:bodyPr/>
          <a:lstStyle/>
          <a:p>
            <a:r>
              <a:rPr lang="en-US" altLang="ja-JP" dirty="0"/>
              <a:t> </a:t>
            </a:r>
            <a:r>
              <a:rPr lang="en-US" altLang="ja-JP" sz="3200" dirty="0">
                <a:latin typeface="Calibri" panose="020F0502020204030204" pitchFamily="34" charset="0"/>
                <a:cs typeface="Calibri" panose="020F0502020204030204" pitchFamily="34" charset="0"/>
              </a:rPr>
              <a:t>KDDI Corporation, </a:t>
            </a:r>
            <a:r>
              <a:rPr lang="en-US" altLang="ja-JP" sz="3200" dirty="0" smtClean="0">
                <a:latin typeface="Calibri" panose="020F0502020204030204" pitchFamily="34" charset="0"/>
                <a:cs typeface="Calibri" panose="020F0502020204030204" pitchFamily="34" charset="0"/>
              </a:rPr>
              <a:t>TIM</a:t>
            </a:r>
            <a:r>
              <a:rPr lang="en-US" altLang="ja-JP" sz="3200" dirty="0">
                <a:latin typeface="Calibri" panose="020F0502020204030204" pitchFamily="34" charset="0"/>
                <a:cs typeface="Calibri" panose="020F0502020204030204" pitchFamily="34" charset="0"/>
              </a:rPr>
              <a:t>, Samsung</a:t>
            </a:r>
            <a:endParaRPr kumimoji="1" lang="ja-JP" altLang="en-US" sz="3200" dirty="0">
              <a:latin typeface="Calibri" panose="020F0502020204030204" pitchFamily="34" charset="0"/>
              <a:cs typeface="Calibri" panose="020F0502020204030204" pitchFamily="34" charset="0"/>
            </a:endParaRPr>
          </a:p>
        </p:txBody>
      </p:sp>
      <p:sp>
        <p:nvSpPr>
          <p:cNvPr id="6" name="正方形/長方形 5"/>
          <p:cNvSpPr/>
          <p:nvPr/>
        </p:nvSpPr>
        <p:spPr>
          <a:xfrm>
            <a:off x="217273" y="385510"/>
            <a:ext cx="11920379" cy="830997"/>
          </a:xfrm>
          <a:prstGeom prst="rect">
            <a:avLst/>
          </a:prstGeom>
        </p:spPr>
        <p:txBody>
          <a:bodyPr wrap="none">
            <a:spAutoFit/>
          </a:bodyPr>
          <a:lstStyle/>
          <a:p>
            <a:r>
              <a:rPr lang="en-US" altLang="ja-JP" sz="2400" dirty="0">
                <a:latin typeface="Calibri" panose="020F0502020204030204" pitchFamily="34" charset="0"/>
                <a:cs typeface="Calibri" panose="020F0502020204030204" pitchFamily="34" charset="0"/>
              </a:rPr>
              <a:t>3GPP TSG RAN Meeting #</a:t>
            </a:r>
            <a:r>
              <a:rPr lang="en-US" altLang="ja-JP" sz="2400" dirty="0" smtClean="0">
                <a:latin typeface="Calibri" panose="020F0502020204030204" pitchFamily="34" charset="0"/>
                <a:cs typeface="Calibri" panose="020F0502020204030204" pitchFamily="34" charset="0"/>
              </a:rPr>
              <a:t>91e</a:t>
            </a:r>
            <a:r>
              <a:rPr lang="en-US" altLang="ja-JP" sz="2400" dirty="0">
                <a:latin typeface="Calibri" panose="020F0502020204030204" pitchFamily="34" charset="0"/>
                <a:cs typeface="Calibri" panose="020F0502020204030204" pitchFamily="34" charset="0"/>
              </a:rPr>
              <a:t>	</a:t>
            </a:r>
            <a:r>
              <a:rPr lang="en-US" altLang="ja-JP" sz="2400" dirty="0" smtClean="0">
                <a:latin typeface="Calibri" panose="020F0502020204030204" pitchFamily="34" charset="0"/>
                <a:cs typeface="Calibri" panose="020F0502020204030204" pitchFamily="34" charset="0"/>
              </a:rPr>
              <a:t>			</a:t>
            </a:r>
            <a:r>
              <a:rPr lang="en-US" altLang="ja-JP" sz="2400" dirty="0">
                <a:latin typeface="Calibri" panose="020F0502020204030204" pitchFamily="34" charset="0"/>
                <a:cs typeface="Calibri" panose="020F0502020204030204" pitchFamily="34" charset="0"/>
              </a:rPr>
              <a:t>	</a:t>
            </a:r>
            <a:r>
              <a:rPr lang="en-US" altLang="ja-JP" sz="2400" dirty="0" smtClean="0">
                <a:latin typeface="Calibri" panose="020F0502020204030204" pitchFamily="34" charset="0"/>
                <a:cs typeface="Calibri" panose="020F0502020204030204" pitchFamily="34" charset="0"/>
              </a:rPr>
              <a:t>	</a:t>
            </a:r>
            <a:r>
              <a:rPr lang="en-US" altLang="ja-JP" sz="2400" dirty="0" smtClean="0">
                <a:latin typeface="Calibri" panose="020F0502020204030204" pitchFamily="34" charset="0"/>
                <a:cs typeface="Calibri" panose="020F0502020204030204" pitchFamily="34" charset="0"/>
              </a:rPr>
              <a:t>		   </a:t>
            </a:r>
            <a:r>
              <a:rPr lang="en-US" altLang="ja-JP" sz="2400" dirty="0" smtClean="0">
                <a:latin typeface="Calibri" panose="020F0502020204030204" pitchFamily="34" charset="0"/>
                <a:cs typeface="Calibri" panose="020F0502020204030204" pitchFamily="34" charset="0"/>
              </a:rPr>
              <a:t>RP-210736</a:t>
            </a:r>
            <a:endParaRPr lang="en-US" altLang="ja-JP" sz="1600" dirty="0" smtClean="0">
              <a:latin typeface="Calibri" panose="020F0502020204030204" pitchFamily="34" charset="0"/>
              <a:cs typeface="Calibri" panose="020F0502020204030204" pitchFamily="34" charset="0"/>
            </a:endParaRPr>
          </a:p>
          <a:p>
            <a:r>
              <a:rPr lang="en-US" altLang="ja-JP" sz="2400" dirty="0" smtClean="0">
                <a:latin typeface="Calibri" panose="020F0502020204030204" pitchFamily="34" charset="0"/>
                <a:cs typeface="Calibri" panose="020F0502020204030204" pitchFamily="34" charset="0"/>
              </a:rPr>
              <a:t>Electronic </a:t>
            </a:r>
            <a:r>
              <a:rPr lang="en-US" altLang="ja-JP" sz="2400" dirty="0">
                <a:latin typeface="Calibri" panose="020F0502020204030204" pitchFamily="34" charset="0"/>
                <a:cs typeface="Calibri" panose="020F0502020204030204" pitchFamily="34" charset="0"/>
              </a:rPr>
              <a:t>Meeting, </a:t>
            </a:r>
            <a:r>
              <a:rPr lang="en-US" altLang="ja-JP" sz="2400" dirty="0" smtClean="0">
                <a:latin typeface="Calibri" panose="020F0502020204030204" pitchFamily="34" charset="0"/>
                <a:cs typeface="Calibri" panose="020F0502020204030204" pitchFamily="34" charset="0"/>
              </a:rPr>
              <a:t>March 16-26, </a:t>
            </a:r>
            <a:r>
              <a:rPr lang="en-US" altLang="ja-JP" sz="2400" dirty="0">
                <a:latin typeface="Calibri" panose="020F0502020204030204" pitchFamily="34" charset="0"/>
                <a:cs typeface="Calibri" panose="020F0502020204030204" pitchFamily="34" charset="0"/>
              </a:rPr>
              <a:t>2021 </a:t>
            </a:r>
            <a:r>
              <a:rPr lang="en-US" altLang="ja-JP" sz="2400" dirty="0" smtClean="0">
                <a:latin typeface="Calibri" panose="020F0502020204030204" pitchFamily="34" charset="0"/>
                <a:cs typeface="Calibri" panose="020F0502020204030204" pitchFamily="34" charset="0"/>
              </a:rPr>
              <a:t>				    	 </a:t>
            </a:r>
            <a:r>
              <a:rPr lang="en-US" altLang="ja-JP" sz="2000" dirty="0" smtClean="0">
                <a:latin typeface="Calibri" panose="020F0502020204030204" pitchFamily="34" charset="0"/>
                <a:cs typeface="Calibri" panose="020F0502020204030204" pitchFamily="34" charset="0"/>
              </a:rPr>
              <a:t>(</a:t>
            </a:r>
            <a:r>
              <a:rPr lang="en-US" altLang="ja-JP" sz="2000" dirty="0">
                <a:latin typeface="Calibri" panose="020F0502020204030204" pitchFamily="34" charset="0"/>
                <a:cs typeface="Calibri" panose="020F0502020204030204" pitchFamily="34" charset="0"/>
              </a:rPr>
              <a:t>revision of RP-210277)</a:t>
            </a:r>
            <a:endParaRPr lang="en-US" altLang="ja-JP" sz="20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018455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latin typeface="Calibri" panose="020F0502020204030204" pitchFamily="34" charset="0"/>
                <a:cs typeface="Calibri" panose="020F0502020204030204" pitchFamily="34" charset="0"/>
              </a:rPr>
              <a:t>1. Background</a:t>
            </a:r>
            <a:r>
              <a:rPr lang="ja-JP" altLang="en-US" dirty="0" smtClean="0">
                <a:latin typeface="Calibri" panose="020F0502020204030204" pitchFamily="34" charset="0"/>
                <a:cs typeface="Calibri" panose="020F0502020204030204" pitchFamily="34" charset="0"/>
              </a:rPr>
              <a:t> </a:t>
            </a:r>
            <a:r>
              <a:rPr lang="en-US" altLang="ja-JP" dirty="0" smtClean="0">
                <a:latin typeface="Calibri" panose="020F0502020204030204" pitchFamily="34" charset="0"/>
                <a:cs typeface="Calibri" panose="020F0502020204030204" pitchFamily="34" charset="0"/>
              </a:rPr>
              <a:t>: Not treated in RAN2</a:t>
            </a:r>
            <a:endParaRPr kumimoji="1" lang="ja-JP" altLang="en-US" dirty="0">
              <a:latin typeface="Calibri" panose="020F0502020204030204" pitchFamily="34" charset="0"/>
              <a:cs typeface="Calibri" panose="020F0502020204030204" pitchFamily="34" charset="0"/>
            </a:endParaRPr>
          </a:p>
        </p:txBody>
      </p:sp>
      <p:sp>
        <p:nvSpPr>
          <p:cNvPr id="4" name="テキスト ボックス 3"/>
          <p:cNvSpPr txBox="1"/>
          <p:nvPr/>
        </p:nvSpPr>
        <p:spPr>
          <a:xfrm>
            <a:off x="914400" y="2070537"/>
            <a:ext cx="10625959" cy="2400657"/>
          </a:xfrm>
          <a:prstGeom prst="rect">
            <a:avLst/>
          </a:prstGeom>
          <a:noFill/>
        </p:spPr>
        <p:txBody>
          <a:bodyPr wrap="square" rtlCol="0">
            <a:spAutoFit/>
          </a:bodyPr>
          <a:lstStyle/>
          <a:p>
            <a:pPr>
              <a:lnSpc>
                <a:spcPts val="3600"/>
              </a:lnSpc>
            </a:pPr>
            <a:r>
              <a:rPr lang="en-US" altLang="ja-JP" sz="2800" dirty="0">
                <a:latin typeface="Calibri" panose="020F0502020204030204" pitchFamily="34" charset="0"/>
                <a:cs typeface="Calibri" panose="020F0502020204030204" pitchFamily="34" charset="0"/>
              </a:rPr>
              <a:t>We had submitted </a:t>
            </a:r>
            <a:r>
              <a:rPr lang="en-US" altLang="ja-JP" sz="2800" dirty="0" smtClean="0">
                <a:latin typeface="Calibri" panose="020F0502020204030204" pitchFamily="34" charset="0"/>
                <a:cs typeface="Calibri" panose="020F0502020204030204" pitchFamily="34" charset="0"/>
              </a:rPr>
              <a:t>the contribution [1][2][3][4][5] </a:t>
            </a:r>
            <a:r>
              <a:rPr lang="en-US" altLang="ja-JP" sz="2800" dirty="0">
                <a:latin typeface="Calibri" panose="020F0502020204030204" pitchFamily="34" charset="0"/>
                <a:cs typeface="Calibri" panose="020F0502020204030204" pitchFamily="34" charset="0"/>
              </a:rPr>
              <a:t>to last RAN2 meeting, </a:t>
            </a:r>
            <a:r>
              <a:rPr lang="en-US" altLang="ja-JP" sz="2800" dirty="0" smtClean="0">
                <a:latin typeface="Calibri" panose="020F0502020204030204" pitchFamily="34" charset="0"/>
                <a:cs typeface="Calibri" panose="020F0502020204030204" pitchFamily="34" charset="0"/>
              </a:rPr>
              <a:t>those contributions propose </a:t>
            </a:r>
            <a:r>
              <a:rPr lang="en-US" altLang="ja-JP" sz="2800" dirty="0">
                <a:latin typeface="Calibri" panose="020F0502020204030204" pitchFamily="34" charset="0"/>
                <a:cs typeface="Calibri" panose="020F0502020204030204" pitchFamily="34" charset="0"/>
              </a:rPr>
              <a:t>to introduce MDT event trigger for LTE. However, our proposal was not treated. We think that our proposal is beneficial for operators and we </a:t>
            </a:r>
            <a:r>
              <a:rPr lang="en-US" altLang="ja-JP" sz="2800" dirty="0" smtClean="0">
                <a:latin typeface="Calibri" panose="020F0502020204030204" pitchFamily="34" charset="0"/>
                <a:cs typeface="Calibri" panose="020F0502020204030204" pitchFamily="34" charset="0"/>
              </a:rPr>
              <a:t>try to progress </a:t>
            </a:r>
            <a:r>
              <a:rPr lang="en-US" altLang="ja-JP" sz="2800" dirty="0">
                <a:latin typeface="Calibri" panose="020F0502020204030204" pitchFamily="34" charset="0"/>
                <a:cs typeface="Calibri" panose="020F0502020204030204" pitchFamily="34" charset="0"/>
              </a:rPr>
              <a:t>the </a:t>
            </a:r>
            <a:r>
              <a:rPr lang="en-US" altLang="ja-JP" sz="2800" dirty="0" smtClean="0">
                <a:latin typeface="Calibri" panose="020F0502020204030204" pitchFamily="34" charset="0"/>
                <a:cs typeface="Calibri" panose="020F0502020204030204" pitchFamily="34" charset="0"/>
              </a:rPr>
              <a:t>discussion in this contribution.</a:t>
            </a:r>
            <a:endParaRPr kumimoji="1" lang="ja-JP" altLang="en-US" sz="28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21233966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en-US" altLang="ja-JP" dirty="0" smtClean="0">
                <a:latin typeface="Calibri" panose="020F0502020204030204" pitchFamily="34" charset="0"/>
                <a:cs typeface="Calibri" panose="020F0502020204030204" pitchFamily="34" charset="0"/>
              </a:rPr>
              <a:t>2. Benefit : Improve accuracy and efficiency</a:t>
            </a:r>
            <a:endParaRPr kumimoji="1" lang="ja-JP" altLang="en-US" dirty="0">
              <a:latin typeface="Calibri" panose="020F0502020204030204" pitchFamily="34" charset="0"/>
              <a:cs typeface="Calibri" panose="020F0502020204030204" pitchFamily="34" charset="0"/>
            </a:endParaRPr>
          </a:p>
        </p:txBody>
      </p:sp>
      <p:sp>
        <p:nvSpPr>
          <p:cNvPr id="4" name="テキスト ボックス 3"/>
          <p:cNvSpPr txBox="1"/>
          <p:nvPr/>
        </p:nvSpPr>
        <p:spPr>
          <a:xfrm>
            <a:off x="838200" y="1471447"/>
            <a:ext cx="10657114" cy="2854115"/>
          </a:xfrm>
          <a:prstGeom prst="rect">
            <a:avLst/>
          </a:prstGeom>
          <a:noFill/>
        </p:spPr>
        <p:txBody>
          <a:bodyPr wrap="square" rtlCol="0">
            <a:spAutoFit/>
          </a:bodyPr>
          <a:lstStyle/>
          <a:p>
            <a:pPr algn="just">
              <a:lnSpc>
                <a:spcPts val="2700"/>
              </a:lnSpc>
              <a:spcAft>
                <a:spcPts val="0"/>
              </a:spcAft>
            </a:pPr>
            <a:r>
              <a:rPr lang="en-US" altLang="ja-JP" sz="2200" dirty="0">
                <a:latin typeface="Calibri" panose="020F0502020204030204" pitchFamily="34" charset="0"/>
                <a:cs typeface="ＭＳ Ｐゴシック" panose="020B0600070205080204" pitchFamily="50" charset="-128"/>
              </a:rPr>
              <a:t>The following figure shows how the MDT logging works in LTE and NR. In NR, entries are logged every interval (t3) and the immediate timing of transition from any cell selection to the camped normally (C1 and C2). On the other hand, in LTE, since </a:t>
            </a:r>
            <a:r>
              <a:rPr lang="en-US" altLang="ja-JP" sz="2200" dirty="0" err="1">
                <a:latin typeface="Calibri" panose="020F0502020204030204" pitchFamily="34" charset="0"/>
                <a:cs typeface="ＭＳ Ｐゴシック" panose="020B0600070205080204" pitchFamily="50" charset="-128"/>
              </a:rPr>
              <a:t>outofcoverage</a:t>
            </a:r>
            <a:r>
              <a:rPr lang="en-US" altLang="ja-JP" sz="2200" dirty="0">
                <a:latin typeface="Calibri" panose="020F0502020204030204" pitchFamily="34" charset="0"/>
                <a:cs typeface="ＭＳ Ｐゴシック" panose="020B0600070205080204" pitchFamily="50" charset="-128"/>
              </a:rPr>
              <a:t> is not supported, so entries are logged only at the intervals. In LTE, both </a:t>
            </a:r>
            <a:r>
              <a:rPr lang="en-US" altLang="ja-JP" sz="2200" dirty="0" err="1">
                <a:latin typeface="Calibri" panose="020F0502020204030204" pitchFamily="34" charset="0"/>
                <a:cs typeface="ＭＳ Ｐゴシック" panose="020B0600070205080204" pitchFamily="50" charset="-128"/>
              </a:rPr>
              <a:t>anycellselection</a:t>
            </a:r>
            <a:r>
              <a:rPr lang="en-US" altLang="ja-JP" sz="2200" dirty="0">
                <a:latin typeface="Calibri" panose="020F0502020204030204" pitchFamily="34" charset="0"/>
                <a:cs typeface="ＭＳ Ｐゴシック" panose="020B0600070205080204" pitchFamily="50" charset="-128"/>
              </a:rPr>
              <a:t> detected true/false are captured (t1, t2, t3, t4, t5, t6), so entries can easily become huge and full, this results in frequent sending UE information Request to UE to get the logged information. So, we propose to introduce </a:t>
            </a:r>
            <a:r>
              <a:rPr lang="en-US" altLang="ja-JP" sz="2200" dirty="0" err="1">
                <a:latin typeface="Calibri" panose="020F0502020204030204" pitchFamily="34" charset="0"/>
                <a:cs typeface="ＭＳ Ｐゴシック" panose="020B0600070205080204" pitchFamily="50" charset="-128"/>
              </a:rPr>
              <a:t>outofcoverage</a:t>
            </a:r>
            <a:r>
              <a:rPr lang="en-US" altLang="ja-JP" sz="2200" dirty="0">
                <a:latin typeface="Calibri" panose="020F0502020204030204" pitchFamily="34" charset="0"/>
                <a:cs typeface="ＭＳ Ｐゴシック" panose="020B0600070205080204" pitchFamily="50" charset="-128"/>
              </a:rPr>
              <a:t> logging to LTE, so that we can improve its accuracy and efficiency (less logging data).</a:t>
            </a:r>
            <a:endParaRPr lang="ja-JP" altLang="ja-JP" sz="2200" dirty="0">
              <a:latin typeface="游ゴシック" panose="020B0400000000000000" pitchFamily="50" charset="-128"/>
              <a:cs typeface="ＭＳ Ｐゴシック" panose="020B0600070205080204" pitchFamily="50" charset="-128"/>
            </a:endParaRPr>
          </a:p>
        </p:txBody>
      </p:sp>
      <p:pic>
        <p:nvPicPr>
          <p:cNvPr id="1026" name="Picture 2" descr="image00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10955" y="4364046"/>
            <a:ext cx="9095610" cy="213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6774718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838200" y="365125"/>
            <a:ext cx="10515600" cy="1325563"/>
          </a:xfrm>
        </p:spPr>
        <p:txBody>
          <a:bodyPr/>
          <a:lstStyle/>
          <a:p>
            <a:r>
              <a:rPr kumimoji="1" lang="en-US" altLang="ja-JP" dirty="0" smtClean="0">
                <a:latin typeface="Calibri" panose="020F0502020204030204" pitchFamily="34" charset="0"/>
                <a:cs typeface="Calibri" panose="020F0502020204030204" pitchFamily="34" charset="0"/>
              </a:rPr>
              <a:t>3. Proposal : Modify Rel-17 SON/MDT WID</a:t>
            </a:r>
            <a:endParaRPr kumimoji="1" lang="ja-JP" altLang="en-US" dirty="0">
              <a:latin typeface="Calibri" panose="020F0502020204030204" pitchFamily="34" charset="0"/>
              <a:cs typeface="Calibri" panose="020F0502020204030204" pitchFamily="34" charset="0"/>
            </a:endParaRPr>
          </a:p>
        </p:txBody>
      </p:sp>
      <p:sp>
        <p:nvSpPr>
          <p:cNvPr id="5" name="テキスト ボックス 4"/>
          <p:cNvSpPr txBox="1"/>
          <p:nvPr/>
        </p:nvSpPr>
        <p:spPr>
          <a:xfrm>
            <a:off x="914400" y="2523239"/>
            <a:ext cx="10657114" cy="1811522"/>
          </a:xfrm>
          <a:prstGeom prst="rect">
            <a:avLst/>
          </a:prstGeom>
          <a:noFill/>
        </p:spPr>
        <p:txBody>
          <a:bodyPr wrap="square" rtlCol="0">
            <a:spAutoFit/>
          </a:bodyPr>
          <a:lstStyle/>
          <a:p>
            <a:pPr>
              <a:lnSpc>
                <a:spcPts val="3600"/>
              </a:lnSpc>
            </a:pPr>
            <a:r>
              <a:rPr lang="en-US" altLang="ja-JP" sz="2800" dirty="0" smtClean="0">
                <a:latin typeface="Calibri" panose="020F0502020204030204" pitchFamily="34" charset="0"/>
                <a:cs typeface="Calibri" panose="020F0502020204030204" pitchFamily="34" charset="0"/>
              </a:rPr>
              <a:t>RAN agree to add the following objective to Rel-17 SON/MDT WID[6]</a:t>
            </a:r>
          </a:p>
          <a:p>
            <a:pPr marL="914400" lvl="1" indent="-457200">
              <a:lnSpc>
                <a:spcPts val="3600"/>
              </a:lnSpc>
              <a:buFont typeface="Calibri" panose="020F0502020204030204" pitchFamily="34" charset="0"/>
              <a:buChar char="‒"/>
            </a:pPr>
            <a:r>
              <a:rPr lang="en-US" altLang="ja-JP" sz="2800" dirty="0" smtClean="0">
                <a:latin typeface="Calibri" panose="020F0502020204030204" pitchFamily="34" charset="0"/>
                <a:cs typeface="Calibri" panose="020F0502020204030204" pitchFamily="34" charset="0"/>
              </a:rPr>
              <a:t>The event triggered LTE MDT logging function, at least for out-of-coverage detection trigger.</a:t>
            </a:r>
            <a:endParaRPr kumimoji="1" lang="en-US" altLang="ja-JP" sz="2800" dirty="0">
              <a:latin typeface="Calibri" panose="020F0502020204030204" pitchFamily="34" charset="0"/>
              <a:cs typeface="Calibri" panose="020F0502020204030204" pitchFamily="34" charset="0"/>
            </a:endParaRPr>
          </a:p>
          <a:p>
            <a:pPr>
              <a:lnSpc>
                <a:spcPts val="2700"/>
              </a:lnSpc>
            </a:pPr>
            <a:endParaRPr kumimoji="1" lang="ja-JP" altLang="en-US" sz="2200" dirty="0">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163115110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838200" y="365125"/>
            <a:ext cx="10515600" cy="1325563"/>
          </a:xfrm>
        </p:spPr>
        <p:txBody>
          <a:bodyPr/>
          <a:lstStyle/>
          <a:p>
            <a:r>
              <a:rPr lang="en-US" altLang="ja-JP" dirty="0" smtClean="0">
                <a:latin typeface="Calibri" panose="020F0502020204030204" pitchFamily="34" charset="0"/>
                <a:cs typeface="Calibri" panose="020F0502020204030204" pitchFamily="34" charset="0"/>
              </a:rPr>
              <a:t>4. References</a:t>
            </a:r>
            <a:endParaRPr kumimoji="1" lang="ja-JP" altLang="en-US" dirty="0">
              <a:latin typeface="Calibri" panose="020F0502020204030204" pitchFamily="34" charset="0"/>
              <a:cs typeface="Calibri" panose="020F0502020204030204" pitchFamily="34" charset="0"/>
            </a:endParaRPr>
          </a:p>
        </p:txBody>
      </p:sp>
      <p:sp>
        <p:nvSpPr>
          <p:cNvPr id="5" name="テキスト ボックス 4"/>
          <p:cNvSpPr txBox="1"/>
          <p:nvPr/>
        </p:nvSpPr>
        <p:spPr>
          <a:xfrm>
            <a:off x="1072055" y="1692162"/>
            <a:ext cx="10689020" cy="4632037"/>
          </a:xfrm>
          <a:prstGeom prst="rect">
            <a:avLst/>
          </a:prstGeom>
          <a:noFill/>
        </p:spPr>
        <p:txBody>
          <a:bodyPr wrap="square" rtlCol="0">
            <a:spAutoFit/>
          </a:bodyPr>
          <a:lstStyle/>
          <a:p>
            <a:pPr>
              <a:lnSpc>
                <a:spcPts val="2700"/>
              </a:lnSpc>
              <a:spcAft>
                <a:spcPts val="600"/>
              </a:spcAft>
            </a:pPr>
            <a:r>
              <a:rPr kumimoji="1" lang="en-US" altLang="ja-JP" sz="2400" dirty="0" smtClean="0">
                <a:latin typeface="Calibri" panose="020F0502020204030204" pitchFamily="34" charset="0"/>
                <a:cs typeface="Calibri" panose="020F0502020204030204" pitchFamily="34" charset="0"/>
              </a:rPr>
              <a:t>[</a:t>
            </a:r>
            <a:r>
              <a:rPr lang="en-US" altLang="ja-JP" sz="2400" dirty="0">
                <a:latin typeface="Calibri" panose="020F0502020204030204" pitchFamily="34" charset="0"/>
                <a:cs typeface="Calibri" panose="020F0502020204030204" pitchFamily="34" charset="0"/>
              </a:rPr>
              <a:t>1] R2-2101808 </a:t>
            </a:r>
            <a:r>
              <a:rPr lang="en-US" altLang="ja-JP" sz="2400" dirty="0" smtClean="0">
                <a:latin typeface="Calibri" panose="020F0502020204030204" pitchFamily="34" charset="0"/>
                <a:cs typeface="Calibri" panose="020F0502020204030204" pitchFamily="34" charset="0"/>
              </a:rPr>
              <a:t>Introduction of event-based trigger for LTE MDT logging	 KDDI Corporation, CMCC, Samsung</a:t>
            </a:r>
            <a:endParaRPr kumimoji="1" lang="en-US" altLang="ja-JP" sz="2400" dirty="0" smtClean="0">
              <a:latin typeface="Calibri" panose="020F0502020204030204" pitchFamily="34" charset="0"/>
              <a:cs typeface="Calibri" panose="020F0502020204030204" pitchFamily="34" charset="0"/>
            </a:endParaRP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[2] R2-2100818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Rel-16 36.331</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[3] R2-2100819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Rel-17 36.331</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[4] R2-2100821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Rel-16 37.320</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[5] R2-2100823 </a:t>
            </a:r>
            <a:r>
              <a:rPr lang="en-US" altLang="ja-JP" sz="2400" dirty="0" err="1" smtClean="0">
                <a:latin typeface="Calibri" panose="020F0502020204030204" pitchFamily="34" charset="0"/>
                <a:cs typeface="Calibri" panose="020F0502020204030204" pitchFamily="34" charset="0"/>
              </a:rPr>
              <a:t>draftCR</a:t>
            </a:r>
            <a:r>
              <a:rPr lang="en-US" altLang="ja-JP" sz="2400" dirty="0" smtClean="0">
                <a:latin typeface="Calibri" panose="020F0502020204030204" pitchFamily="34" charset="0"/>
                <a:cs typeface="Calibri" panose="020F0502020204030204" pitchFamily="34" charset="0"/>
              </a:rPr>
              <a:t> Introduction of event-based trigger for LTE MDT logging KDDI Corporation Rel-17 37.320</a:t>
            </a:r>
          </a:p>
          <a:p>
            <a:pPr>
              <a:lnSpc>
                <a:spcPts val="2700"/>
              </a:lnSpc>
              <a:spcAft>
                <a:spcPts val="600"/>
              </a:spcAft>
            </a:pPr>
            <a:r>
              <a:rPr lang="en-US" altLang="ja-JP" sz="2400" dirty="0" smtClean="0">
                <a:latin typeface="Calibri" panose="020F0502020204030204" pitchFamily="34" charset="0"/>
                <a:cs typeface="Calibri" panose="020F0502020204030204" pitchFamily="34" charset="0"/>
              </a:rPr>
              <a:t>[6] RP-193255 New WID on enhancement of data collection for SON/MDT in NR CMCC</a:t>
            </a:r>
          </a:p>
        </p:txBody>
      </p:sp>
    </p:spTree>
    <p:extLst>
      <p:ext uri="{BB962C8B-B14F-4D97-AF65-F5344CB8AC3E}">
        <p14:creationId xmlns:p14="http://schemas.microsoft.com/office/powerpoint/2010/main" val="589538199"/>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34</TotalTime>
  <Words>407</Words>
  <Application>Microsoft Office PowerPoint</Application>
  <PresentationFormat>ワイド画面</PresentationFormat>
  <Paragraphs>18</Paragraphs>
  <Slides>5</Slides>
  <Notes>0</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5</vt:i4>
      </vt:variant>
    </vt:vector>
  </HeadingPairs>
  <TitlesOfParts>
    <vt:vector size="11" baseType="lpstr">
      <vt:lpstr>ＭＳ Ｐゴシック</vt:lpstr>
      <vt:lpstr>游ゴシック</vt:lpstr>
      <vt:lpstr>游ゴシック Light</vt:lpstr>
      <vt:lpstr>Arial</vt:lpstr>
      <vt:lpstr>Calibri</vt:lpstr>
      <vt:lpstr>Office テーマ</vt:lpstr>
      <vt:lpstr>Introduction of event-based trigger for LTE MDT logging</vt:lpstr>
      <vt:lpstr>1. Background : Not treated in RAN2</vt:lpstr>
      <vt:lpstr>2. Benefit : Improve accuracy and efficiency</vt:lpstr>
      <vt:lpstr>3. Proposal : Modify Rel-17 SON/MDT WID</vt:lpstr>
      <vt:lpstr>4. References</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武田 洋樹</dc:creator>
  <cp:lastModifiedBy>武田 洋樹</cp:lastModifiedBy>
  <cp:revision>32</cp:revision>
  <dcterms:created xsi:type="dcterms:W3CDTF">2021-03-08T06:08:50Z</dcterms:created>
  <dcterms:modified xsi:type="dcterms:W3CDTF">2021-03-21T11:35:10Z</dcterms:modified>
</cp:coreProperties>
</file>