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70" r:id="rId6"/>
    <p:sldId id="371" r:id="rId7"/>
    <p:sldId id="372" r:id="rId8"/>
    <p:sldId id="373" r:id="rId9"/>
    <p:sldId id="374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66" d="100"/>
          <a:sy n="66" d="100"/>
        </p:scale>
        <p:origin x="568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=""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36110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="" xmlns:a16="http://schemas.microsoft.com/office/drawing/2014/main" id="{BB8994A5-D808-4BF9-9C30-40F75349FF4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=""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=""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=""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=""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=""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0969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3GPP TSG RAN Meeting #91-e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Electronic Meeting, March 16 - 26, 2021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=""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RP-21</a:t>
            </a:r>
            <a:r>
              <a:rPr lang="en-US" altLang="zh-CN" sz="1200" b="1" dirty="0" smtClean="0">
                <a:latin typeface="Arial "/>
              </a:rPr>
              <a:t>0650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=""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3789" y="2271562"/>
            <a:ext cx="9211377" cy="847023"/>
          </a:xfrm>
        </p:spPr>
        <p:txBody>
          <a:bodyPr/>
          <a:lstStyle/>
          <a:p>
            <a:pPr eaLnBrk="1" hangingPunct="1"/>
            <a:r>
              <a:rPr lang="en-GB" altLang="en-US" sz="5400" dirty="0"/>
              <a:t>Rel-17 </a:t>
            </a:r>
            <a:r>
              <a:rPr lang="en-GB" altLang="en-US" sz="5400" dirty="0" err="1"/>
              <a:t>Sidelink</a:t>
            </a:r>
            <a:r>
              <a:rPr lang="en-GB" altLang="en-US" sz="5400" dirty="0"/>
              <a:t> Relay Motivation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=""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963553" y="4369870"/>
            <a:ext cx="8325854" cy="1078028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GB" altLang="en-US" sz="2400" dirty="0" err="1"/>
              <a:t>MediaTek</a:t>
            </a:r>
            <a:r>
              <a:rPr lang="en-GB" altLang="en-US" sz="2400" dirty="0"/>
              <a:t> Inc., Interdigital, </a:t>
            </a:r>
            <a:r>
              <a:rPr lang="en-GB" altLang="en-US" sz="2400" dirty="0" err="1"/>
              <a:t>Futurewei</a:t>
            </a:r>
            <a:r>
              <a:rPr lang="en-GB" altLang="en-US" sz="2400" dirty="0"/>
              <a:t>, Apple, Huawei, </a:t>
            </a:r>
            <a:r>
              <a:rPr lang="en-GB" altLang="en-US" sz="2400" dirty="0" err="1"/>
              <a:t>HiSilicon</a:t>
            </a:r>
            <a:r>
              <a:rPr lang="en-GB" altLang="en-US" sz="2400" dirty="0"/>
              <a:t>, </a:t>
            </a:r>
            <a:r>
              <a:rPr lang="en-GB" altLang="en-US" sz="2400" dirty="0" err="1"/>
              <a:t>Convida</a:t>
            </a:r>
            <a:r>
              <a:rPr lang="en-GB" altLang="en-US" sz="2400" dirty="0"/>
              <a:t> Wireless</a:t>
            </a:r>
            <a:r>
              <a:rPr lang="en-US" altLang="en-US" sz="2400" dirty="0"/>
              <a:t>, Sony, Lenovo, Motorola Mobility, China Unicom, China Telecom, Xiaomi, ZTE, Fujitsu, </a:t>
            </a:r>
            <a:r>
              <a:rPr lang="en-GB" sz="2400" dirty="0" err="1" smtClean="0"/>
              <a:t>Spreadtrum</a:t>
            </a:r>
            <a:r>
              <a:rPr lang="en-GB" sz="2400" dirty="0" smtClean="0"/>
              <a:t>, Philips</a:t>
            </a:r>
            <a:endParaRPr lang="en-GB" altLang="en-US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89816"/>
            <a:ext cx="10515600" cy="862915"/>
          </a:xfrm>
        </p:spPr>
        <p:txBody>
          <a:bodyPr/>
          <a:lstStyle/>
          <a:p>
            <a:r>
              <a:rPr lang="fi-FI" dirty="0"/>
              <a:t>The case for relaying</a:t>
            </a:r>
            <a:br>
              <a:rPr lang="fi-FI" dirty="0"/>
            </a:br>
            <a:endParaRPr lang="en-US" b="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4840" y="1852731"/>
            <a:ext cx="11230224" cy="4382740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The need of coverage extension</a:t>
            </a:r>
          </a:p>
          <a:p>
            <a:pPr lvl="1"/>
            <a:r>
              <a:rPr lang="en-US" dirty="0"/>
              <a:t>As demonstrated in the coverage enhancements </a:t>
            </a:r>
            <a:r>
              <a:rPr lang="en-US" dirty="0" smtClean="0"/>
              <a:t>SI</a:t>
            </a:r>
          </a:p>
          <a:p>
            <a:pPr lvl="1"/>
            <a:r>
              <a:rPr lang="en-GB" dirty="0"/>
              <a:t>Other existing/proposed solutions: IAB, small cells, and repeaters</a:t>
            </a:r>
            <a:endParaRPr lang="en-US" dirty="0"/>
          </a:p>
          <a:p>
            <a:r>
              <a:rPr lang="en-US" dirty="0"/>
              <a:t>The need to ensure power efficiency for User </a:t>
            </a:r>
            <a:r>
              <a:rPr lang="en-US" dirty="0" err="1"/>
              <a:t>Equipments</a:t>
            </a:r>
            <a:endParaRPr lang="en-US" dirty="0"/>
          </a:p>
          <a:p>
            <a:r>
              <a:rPr lang="en-US" dirty="0"/>
              <a:t>Channel enhancements offer some benefit (a few dB)</a:t>
            </a:r>
          </a:p>
          <a:p>
            <a:r>
              <a:rPr lang="en-US" dirty="0" smtClean="0"/>
              <a:t>This </a:t>
            </a:r>
            <a:r>
              <a:rPr lang="en-US" dirty="0"/>
              <a:t>situation was a significant motivation for the </a:t>
            </a:r>
            <a:r>
              <a:rPr lang="en-US" dirty="0" err="1"/>
              <a:t>sidelink</a:t>
            </a:r>
            <a:r>
              <a:rPr lang="en-US" dirty="0"/>
              <a:t> relay SI</a:t>
            </a:r>
          </a:p>
          <a:p>
            <a:pPr lvl="1"/>
            <a:r>
              <a:rPr lang="en-US" dirty="0" err="1"/>
              <a:t>Sidelink</a:t>
            </a:r>
            <a:r>
              <a:rPr lang="en-US" dirty="0"/>
              <a:t> relay does not require planning (doesn’t radiate like a base station)</a:t>
            </a:r>
          </a:p>
          <a:p>
            <a:pPr lvl="1"/>
            <a:r>
              <a:rPr lang="en-US" dirty="0"/>
              <a:t>Coverage extension can be achieved with a customer-managed device (less operator effort/expense)</a:t>
            </a:r>
          </a:p>
          <a:p>
            <a:r>
              <a:rPr lang="en-US" dirty="0"/>
              <a:t>Essential enablers for </a:t>
            </a:r>
            <a:r>
              <a:rPr lang="en-US" dirty="0" err="1"/>
              <a:t>sidelink</a:t>
            </a:r>
            <a:r>
              <a:rPr lang="en-US" dirty="0"/>
              <a:t> relaying</a:t>
            </a:r>
          </a:p>
          <a:p>
            <a:pPr lvl="1"/>
            <a:r>
              <a:rPr lang="en-US" dirty="0"/>
              <a:t>Trust of the communication path</a:t>
            </a:r>
          </a:p>
          <a:p>
            <a:pPr lvl="1"/>
            <a:r>
              <a:rPr lang="en-US" dirty="0"/>
              <a:t>Service continuity</a:t>
            </a:r>
          </a:p>
          <a:p>
            <a:pPr lvl="1"/>
            <a:r>
              <a:rPr lang="en-US" dirty="0" err="1"/>
              <a:t>QoS</a:t>
            </a:r>
            <a:r>
              <a:rPr lang="en-US" dirty="0"/>
              <a:t> of relayed services</a:t>
            </a:r>
          </a:p>
        </p:txBody>
      </p:sp>
    </p:spTree>
    <p:extLst>
      <p:ext uri="{BB962C8B-B14F-4D97-AF65-F5344CB8AC3E}">
        <p14:creationId xmlns:p14="http://schemas.microsoft.com/office/powerpoint/2010/main" val="609552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7002" y="490254"/>
            <a:ext cx="10515600" cy="1174917"/>
          </a:xfrm>
        </p:spPr>
        <p:txBody>
          <a:bodyPr/>
          <a:lstStyle/>
          <a:p>
            <a:r>
              <a:rPr lang="en-GB" sz="3600" dirty="0"/>
              <a:t>Requirements of U2N relaying for coverage extension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889" y="2050181"/>
            <a:ext cx="11230224" cy="3910482"/>
          </a:xfrm>
        </p:spPr>
        <p:txBody>
          <a:bodyPr>
            <a:normAutofit fontScale="92500" lnSpcReduction="10000"/>
          </a:bodyPr>
          <a:lstStyle/>
          <a:p>
            <a:r>
              <a:rPr lang="en-GB" sz="2600" dirty="0"/>
              <a:t>Coverage extension is largely a commercial service</a:t>
            </a:r>
          </a:p>
          <a:p>
            <a:pPr lvl="1"/>
            <a:r>
              <a:rPr lang="en-GB" sz="2200" dirty="0"/>
              <a:t>Also used for public safety, but many users will be commercial customers</a:t>
            </a:r>
          </a:p>
          <a:p>
            <a:pPr lvl="1"/>
            <a:r>
              <a:rPr lang="en-GB" sz="2200" dirty="0"/>
              <a:t>The relay may not be owned by the end user (e.g. coffee shop hotspot)</a:t>
            </a:r>
          </a:p>
          <a:p>
            <a:r>
              <a:rPr lang="en-GB" sz="2600" dirty="0"/>
              <a:t>Service requirements for commercial usage</a:t>
            </a:r>
          </a:p>
          <a:p>
            <a:pPr lvl="1"/>
            <a:r>
              <a:rPr lang="en-GB" sz="2200" dirty="0"/>
              <a:t>Reliable, timely communication (basic requirement</a:t>
            </a:r>
            <a:r>
              <a:rPr lang="en-GB" sz="2200" dirty="0" smtClean="0"/>
              <a:t>)</a:t>
            </a:r>
          </a:p>
          <a:p>
            <a:pPr lvl="1"/>
            <a:r>
              <a:rPr lang="en-US" altLang="zh-CN" sz="2200" smtClean="0"/>
              <a:t>Good p</a:t>
            </a:r>
            <a:r>
              <a:rPr lang="en-GB" sz="2200" smtClean="0"/>
              <a:t>erformance</a:t>
            </a:r>
            <a:r>
              <a:rPr lang="en-GB" sz="2200" dirty="0" smtClean="0"/>
              <a:t> required for </a:t>
            </a:r>
            <a:r>
              <a:rPr lang="en-GB" sz="2200" dirty="0"/>
              <a:t>commercial usage </a:t>
            </a:r>
          </a:p>
          <a:p>
            <a:pPr lvl="1"/>
            <a:r>
              <a:rPr lang="en-GB" sz="2200" dirty="0"/>
              <a:t>Access to the 3GPP ecosystem of services, with </a:t>
            </a:r>
            <a:r>
              <a:rPr lang="en-GB" sz="2200" dirty="0" err="1"/>
              <a:t>QoS</a:t>
            </a:r>
            <a:endParaRPr lang="en-GB" sz="2200" dirty="0"/>
          </a:p>
          <a:p>
            <a:pPr lvl="1"/>
            <a:r>
              <a:rPr lang="en-GB" sz="2200" dirty="0"/>
              <a:t>Service continuity</a:t>
            </a:r>
          </a:p>
          <a:p>
            <a:pPr lvl="2"/>
            <a:r>
              <a:rPr lang="en-GB" sz="1700" dirty="0"/>
              <a:t>Critical requirement: Service must not be interrupted when switching between direct and indirect paths</a:t>
            </a:r>
          </a:p>
          <a:p>
            <a:pPr lvl="2"/>
            <a:r>
              <a:rPr lang="en-GB" sz="1700" dirty="0"/>
              <a:t>Secondary requirement: Minimal disruption to the data flow, i.e. lossless handover preferable</a:t>
            </a:r>
          </a:p>
          <a:p>
            <a:pPr lvl="1"/>
            <a:r>
              <a:rPr lang="en-GB" sz="2200" dirty="0"/>
              <a:t>Security equivalent to direct </a:t>
            </a:r>
            <a:r>
              <a:rPr lang="en-GB" sz="2200" dirty="0" err="1"/>
              <a:t>Uu</a:t>
            </a:r>
            <a:r>
              <a:rPr lang="en-GB" sz="2200" dirty="0"/>
              <a:t> service (i.e. encryption and integrity)</a:t>
            </a:r>
          </a:p>
          <a:p>
            <a:pPr lvl="2"/>
            <a:r>
              <a:rPr lang="en-GB" sz="1600" dirty="0"/>
              <a:t>Relay UE may not be a trusted node from the perspective of the remote </a:t>
            </a:r>
            <a:r>
              <a:rPr lang="en-GB" sz="1600" dirty="0" smtClean="0"/>
              <a:t>UE</a:t>
            </a:r>
            <a:endParaRPr lang="en-GB" sz="1900" dirty="0"/>
          </a:p>
          <a:p>
            <a:pPr lvl="2"/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539784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801" y="636011"/>
            <a:ext cx="11230225" cy="1048578"/>
          </a:xfrm>
        </p:spPr>
        <p:txBody>
          <a:bodyPr/>
          <a:lstStyle/>
          <a:p>
            <a:r>
              <a:rPr lang="en-GB" sz="4000" dirty="0"/>
              <a:t>Findings of the relaying SI for U2N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5714340"/>
              </p:ext>
            </p:extLst>
          </p:nvPr>
        </p:nvGraphicFramePr>
        <p:xfrm>
          <a:off x="403036" y="2196576"/>
          <a:ext cx="11122869" cy="3068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4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7488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2027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04055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16258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73656"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1416" marR="91416" marT="45708" marB="45708"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L2</a:t>
                      </a:r>
                    </a:p>
                  </a:txBody>
                  <a:tcPr marL="91416" marR="91416" marT="45708" marB="45708"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L3 basic</a:t>
                      </a:r>
                    </a:p>
                  </a:txBody>
                  <a:tcPr marL="91416" marR="91416" marT="45708" marB="45708"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L3+N3IWF</a:t>
                      </a:r>
                    </a:p>
                  </a:txBody>
                  <a:tcPr marL="91416" marR="91416" marT="45708" marB="45708"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Comment</a:t>
                      </a:r>
                    </a:p>
                  </a:txBody>
                  <a:tcPr marL="91416" marR="91416" marT="45708" marB="45708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79244">
                <a:tc>
                  <a:txBody>
                    <a:bodyPr/>
                    <a:lstStyle/>
                    <a:p>
                      <a:r>
                        <a:rPr lang="en-GB" sz="1800" dirty="0"/>
                        <a:t>Data communication</a:t>
                      </a:r>
                    </a:p>
                  </a:txBody>
                  <a:tcPr marL="91416" marR="91416" marT="45708" marB="45708"/>
                </a:tc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rgbClr val="00B050"/>
                          </a:solidFill>
                        </a:rPr>
                        <a:t>Yes</a:t>
                      </a:r>
                    </a:p>
                  </a:txBody>
                  <a:tcPr marL="91416" marR="91416" marT="45708" marB="45708"/>
                </a:tc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rgbClr val="00B050"/>
                          </a:solidFill>
                        </a:rPr>
                        <a:t>Yes</a:t>
                      </a:r>
                    </a:p>
                  </a:txBody>
                  <a:tcPr marL="91416" marR="91416" marT="45708" marB="45708"/>
                </a:tc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rgbClr val="00B050"/>
                          </a:solidFill>
                        </a:rPr>
                        <a:t>Yes</a:t>
                      </a:r>
                    </a:p>
                  </a:txBody>
                  <a:tcPr marL="91416" marR="91416" marT="45708" marB="45708"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Some latency and overhead concern with N3IWF</a:t>
                      </a:r>
                      <a:r>
                        <a:rPr lang="en-GB" sz="1400" baseline="0" dirty="0"/>
                        <a:t> </a:t>
                      </a:r>
                      <a:r>
                        <a:rPr lang="en-GB" sz="1400" baseline="0" dirty="0" smtClean="0"/>
                        <a:t>resulting in performance degradation (</a:t>
                      </a:r>
                      <a:r>
                        <a:rPr lang="en-GB" sz="1400" baseline="0" dirty="0"/>
                        <a:t>more network hops, additional headers)</a:t>
                      </a:r>
                      <a:endParaRPr lang="en-GB" sz="1400" dirty="0"/>
                    </a:p>
                  </a:txBody>
                  <a:tcPr marL="91416" marR="91416" marT="45708" marB="45708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24025">
                <a:tc>
                  <a:txBody>
                    <a:bodyPr/>
                    <a:lstStyle/>
                    <a:p>
                      <a:r>
                        <a:rPr lang="en-GB" sz="1800" dirty="0"/>
                        <a:t>Service access with </a:t>
                      </a:r>
                      <a:r>
                        <a:rPr lang="en-GB" sz="1800" dirty="0" err="1"/>
                        <a:t>QoS</a:t>
                      </a:r>
                      <a:endParaRPr lang="en-GB" sz="1800" dirty="0"/>
                    </a:p>
                  </a:txBody>
                  <a:tcPr marL="91416" marR="91416" marT="45708" marB="45708"/>
                </a:tc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rgbClr val="00B050"/>
                          </a:solidFill>
                        </a:rPr>
                        <a:t>Yes</a:t>
                      </a:r>
                    </a:p>
                  </a:txBody>
                  <a:tcPr marL="91416" marR="91416" marT="45708" marB="45708"/>
                </a:tc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rgbClr val="00B050"/>
                          </a:solidFill>
                        </a:rPr>
                        <a:t>Yes</a:t>
                      </a:r>
                    </a:p>
                  </a:txBody>
                  <a:tcPr marL="91416" marR="91416" marT="45708" marB="45708"/>
                </a:tc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rgbClr val="00B050"/>
                          </a:solidFill>
                        </a:rPr>
                        <a:t>Yes</a:t>
                      </a:r>
                    </a:p>
                  </a:txBody>
                  <a:tcPr marL="91416" marR="91416" marT="45708" marB="45708"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PDB split is handled differently in L2 and</a:t>
                      </a:r>
                      <a:r>
                        <a:rPr lang="en-GB" sz="1400" baseline="0" dirty="0"/>
                        <a:t> L3 </a:t>
                      </a:r>
                      <a:r>
                        <a:rPr lang="en-GB" sz="1400" dirty="0"/>
                        <a:t>architectures</a:t>
                      </a:r>
                    </a:p>
                    <a:p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L2 </a:t>
                      </a:r>
                      <a:r>
                        <a:rPr lang="en-US" altLang="zh-CN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QoS</a:t>
                      </a: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can be flexibly tailored to the AS conditions on </a:t>
                      </a:r>
                      <a:r>
                        <a:rPr lang="en-US" altLang="zh-CN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en-US" altLang="zh-CN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Uu</a:t>
                      </a: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US" altLang="zh-CN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but L3 cannot.</a:t>
                      </a:r>
                      <a:endParaRPr lang="en-GB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16" marR="91416" marT="45708" marB="45708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3656">
                <a:tc>
                  <a:txBody>
                    <a:bodyPr/>
                    <a:lstStyle/>
                    <a:p>
                      <a:r>
                        <a:rPr lang="en-GB" sz="1800" dirty="0"/>
                        <a:t>End-to-end</a:t>
                      </a:r>
                      <a:r>
                        <a:rPr lang="en-GB" sz="1800" baseline="0" dirty="0"/>
                        <a:t> security</a:t>
                      </a:r>
                      <a:endParaRPr lang="en-GB" sz="1800" dirty="0"/>
                    </a:p>
                  </a:txBody>
                  <a:tcPr marL="91416" marR="91416" marT="45708" marB="45708"/>
                </a:tc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rgbClr val="00B050"/>
                          </a:solidFill>
                        </a:rPr>
                        <a:t>Yes </a:t>
                      </a:r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(PDCP)</a:t>
                      </a:r>
                    </a:p>
                  </a:txBody>
                  <a:tcPr marL="91416" marR="91416" marT="45708" marB="45708"/>
                </a:tc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rgbClr val="FF0000"/>
                          </a:solidFill>
                        </a:rPr>
                        <a:t>No</a:t>
                      </a:r>
                    </a:p>
                  </a:txBody>
                  <a:tcPr marL="91416" marR="91416" marT="45708" marB="45708"/>
                </a:tc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rgbClr val="00B050"/>
                          </a:solidFill>
                        </a:rPr>
                        <a:t>Yes </a:t>
                      </a:r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(IPsec)</a:t>
                      </a:r>
                    </a:p>
                  </a:txBody>
                  <a:tcPr marL="91416" marR="91416" marT="45708" marB="45708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1416" marR="91416" marT="45708" marB="45708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5086">
                <a:tc>
                  <a:txBody>
                    <a:bodyPr/>
                    <a:lstStyle/>
                    <a:p>
                      <a:r>
                        <a:rPr lang="en-GB" sz="1800" dirty="0"/>
                        <a:t>Service continuity</a:t>
                      </a:r>
                    </a:p>
                  </a:txBody>
                  <a:tcPr marL="91416" marR="91416" marT="45708" marB="45708"/>
                </a:tc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rgbClr val="00B050"/>
                          </a:solidFill>
                        </a:rPr>
                        <a:t>Yes </a:t>
                      </a:r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(handover)</a:t>
                      </a:r>
                    </a:p>
                  </a:txBody>
                  <a:tcPr marL="91416" marR="91416" marT="45708" marB="45708"/>
                </a:tc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rgbClr val="FF0000"/>
                          </a:solidFill>
                        </a:rPr>
                        <a:t>No</a:t>
                      </a:r>
                    </a:p>
                  </a:txBody>
                  <a:tcPr marL="91416" marR="91416" marT="45708" marB="45708"/>
                </a:tc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rgbClr val="00B0F0"/>
                          </a:solidFill>
                        </a:rPr>
                        <a:t>Partial </a:t>
                      </a:r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(no lossless handover)</a:t>
                      </a:r>
                    </a:p>
                  </a:txBody>
                  <a:tcPr marL="91416" marR="91416" marT="45708" marB="45708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1416" marR="91416" marT="45708" marB="45708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349359" y="5246076"/>
            <a:ext cx="11176545" cy="1135476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271382" indent="-271382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prstClr val="black"/>
                </a:solidFill>
                <a:latin typeface="+mn-lt"/>
              </a:rPr>
              <a:t>Both the L2 and L3 solutions can meet service requirements, but L3 requires </a:t>
            </a:r>
            <a:r>
              <a:rPr lang="en-GB" sz="2000" dirty="0" smtClean="0">
                <a:solidFill>
                  <a:prstClr val="black"/>
                </a:solidFill>
                <a:latin typeface="+mn-lt"/>
              </a:rPr>
              <a:t>N3IWF</a:t>
            </a:r>
          </a:p>
          <a:p>
            <a:pPr marL="800100" lvl="1" indent="-342900">
              <a:lnSpc>
                <a:spcPct val="9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prstClr val="black"/>
                </a:solidFill>
                <a:latin typeface="+mn-lt"/>
                <a:sym typeface="Wingdings" panose="05000000000000000000" pitchFamily="2" charset="2"/>
              </a:rPr>
              <a:t>only L2 would be able to provide lossless service </a:t>
            </a:r>
            <a:r>
              <a:rPr lang="en-GB" sz="2000" dirty="0" smtClean="0">
                <a:solidFill>
                  <a:prstClr val="black"/>
                </a:solidFill>
                <a:latin typeface="+mn-lt"/>
                <a:sym typeface="Wingdings" panose="05000000000000000000" pitchFamily="2" charset="2"/>
              </a:rPr>
              <a:t>continuity</a:t>
            </a:r>
          </a:p>
          <a:p>
            <a:pPr marL="800100" lvl="1" indent="-342900">
              <a:lnSpc>
                <a:spcPct val="9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en-GB" sz="2000" dirty="0" smtClean="0">
                <a:solidFill>
                  <a:prstClr val="black"/>
                </a:solidFill>
                <a:latin typeface="+mn-lt"/>
              </a:rPr>
              <a:t>Performance concerns with N3IWF: overhead, latency, likelihood of deployment</a:t>
            </a:r>
            <a:endParaRPr lang="en-GB" sz="2000" dirty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5681" y="1800312"/>
            <a:ext cx="11230224" cy="771647"/>
          </a:xfrm>
        </p:spPr>
        <p:txBody>
          <a:bodyPr/>
          <a:lstStyle/>
          <a:p>
            <a:r>
              <a:rPr lang="en-GB" sz="2000" dirty="0"/>
              <a:t>Layer 2 and layer 3 relay architectures are both deemed feasible and recommended for normative </a:t>
            </a:r>
            <a:r>
              <a:rPr lang="en-GB" sz="2000" dirty="0" smtClean="0"/>
              <a:t>work</a:t>
            </a:r>
            <a:endParaRPr lang="en-GB" sz="2000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249343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67891"/>
            <a:ext cx="10515600" cy="1106905"/>
          </a:xfrm>
        </p:spPr>
        <p:txBody>
          <a:bodyPr/>
          <a:lstStyle/>
          <a:p>
            <a:r>
              <a:rPr lang="en-GB" sz="4000" dirty="0"/>
              <a:t>Recommended 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Any specified U2N/U2U relay architecture should be suitable for commercial use</a:t>
            </a:r>
          </a:p>
          <a:p>
            <a:pPr lvl="1"/>
            <a:r>
              <a:rPr lang="en-GB" sz="2000" dirty="0"/>
              <a:t>Otherwise there is a risk of a paper standard</a:t>
            </a:r>
          </a:p>
          <a:p>
            <a:r>
              <a:rPr lang="en-GB" sz="2400" dirty="0"/>
              <a:t>L2 solution should be specified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3049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00062"/>
            <a:ext cx="10515600" cy="1325563"/>
          </a:xfrm>
        </p:spPr>
        <p:txBody>
          <a:bodyPr/>
          <a:lstStyle/>
          <a:p>
            <a:r>
              <a:rPr lang="en-GB" sz="4000" dirty="0"/>
              <a:t>Proposed WI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Specify a layer 2 relaying architecture to support the SA requirements for </a:t>
            </a:r>
            <a:r>
              <a:rPr lang="en-US" altLang="zh-CN" sz="2400" dirty="0"/>
              <a:t>both </a:t>
            </a:r>
            <a:r>
              <a:rPr lang="en-GB" sz="2400" dirty="0" err="1"/>
              <a:t>sidelink</a:t>
            </a:r>
            <a:r>
              <a:rPr lang="en-GB" sz="2400" dirty="0"/>
              <a:t>-based UE-to-Network relay and UE-to-</a:t>
            </a:r>
            <a:r>
              <a:rPr lang="en-US" altLang="zh-CN" sz="2400" dirty="0"/>
              <a:t>UE</a:t>
            </a:r>
            <a:r>
              <a:rPr lang="en-GB" sz="2400" dirty="0"/>
              <a:t> relay:</a:t>
            </a:r>
            <a:endParaRPr lang="en-GB" sz="2400" dirty="0">
              <a:solidFill>
                <a:srgbClr val="7030A0"/>
              </a:solidFill>
            </a:endParaRPr>
          </a:p>
          <a:p>
            <a:pPr lvl="1"/>
            <a:r>
              <a:rPr lang="en-GB" sz="2000" dirty="0"/>
              <a:t>Control Plane procedures </a:t>
            </a:r>
          </a:p>
          <a:p>
            <a:pPr lvl="1"/>
            <a:r>
              <a:rPr lang="en-GB" sz="2000" dirty="0"/>
              <a:t>Adaptation layer and other user plane protocol aspects to support </a:t>
            </a:r>
            <a:r>
              <a:rPr lang="en-GB" sz="2000" dirty="0" err="1"/>
              <a:t>QoS</a:t>
            </a:r>
            <a:r>
              <a:rPr lang="en-GB" sz="2000" dirty="0"/>
              <a:t> and End-to-end security for relaying connection</a:t>
            </a:r>
          </a:p>
          <a:p>
            <a:pPr lvl="1"/>
            <a:r>
              <a:rPr lang="en-GB" sz="2000" dirty="0"/>
              <a:t>Service continuity for UE-to-Network relay</a:t>
            </a:r>
          </a:p>
          <a:p>
            <a:pPr lvl="1"/>
            <a:r>
              <a:rPr lang="en-GB" sz="2000" dirty="0" err="1"/>
              <a:t>QoS</a:t>
            </a:r>
            <a:r>
              <a:rPr lang="en-GB" sz="2000" dirty="0"/>
              <a:t> for relaying functionality</a:t>
            </a:r>
          </a:p>
          <a:p>
            <a:pPr lvl="1"/>
            <a:r>
              <a:rPr lang="en-GB" sz="2000" dirty="0"/>
              <a:t>Relay/remote UE authorisation</a:t>
            </a:r>
          </a:p>
          <a:p>
            <a:r>
              <a:rPr lang="en-GB" sz="2400" dirty="0"/>
              <a:t>Specify criteria and procedures for relay (re)selection</a:t>
            </a:r>
          </a:p>
          <a:p>
            <a:r>
              <a:rPr lang="en-GB" sz="2400" dirty="0"/>
              <a:t>Specify procedures for support of discovery operations for </a:t>
            </a:r>
            <a:r>
              <a:rPr lang="en-GB" sz="2400" dirty="0" err="1"/>
              <a:t>sidelink</a:t>
            </a:r>
            <a:r>
              <a:rPr lang="en-GB" sz="2400" dirty="0"/>
              <a:t> relaying</a:t>
            </a:r>
          </a:p>
        </p:txBody>
      </p:sp>
    </p:spTree>
    <p:extLst>
      <p:ext uri="{BB962C8B-B14F-4D97-AF65-F5344CB8AC3E}">
        <p14:creationId xmlns:p14="http://schemas.microsoft.com/office/powerpoint/2010/main" val="2787146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3864C3BC768F4C83F728553A532E20" ma:contentTypeVersion="" ma:contentTypeDescription="Create a new document." ma:contentTypeScope="" ma:versionID="6397e17d392d56ada45e5242a5a5938d">
  <xsd:schema xmlns:xsd="http://www.w3.org/2001/XMLSchema" xmlns:xs="http://www.w3.org/2001/XMLSchema" xmlns:p="http://schemas.microsoft.com/office/2006/metadata/properties" xmlns:ns2="554bdb6f-217d-4cda-85cc-0ca32126c36c" xmlns:ns3="9238aee7-caa6-41e3-83d0-457e088803cc" targetNamespace="http://schemas.microsoft.com/office/2006/metadata/properties" ma:root="true" ma:fieldsID="35443afd3cef50bc872c7ec5e285e232" ns2:_="" ns3:_="">
    <xsd:import namespace="554bdb6f-217d-4cda-85cc-0ca32126c36c"/>
    <xsd:import namespace="9238aee7-caa6-41e3-83d0-457e088803cc"/>
    <xsd:element name="properties">
      <xsd:complexType>
        <xsd:sequence>
          <xsd:element name="documentManagement">
            <xsd:complexType>
              <xsd:all>
                <xsd:element ref="ns2:o6c2a48b16e24d09b795349389dda484" minOccurs="0"/>
                <xsd:element ref="ns3:TaxCatchAll" minOccurs="0"/>
                <xsd:element ref="ns2:ma7d45d2182b49a8852f1a46c168973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4bdb6f-217d-4cda-85cc-0ca32126c36c" elementFormDefault="qualified">
    <xsd:import namespace="http://schemas.microsoft.com/office/2006/documentManagement/types"/>
    <xsd:import namespace="http://schemas.microsoft.com/office/infopath/2007/PartnerControls"/>
    <xsd:element name="o6c2a48b16e24d09b795349389dda484" ma:index="9" nillable="true" ma:taxonomy="true" ma:internalName="o6c2a48b16e24d09b795349389dda484" ma:taxonomyFieldName="Document_x0020_Type" ma:displayName="Document Type" ma:default="" ma:fieldId="{86c2a48b-16e2-4d09-b795-349389dda484}" ma:sspId="6d5f5814-4f01-4a3f-8a26-8a5755563af8" ma:termSetId="1e16500f-a9d9-40a6-a408-a011f1a94a77" ma:anchorId="ea4c1ac2-2df1-4db1-94ca-c989081e93ce" ma:open="false" ma:isKeyword="false">
      <xsd:complexType>
        <xsd:sequence>
          <xsd:element ref="pc:Terms" minOccurs="0" maxOccurs="1"/>
        </xsd:sequence>
      </xsd:complexType>
    </xsd:element>
    <xsd:element name="ma7d45d2182b49a8852f1a46c168973a" ma:index="12" nillable="true" ma:taxonomy="true" ma:internalName="ma7d45d2182b49a8852f1a46c168973a" ma:taxonomyFieldName="Technical_x0020_Type" ma:displayName="Technical Type" ma:default="" ma:fieldId="{6a7d45d2-182b-49a8-852f-1a46c168973a}" ma:sspId="6d5f5814-4f01-4a3f-8a26-8a5755563af8" ma:termSetId="1e16500f-a9d9-40a6-a408-a011f1a94a77" ma:anchorId="ac3c26f2-93c5-4db3-a2b8-348e3fc26581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38aee7-caa6-41e3-83d0-457e088803cc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6722027d-9888-40e8-ab94-ac73661d71a4}" ma:internalName="TaxCatchAll" ma:showField="CatchAllData" ma:web="9238aee7-caa6-41e3-83d0-457e088803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7d45d2182b49a8852f1a46c168973a xmlns="554bdb6f-217d-4cda-85cc-0ca32126c36c">
      <Terms xmlns="http://schemas.microsoft.com/office/infopath/2007/PartnerControls"/>
    </ma7d45d2182b49a8852f1a46c168973a>
    <TaxCatchAll xmlns="9238aee7-caa6-41e3-83d0-457e088803cc"/>
    <o6c2a48b16e24d09b795349389dda484 xmlns="554bdb6f-217d-4cda-85cc-0ca32126c36c">
      <Terms xmlns="http://schemas.microsoft.com/office/infopath/2007/PartnerControls"/>
    </o6c2a48b16e24d09b795349389dda484>
  </documentManagement>
</p:properties>
</file>

<file path=customXml/itemProps1.xml><?xml version="1.0" encoding="utf-8"?>
<ds:datastoreItem xmlns:ds="http://schemas.openxmlformats.org/officeDocument/2006/customXml" ds:itemID="{D50F2A6F-2EC1-44FA-96EE-E018CBC9D74E}"/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5736</TotalTime>
  <Words>528</Words>
  <Application>Microsoft Office PowerPoint</Application>
  <PresentationFormat>Widescreen</PresentationFormat>
  <Paragraphs>69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 </vt:lpstr>
      <vt:lpstr>宋体</vt:lpstr>
      <vt:lpstr>Arial</vt:lpstr>
      <vt:lpstr>Calibri</vt:lpstr>
      <vt:lpstr>Calibri Light</vt:lpstr>
      <vt:lpstr>Times New Roman</vt:lpstr>
      <vt:lpstr>Wingdings</vt:lpstr>
      <vt:lpstr>Office Theme</vt:lpstr>
      <vt:lpstr>Rel-17 Sidelink Relay Motivation</vt:lpstr>
      <vt:lpstr>The case for relaying </vt:lpstr>
      <vt:lpstr>Requirements of U2N relaying for coverage extension</vt:lpstr>
      <vt:lpstr>Findings of the relaying SI for U2N</vt:lpstr>
      <vt:lpstr>Recommended way forward</vt:lpstr>
      <vt:lpstr>Proposed WI objectives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Xuelong Wang</cp:lastModifiedBy>
  <cp:revision>663</cp:revision>
  <dcterms:created xsi:type="dcterms:W3CDTF">2010-02-05T13:52:04Z</dcterms:created>
  <dcterms:modified xsi:type="dcterms:W3CDTF">2021-03-15T02:34:28Z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0x010100273864C3BC768F4C83F728553A532E20</vt:lpwstr>
  </property>
</Properties>
</file>