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435" r:id="rId4"/>
    <p:sldId id="1084" r:id="rId5"/>
    <p:sldId id="1081" r:id="rId6"/>
    <p:sldId id="1085" r:id="rId7"/>
    <p:sldId id="448" r:id="rId8"/>
    <p:sldId id="1082" r:id="rId9"/>
    <p:sldId id="1083" r:id="rId10"/>
    <p:sldId id="1086" r:id="rId11"/>
    <p:sldId id="1087" r:id="rId12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C800BE"/>
    <a:srgbClr val="FA7100"/>
    <a:srgbClr val="FFA7A7"/>
    <a:srgbClr val="53FFA1"/>
    <a:srgbClr val="92D050"/>
    <a:srgbClr val="0066FF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83" d="100"/>
          <a:sy n="183" d="100"/>
        </p:scale>
        <p:origin x="168" y="4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835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RAN planning – meetings and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Chairman, RAN1 Chairman, RAN2 Chairman, 	      RAN3 Chairman, RAN4 Chairman, RAN5 Chairman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3198258" y="136116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RP-210503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meeting plan and Rel-18 planning roadmap outlined in these slides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52509285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  <a:p>
            <a:pPr lvl="0"/>
            <a:r>
              <a:rPr lang="en-US" dirty="0"/>
              <a:t>Timeplan details for Q2/2021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Overall Timeplan for RAN meetings in H2/2021 and Q1/2022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Timeplan and structure for Rel-18 planning</a:t>
            </a:r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A676A-F710-45AA-B59C-8991FBA9C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Timeplan details for Q2/2021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9342707-B916-43B9-945C-2B85B58F69A2}"/>
              </a:ext>
            </a:extLst>
          </p:cNvPr>
          <p:cNvSpPr/>
          <p:nvPr/>
        </p:nvSpPr>
        <p:spPr>
          <a:xfrm>
            <a:off x="3863104" y="3828773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317936C-7A59-4CD3-A052-943167A83FEF}"/>
              </a:ext>
            </a:extLst>
          </p:cNvPr>
          <p:cNvSpPr/>
          <p:nvPr/>
        </p:nvSpPr>
        <p:spPr>
          <a:xfrm>
            <a:off x="5490049" y="2655067"/>
            <a:ext cx="374507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DD3CA14-F34F-4350-9C57-BEE9BE1930E7}"/>
              </a:ext>
            </a:extLst>
          </p:cNvPr>
          <p:cNvSpPr/>
          <p:nvPr/>
        </p:nvSpPr>
        <p:spPr>
          <a:xfrm>
            <a:off x="3472444" y="2655067"/>
            <a:ext cx="362476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64EB386-7D09-4799-9198-406091179BE6}"/>
              </a:ext>
            </a:extLst>
          </p:cNvPr>
          <p:cNvSpPr/>
          <p:nvPr/>
        </p:nvSpPr>
        <p:spPr>
          <a:xfrm>
            <a:off x="6689551" y="2655238"/>
            <a:ext cx="324580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7455EBA6-DB3E-466E-9FB5-244B91F8256A}"/>
              </a:ext>
            </a:extLst>
          </p:cNvPr>
          <p:cNvSpPr/>
          <p:nvPr/>
        </p:nvSpPr>
        <p:spPr>
          <a:xfrm>
            <a:off x="1541687" y="3879244"/>
            <a:ext cx="575406" cy="2520020"/>
          </a:xfrm>
          <a:prstGeom prst="roundRect">
            <a:avLst/>
          </a:prstGeom>
          <a:solidFill>
            <a:srgbClr val="FFA7A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F1B0C6-39B5-4BE3-AE32-E36044DF6213}"/>
              </a:ext>
            </a:extLst>
          </p:cNvPr>
          <p:cNvSpPr/>
          <p:nvPr/>
        </p:nvSpPr>
        <p:spPr>
          <a:xfrm>
            <a:off x="650439" y="1458422"/>
            <a:ext cx="189294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</p:txBody>
      </p:sp>
      <p:cxnSp>
        <p:nvCxnSpPr>
          <p:cNvPr id="33" name="Straight Connector 12">
            <a:extLst>
              <a:ext uri="{FF2B5EF4-FFF2-40B4-BE49-F238E27FC236}">
                <a16:creationId xmlns:a16="http://schemas.microsoft.com/office/drawing/2014/main" id="{C06B98E8-872B-431F-8F83-29B0E31FA5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6793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Connector 12">
            <a:extLst>
              <a:ext uri="{FF2B5EF4-FFF2-40B4-BE49-F238E27FC236}">
                <a16:creationId xmlns:a16="http://schemas.microsoft.com/office/drawing/2014/main" id="{EDACCBC6-B605-4F37-B508-132BC595546A}"/>
              </a:ext>
            </a:extLst>
          </p:cNvPr>
          <p:cNvCxnSpPr>
            <a:cxnSpLocks/>
          </p:cNvCxnSpPr>
          <p:nvPr/>
        </p:nvCxnSpPr>
        <p:spPr bwMode="auto">
          <a:xfrm flipV="1">
            <a:off x="1844667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EE3722B0-AE3C-45A8-A437-E0F78A59331A}"/>
              </a:ext>
            </a:extLst>
          </p:cNvPr>
          <p:cNvSpPr/>
          <p:nvPr/>
        </p:nvSpPr>
        <p:spPr>
          <a:xfrm>
            <a:off x="1866471" y="2655238"/>
            <a:ext cx="328588" cy="37590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4506BAD-2632-4A87-9FA8-81384E6BB3A8}"/>
              </a:ext>
            </a:extLst>
          </p:cNvPr>
          <p:cNvSpPr/>
          <p:nvPr/>
        </p:nvSpPr>
        <p:spPr>
          <a:xfrm>
            <a:off x="1862123" y="3879248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57DF987-855C-4D3C-8F72-F6D56D9CC697}"/>
              </a:ext>
            </a:extLst>
          </p:cNvPr>
          <p:cNvSpPr/>
          <p:nvPr/>
        </p:nvSpPr>
        <p:spPr bwMode="auto">
          <a:xfrm>
            <a:off x="650437" y="2540585"/>
            <a:ext cx="6499006" cy="584355"/>
          </a:xfrm>
          <a:prstGeom prst="rect">
            <a:avLst/>
          </a:prstGeom>
          <a:solidFill>
            <a:srgbClr val="D9D9D9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000" dirty="0">
              <a:latin typeface="Arial" charset="0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7F42D17-44FA-4E81-953F-A92DAA887659}"/>
              </a:ext>
            </a:extLst>
          </p:cNvPr>
          <p:cNvSpPr/>
          <p:nvPr/>
        </p:nvSpPr>
        <p:spPr>
          <a:xfrm>
            <a:off x="146732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6096C90-92AE-4006-B251-3B2FF0B221F0}"/>
              </a:ext>
            </a:extLst>
          </p:cNvPr>
          <p:cNvSpPr/>
          <p:nvPr/>
        </p:nvSpPr>
        <p:spPr>
          <a:xfrm>
            <a:off x="1870627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0DAEDE2-00A1-49F5-AB7E-B7D3656C83B8}"/>
              </a:ext>
            </a:extLst>
          </p:cNvPr>
          <p:cNvSpPr/>
          <p:nvPr/>
        </p:nvSpPr>
        <p:spPr>
          <a:xfrm>
            <a:off x="2578534" y="1460055"/>
            <a:ext cx="1668851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0185B40-F2A7-4538-9DCC-F058E5F4C92F}"/>
              </a:ext>
            </a:extLst>
          </p:cNvPr>
          <p:cNvSpPr/>
          <p:nvPr/>
        </p:nvSpPr>
        <p:spPr>
          <a:xfrm>
            <a:off x="5993865" y="1459238"/>
            <a:ext cx="1076139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53EA493D-BAD7-46BD-A275-BBD58F7E5CE2}"/>
              </a:ext>
            </a:extLst>
          </p:cNvPr>
          <p:cNvSpPr/>
          <p:nvPr/>
        </p:nvSpPr>
        <p:spPr>
          <a:xfrm>
            <a:off x="4282533" y="1460055"/>
            <a:ext cx="1668843" cy="60642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72000" tIns="72000" rIns="72000" bIns="72000" anchor="ctr"/>
          <a:lstStyle/>
          <a:p>
            <a:pPr algn="ctr" defTabSz="914402">
              <a:defRPr/>
            </a:pPr>
            <a:r>
              <a:rPr lang="en-GB" sz="12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</a:t>
            </a:r>
          </a:p>
        </p:txBody>
      </p:sp>
      <p:cxnSp>
        <p:nvCxnSpPr>
          <p:cNvPr id="77" name="Straight Connector 12">
            <a:extLst>
              <a:ext uri="{FF2B5EF4-FFF2-40B4-BE49-F238E27FC236}">
                <a16:creationId xmlns:a16="http://schemas.microsoft.com/office/drawing/2014/main" id="{C1067B1E-2C44-49E5-A235-32295693B619}"/>
              </a:ext>
            </a:extLst>
          </p:cNvPr>
          <p:cNvCxnSpPr>
            <a:cxnSpLocks/>
          </p:cNvCxnSpPr>
          <p:nvPr/>
        </p:nvCxnSpPr>
        <p:spPr bwMode="auto">
          <a:xfrm flipV="1">
            <a:off x="265530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" name="Straight Connector 12">
            <a:extLst>
              <a:ext uri="{FF2B5EF4-FFF2-40B4-BE49-F238E27FC236}">
                <a16:creationId xmlns:a16="http://schemas.microsoft.com/office/drawing/2014/main" id="{084D9C71-A363-49B7-8CA8-75D9D6B71FEA}"/>
              </a:ext>
            </a:extLst>
          </p:cNvPr>
          <p:cNvCxnSpPr>
            <a:cxnSpLocks/>
          </p:cNvCxnSpPr>
          <p:nvPr/>
        </p:nvCxnSpPr>
        <p:spPr bwMode="auto">
          <a:xfrm flipV="1">
            <a:off x="305076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9" name="Straight Connector 12">
            <a:extLst>
              <a:ext uri="{FF2B5EF4-FFF2-40B4-BE49-F238E27FC236}">
                <a16:creationId xmlns:a16="http://schemas.microsoft.com/office/drawing/2014/main" id="{ED95EDF1-57F7-4F33-8F5E-7F79468F20BE}"/>
              </a:ext>
            </a:extLst>
          </p:cNvPr>
          <p:cNvCxnSpPr>
            <a:cxnSpLocks/>
          </p:cNvCxnSpPr>
          <p:nvPr/>
        </p:nvCxnSpPr>
        <p:spPr bwMode="auto">
          <a:xfrm flipV="1">
            <a:off x="3454029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0" name="Straight Connector 12">
            <a:extLst>
              <a:ext uri="{FF2B5EF4-FFF2-40B4-BE49-F238E27FC236}">
                <a16:creationId xmlns:a16="http://schemas.microsoft.com/office/drawing/2014/main" id="{5E044DB1-26CF-44B6-B52D-218973E4D465}"/>
              </a:ext>
            </a:extLst>
          </p:cNvPr>
          <p:cNvCxnSpPr>
            <a:cxnSpLocks/>
          </p:cNvCxnSpPr>
          <p:nvPr/>
        </p:nvCxnSpPr>
        <p:spPr bwMode="auto">
          <a:xfrm flipV="1">
            <a:off x="3858595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1" name="Straight Connector 12">
            <a:extLst>
              <a:ext uri="{FF2B5EF4-FFF2-40B4-BE49-F238E27FC236}">
                <a16:creationId xmlns:a16="http://schemas.microsoft.com/office/drawing/2014/main" id="{20F30CF4-731D-4EBD-8837-28CFCEFAE146}"/>
              </a:ext>
            </a:extLst>
          </p:cNvPr>
          <p:cNvCxnSpPr>
            <a:cxnSpLocks/>
          </p:cNvCxnSpPr>
          <p:nvPr/>
        </p:nvCxnSpPr>
        <p:spPr bwMode="auto">
          <a:xfrm flipV="1">
            <a:off x="466470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2" name="Straight Connector 12">
            <a:extLst>
              <a:ext uri="{FF2B5EF4-FFF2-40B4-BE49-F238E27FC236}">
                <a16:creationId xmlns:a16="http://schemas.microsoft.com/office/drawing/2014/main" id="{18DE858D-D678-4C0B-97F4-6AFE4C593BAD}"/>
              </a:ext>
            </a:extLst>
          </p:cNvPr>
          <p:cNvCxnSpPr>
            <a:cxnSpLocks/>
          </p:cNvCxnSpPr>
          <p:nvPr/>
        </p:nvCxnSpPr>
        <p:spPr bwMode="auto">
          <a:xfrm flipV="1">
            <a:off x="5073818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" name="Straight Connector 12">
            <a:extLst>
              <a:ext uri="{FF2B5EF4-FFF2-40B4-BE49-F238E27FC236}">
                <a16:creationId xmlns:a16="http://schemas.microsoft.com/office/drawing/2014/main" id="{F3B07F5D-37FB-46A6-96B3-02B7B37AF1DA}"/>
              </a:ext>
            </a:extLst>
          </p:cNvPr>
          <p:cNvCxnSpPr>
            <a:cxnSpLocks/>
          </p:cNvCxnSpPr>
          <p:nvPr/>
        </p:nvCxnSpPr>
        <p:spPr bwMode="auto">
          <a:xfrm flipV="1">
            <a:off x="547643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4" name="Straight Connector 12">
            <a:extLst>
              <a:ext uri="{FF2B5EF4-FFF2-40B4-BE49-F238E27FC236}">
                <a16:creationId xmlns:a16="http://schemas.microsoft.com/office/drawing/2014/main" id="{AC0BD496-A3A3-4EFE-AA6E-6AF3902D040D}"/>
              </a:ext>
            </a:extLst>
          </p:cNvPr>
          <p:cNvCxnSpPr>
            <a:cxnSpLocks/>
          </p:cNvCxnSpPr>
          <p:nvPr/>
        </p:nvCxnSpPr>
        <p:spPr bwMode="auto">
          <a:xfrm flipV="1">
            <a:off x="587368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5" name="Straight Connector 12">
            <a:extLst>
              <a:ext uri="{FF2B5EF4-FFF2-40B4-BE49-F238E27FC236}">
                <a16:creationId xmlns:a16="http://schemas.microsoft.com/office/drawing/2014/main" id="{55F5C146-7F11-4506-AE67-1CE580D84CA2}"/>
              </a:ext>
            </a:extLst>
          </p:cNvPr>
          <p:cNvCxnSpPr>
            <a:cxnSpLocks/>
          </p:cNvCxnSpPr>
          <p:nvPr/>
        </p:nvCxnSpPr>
        <p:spPr bwMode="auto">
          <a:xfrm flipV="1">
            <a:off x="6275900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" name="Rectangle 85">
            <a:extLst>
              <a:ext uri="{FF2B5EF4-FFF2-40B4-BE49-F238E27FC236}">
                <a16:creationId xmlns:a16="http://schemas.microsoft.com/office/drawing/2014/main" id="{2F7FDCAD-3FCB-4AE3-BFD1-E769F626FBAE}"/>
              </a:ext>
            </a:extLst>
          </p:cNvPr>
          <p:cNvSpPr/>
          <p:nvPr/>
        </p:nvSpPr>
        <p:spPr>
          <a:xfrm>
            <a:off x="2272481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277616E-62FE-4B34-9851-D4A0CCBCDFEA}"/>
              </a:ext>
            </a:extLst>
          </p:cNvPr>
          <p:cNvSpPr/>
          <p:nvPr/>
        </p:nvSpPr>
        <p:spPr>
          <a:xfrm>
            <a:off x="2672556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37FE546-D451-44FE-966A-73AF15F58AED}"/>
              </a:ext>
            </a:extLst>
          </p:cNvPr>
          <p:cNvSpPr/>
          <p:nvPr/>
        </p:nvSpPr>
        <p:spPr>
          <a:xfrm>
            <a:off x="307585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FCC9444-0D85-491D-B2F7-D69F0E93E951}"/>
              </a:ext>
            </a:extLst>
          </p:cNvPr>
          <p:cNvSpPr/>
          <p:nvPr/>
        </p:nvSpPr>
        <p:spPr>
          <a:xfrm>
            <a:off x="347915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5061E24-DDC0-4EAE-AF17-B730CFDAC1BA}"/>
              </a:ext>
            </a:extLst>
          </p:cNvPr>
          <p:cNvSpPr/>
          <p:nvPr/>
        </p:nvSpPr>
        <p:spPr>
          <a:xfrm>
            <a:off x="3882453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FA2ED7E-51A1-4816-A07A-5AC860EB744D}"/>
              </a:ext>
            </a:extLst>
          </p:cNvPr>
          <p:cNvSpPr/>
          <p:nvPr/>
        </p:nvSpPr>
        <p:spPr>
          <a:xfrm>
            <a:off x="428252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FAB2D04A-7B0B-44BF-B497-95EB9A0CB0CD}"/>
              </a:ext>
            </a:extLst>
          </p:cNvPr>
          <p:cNvSpPr/>
          <p:nvPr/>
        </p:nvSpPr>
        <p:spPr>
          <a:xfrm>
            <a:off x="4685827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484F12D9-549D-4097-A585-1B6B29E4A32D}"/>
              </a:ext>
            </a:extLst>
          </p:cNvPr>
          <p:cNvSpPr/>
          <p:nvPr/>
        </p:nvSpPr>
        <p:spPr>
          <a:xfrm>
            <a:off x="5095105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49CE4C3-1EAF-4960-9942-FD225B68BDA8}"/>
              </a:ext>
            </a:extLst>
          </p:cNvPr>
          <p:cNvSpPr/>
          <p:nvPr/>
        </p:nvSpPr>
        <p:spPr>
          <a:xfrm>
            <a:off x="5498404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0007D2BF-9623-4BA7-996B-22CF7BF3373F}"/>
              </a:ext>
            </a:extLst>
          </p:cNvPr>
          <p:cNvSpPr/>
          <p:nvPr/>
        </p:nvSpPr>
        <p:spPr>
          <a:xfrm>
            <a:off x="589847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82A5705-A46A-4D51-97AF-20B495E0578D}"/>
              </a:ext>
            </a:extLst>
          </p:cNvPr>
          <p:cNvSpPr/>
          <p:nvPr/>
        </p:nvSpPr>
        <p:spPr>
          <a:xfrm>
            <a:off x="6301779" y="2119258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5D1B477-3044-4C1F-9CEF-D30330E0CCA3}"/>
              </a:ext>
            </a:extLst>
          </p:cNvPr>
          <p:cNvCxnSpPr>
            <a:cxnSpLocks/>
          </p:cNvCxnSpPr>
          <p:nvPr/>
        </p:nvCxnSpPr>
        <p:spPr bwMode="auto">
          <a:xfrm flipV="1">
            <a:off x="2248646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8" name="Rectangle 97">
            <a:extLst>
              <a:ext uri="{FF2B5EF4-FFF2-40B4-BE49-F238E27FC236}">
                <a16:creationId xmlns:a16="http://schemas.microsoft.com/office/drawing/2014/main" id="{99608974-B76B-4512-AF5E-16C06BD02A62}"/>
              </a:ext>
            </a:extLst>
          </p:cNvPr>
          <p:cNvSpPr/>
          <p:nvPr/>
        </p:nvSpPr>
        <p:spPr>
          <a:xfrm>
            <a:off x="6705078" y="2119256"/>
            <a:ext cx="364928" cy="23831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72000" rIns="0" bIns="72000" anchor="ctr"/>
          <a:lstStyle/>
          <a:p>
            <a:pPr algn="ctr" defTabSz="914402">
              <a:defRPr/>
            </a:pPr>
            <a:r>
              <a:rPr lang="en-GB" sz="100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AE35C1F7-ADE8-4699-8D07-9C62FCE95FA0}"/>
              </a:ext>
            </a:extLst>
          </p:cNvPr>
          <p:cNvCxnSpPr>
            <a:cxnSpLocks/>
          </p:cNvCxnSpPr>
          <p:nvPr/>
        </p:nvCxnSpPr>
        <p:spPr bwMode="auto">
          <a:xfrm flipV="1">
            <a:off x="668497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485A0CA4-805C-43A5-8025-0CC0E552DA89}"/>
              </a:ext>
            </a:extLst>
          </p:cNvPr>
          <p:cNvCxnSpPr>
            <a:cxnSpLocks/>
          </p:cNvCxnSpPr>
          <p:nvPr/>
        </p:nvCxnSpPr>
        <p:spPr bwMode="auto">
          <a:xfrm flipV="1">
            <a:off x="7081784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A2800B83-45F0-456A-8FB4-234315EB01EB}"/>
              </a:ext>
            </a:extLst>
          </p:cNvPr>
          <p:cNvSpPr/>
          <p:nvPr/>
        </p:nvSpPr>
        <p:spPr>
          <a:xfrm>
            <a:off x="6692459" y="3879248"/>
            <a:ext cx="386524" cy="252002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100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85786">
              <a:defRPr/>
            </a:pPr>
            <a:r>
              <a:rPr lang="en-US" sz="11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5E88B07D-FC0D-4B31-9CAB-AEBABC97C728}"/>
              </a:ext>
            </a:extLst>
          </p:cNvPr>
          <p:cNvSpPr/>
          <p:nvPr/>
        </p:nvSpPr>
        <p:spPr>
          <a:xfrm>
            <a:off x="5082525" y="5931025"/>
            <a:ext cx="765284" cy="420271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C44BEA49-E62E-4079-9372-B1CE4E481242}"/>
              </a:ext>
            </a:extLst>
          </p:cNvPr>
          <p:cNvSpPr/>
          <p:nvPr/>
        </p:nvSpPr>
        <p:spPr>
          <a:xfrm>
            <a:off x="5228680" y="5418910"/>
            <a:ext cx="550115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9517A7F1-7D2B-4CD3-9928-C623EAE077AA}"/>
              </a:ext>
            </a:extLst>
          </p:cNvPr>
          <p:cNvSpPr/>
          <p:nvPr/>
        </p:nvSpPr>
        <p:spPr>
          <a:xfrm>
            <a:off x="5095961" y="4890278"/>
            <a:ext cx="775738" cy="420271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47355F36-2874-4CD4-8057-84AD68D769A5}"/>
              </a:ext>
            </a:extLst>
          </p:cNvPr>
          <p:cNvSpPr/>
          <p:nvPr/>
        </p:nvSpPr>
        <p:spPr>
          <a:xfrm>
            <a:off x="3073576" y="4360654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A9D50429-8156-48F7-A915-8754DBEA71C2}"/>
              </a:ext>
            </a:extLst>
          </p:cNvPr>
          <p:cNvSpPr/>
          <p:nvPr/>
        </p:nvSpPr>
        <p:spPr>
          <a:xfrm>
            <a:off x="3073679" y="3828773"/>
            <a:ext cx="573799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881040E1-23B0-47DB-8B59-BA0EDE1D29DC}"/>
              </a:ext>
            </a:extLst>
          </p:cNvPr>
          <p:cNvSpPr/>
          <p:nvPr/>
        </p:nvSpPr>
        <p:spPr>
          <a:xfrm>
            <a:off x="5228679" y="3828773"/>
            <a:ext cx="566360" cy="420271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36576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0" name="Rectangle: Rounded Corners 109">
            <a:extLst>
              <a:ext uri="{FF2B5EF4-FFF2-40B4-BE49-F238E27FC236}">
                <a16:creationId xmlns:a16="http://schemas.microsoft.com/office/drawing/2014/main" id="{1BC695F3-F13D-4057-9EF6-01EA7972ACD4}"/>
              </a:ext>
            </a:extLst>
          </p:cNvPr>
          <p:cNvSpPr/>
          <p:nvPr/>
        </p:nvSpPr>
        <p:spPr>
          <a:xfrm>
            <a:off x="2275831" y="3171978"/>
            <a:ext cx="491750" cy="322728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7A5687FC-69DD-4C35-A962-B54E5AC4E1AC}"/>
              </a:ext>
            </a:extLst>
          </p:cNvPr>
          <p:cNvSpPr/>
          <p:nvPr/>
        </p:nvSpPr>
        <p:spPr>
          <a:xfrm>
            <a:off x="5222317" y="4360654"/>
            <a:ext cx="573906" cy="420271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(3+4)</a:t>
            </a:r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815DC1AC-E27C-42A5-9D6E-DD13898B33C9}"/>
              </a:ext>
            </a:extLst>
          </p:cNvPr>
          <p:cNvSpPr/>
          <p:nvPr/>
        </p:nvSpPr>
        <p:spPr>
          <a:xfrm>
            <a:off x="3863104" y="4360654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2C88D3B1-476C-4582-B98E-41248BD3E7CE}"/>
              </a:ext>
            </a:extLst>
          </p:cNvPr>
          <p:cNvSpPr/>
          <p:nvPr/>
        </p:nvSpPr>
        <p:spPr>
          <a:xfrm>
            <a:off x="3079977" y="5418910"/>
            <a:ext cx="573904" cy="420271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54000" tIns="91440" rIns="54000" bIns="54000"/>
          <a:lstStyle/>
          <a:p>
            <a:pPr algn="ctr" defTabSz="685786"/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D26E3076-2A3D-427D-9876-74FF4A97E85B}"/>
              </a:ext>
            </a:extLst>
          </p:cNvPr>
          <p:cNvSpPr/>
          <p:nvPr/>
        </p:nvSpPr>
        <p:spPr>
          <a:xfrm>
            <a:off x="3863104" y="5418909"/>
            <a:ext cx="787576" cy="42027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91440" rIns="0" bIns="54000"/>
          <a:lstStyle/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U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85786">
              <a:defRPr/>
            </a:pPr>
            <a:endParaRPr lang="en-US" sz="10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85786">
              <a:defRPr/>
            </a:pPr>
            <a:r>
              <a:rPr lang="en-US" sz="10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 </a:t>
            </a:r>
          </a:p>
        </p:txBody>
      </p: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8D1DAE11-F9F3-484D-B775-343621D7805B}"/>
              </a:ext>
            </a:extLst>
          </p:cNvPr>
          <p:cNvCxnSpPr>
            <a:cxnSpLocks/>
          </p:cNvCxnSpPr>
          <p:nvPr/>
        </p:nvCxnSpPr>
        <p:spPr bwMode="auto">
          <a:xfrm flipV="1">
            <a:off x="4255962" y="2284193"/>
            <a:ext cx="0" cy="4377371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9" name="Content Placeholder 2">
            <a:extLst>
              <a:ext uri="{FF2B5EF4-FFF2-40B4-BE49-F238E27FC236}">
                <a16:creationId xmlns:a16="http://schemas.microsoft.com/office/drawing/2014/main" id="{1FB233B7-E3FA-46E6-9CC7-AB8A24284D9B}"/>
              </a:ext>
            </a:extLst>
          </p:cNvPr>
          <p:cNvSpPr txBox="1">
            <a:spLocks/>
          </p:cNvSpPr>
          <p:nvPr/>
        </p:nvSpPr>
        <p:spPr>
          <a:xfrm>
            <a:off x="7321476" y="1454158"/>
            <a:ext cx="6781221" cy="4830233"/>
          </a:xfrm>
          <a:prstGeom prst="rect">
            <a:avLst/>
          </a:prstGeom>
        </p:spPr>
        <p:txBody>
          <a:bodyPr/>
          <a:lstStyle>
            <a:lvl1pPr marL="457163" indent="-45716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17" indent="-38096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+mn-lt"/>
              </a:defRPr>
            </a:lvl2pPr>
            <a:lvl3pPr marL="1523873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22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2971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5pPr>
            <a:lvl6pPr marL="3352520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069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618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167" indent="-3047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RAN1 submission deadline</a:t>
            </a:r>
          </a:p>
          <a:p>
            <a:pPr lvl="1"/>
            <a:r>
              <a:rPr lang="en-US" sz="1800" kern="0" dirty="0"/>
              <a:t>Tuesday 6/April</a:t>
            </a:r>
          </a:p>
          <a:p>
            <a:pPr lvl="1"/>
            <a:r>
              <a:rPr lang="en-US" sz="1800" kern="0" dirty="0"/>
              <a:t>Tuesday 11/May</a:t>
            </a:r>
          </a:p>
          <a:p>
            <a:r>
              <a:rPr lang="en-US" sz="2000" kern="0" dirty="0"/>
              <a:t>RAN2 submission deadlines</a:t>
            </a:r>
          </a:p>
          <a:p>
            <a:pPr lvl="1"/>
            <a:r>
              <a:rPr lang="en-US" sz="1800" kern="0" dirty="0"/>
              <a:t>Thursday 1/April – exception for the Inactive Period</a:t>
            </a:r>
          </a:p>
          <a:p>
            <a:pPr lvl="1"/>
            <a:r>
              <a:rPr lang="en-US" sz="1800" kern="0" dirty="0"/>
              <a:t>Monday  10/May</a:t>
            </a:r>
          </a:p>
          <a:p>
            <a:r>
              <a:rPr lang="en-US" sz="2000" kern="0" dirty="0"/>
              <a:t>RAN3 submission deadline</a:t>
            </a:r>
          </a:p>
          <a:p>
            <a:pPr lvl="1"/>
            <a:r>
              <a:rPr lang="en-US" sz="1800" kern="0" dirty="0"/>
              <a:t>Thursday 6/May</a:t>
            </a:r>
          </a:p>
          <a:p>
            <a:r>
              <a:rPr lang="en-US" sz="2000" kern="0" dirty="0"/>
              <a:t>RAN4 submission deadline</a:t>
            </a:r>
          </a:p>
          <a:p>
            <a:pPr lvl="1"/>
            <a:r>
              <a:rPr lang="en-US" sz="1800" kern="0" dirty="0"/>
              <a:t>Friday 2/April – exception for the Inactive Period</a:t>
            </a:r>
          </a:p>
          <a:p>
            <a:pPr lvl="1"/>
            <a:r>
              <a:rPr lang="en-US" sz="1800" kern="0" dirty="0"/>
              <a:t>Tuesday 11/May</a:t>
            </a:r>
            <a:endParaRPr lang="en-US" sz="2000" kern="0" dirty="0"/>
          </a:p>
          <a:p>
            <a:r>
              <a:rPr lang="en-US" sz="2000" kern="0" dirty="0"/>
              <a:t>Inactive period exceptions</a:t>
            </a:r>
          </a:p>
          <a:p>
            <a:pPr lvl="1"/>
            <a:r>
              <a:rPr lang="en-US" sz="1800" kern="0" dirty="0"/>
              <a:t>29/March – 5/April: TS reviews are allowed</a:t>
            </a:r>
          </a:p>
          <a:p>
            <a:pPr lvl="1"/>
            <a:r>
              <a:rPr lang="en-US" sz="1800" kern="0" dirty="0"/>
              <a:t>26/April – 7/May: Very limited number of selected email discussions allowed if strongly needed</a:t>
            </a:r>
          </a:p>
        </p:txBody>
      </p:sp>
    </p:spTree>
    <p:extLst>
      <p:ext uri="{BB962C8B-B14F-4D97-AF65-F5344CB8AC3E}">
        <p14:creationId xmlns:p14="http://schemas.microsoft.com/office/powerpoint/2010/main" val="11251105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190913" y="-3938511"/>
            <a:ext cx="271206" cy="1025264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310523" y="748162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by default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558" y="19831"/>
            <a:ext cx="10859182" cy="661749"/>
          </a:xfrm>
        </p:spPr>
        <p:txBody>
          <a:bodyPr/>
          <a:lstStyle/>
          <a:p>
            <a:r>
              <a:rPr lang="en-US" dirty="0"/>
              <a:t>Proposed RAN meeting plan &amp; Rel-18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4618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525632" y="-1001703"/>
            <a:ext cx="272184" cy="4379995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2356497" y="741946"/>
            <a:ext cx="2002432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TBD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0" name="Rectangle: Rounded Corners 189">
            <a:extLst>
              <a:ext uri="{FF2B5EF4-FFF2-40B4-BE49-F238E27FC236}">
                <a16:creationId xmlns:a16="http://schemas.microsoft.com/office/drawing/2014/main" id="{64F348B0-BF19-4238-B820-C6F8DB268E09}"/>
              </a:ext>
            </a:extLst>
          </p:cNvPr>
          <p:cNvSpPr/>
          <p:nvPr/>
        </p:nvSpPr>
        <p:spPr>
          <a:xfrm>
            <a:off x="10489442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127767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Details for RAN meeting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Extend planning for E-meeting operation until and including RAN#94</a:t>
            </a:r>
          </a:p>
          <a:p>
            <a:pPr lvl="1"/>
            <a:r>
              <a:rPr lang="en-US" sz="2000" dirty="0"/>
              <a:t>RAN#93, and all Q4/2021 RAN WG meetings confirmed as E-meetings</a:t>
            </a:r>
          </a:p>
          <a:p>
            <a:pPr lvl="1"/>
            <a:r>
              <a:rPr lang="en-US" sz="2000" dirty="0"/>
              <a:t>Final confirmation on RAN#94 can be done at RAN#92 (June)</a:t>
            </a:r>
          </a:p>
          <a:p>
            <a:r>
              <a:rPr lang="en-US" sz="2800" dirty="0"/>
              <a:t>Plan for extended RAN#94E (to 2 weeks) to allow sufficient time for Rel-18 package approval discussions and decisions</a:t>
            </a:r>
          </a:p>
          <a:p>
            <a:pPr lvl="1"/>
            <a:r>
              <a:rPr lang="en-US" sz="2000" dirty="0"/>
              <a:t>1</a:t>
            </a:r>
            <a:r>
              <a:rPr lang="en-US" sz="2000" baseline="30000" dirty="0"/>
              <a:t>st</a:t>
            </a:r>
            <a:r>
              <a:rPr lang="en-US" sz="2000" dirty="0"/>
              <a:t> week to focus on Rel-18 discussion</a:t>
            </a:r>
          </a:p>
          <a:p>
            <a:pPr lvl="1"/>
            <a:r>
              <a:rPr lang="en-US" sz="2000" dirty="0"/>
              <a:t>2</a:t>
            </a:r>
            <a:r>
              <a:rPr lang="en-US" sz="2000" baseline="30000" dirty="0"/>
              <a:t>nd</a:t>
            </a:r>
            <a:r>
              <a:rPr lang="en-US" sz="2000" dirty="0"/>
              <a:t> week to address regular RAN matters and conclude on Rel-18 package</a:t>
            </a:r>
          </a:p>
          <a:p>
            <a:r>
              <a:rPr lang="en-US" sz="2800" dirty="0"/>
              <a:t>Q1/2022 WG meetings and RAN#95 are left open whether they are f2f or Electronic</a:t>
            </a:r>
          </a:p>
          <a:p>
            <a:pPr lvl="1"/>
            <a:r>
              <a:rPr lang="en-US" sz="2000" dirty="0"/>
              <a:t>Note that slide 4 shows tentative plans for Electronic meetings in Q1</a:t>
            </a:r>
          </a:p>
          <a:p>
            <a:pPr lvl="2"/>
            <a:r>
              <a:rPr lang="en-US" sz="1800" dirty="0"/>
              <a:t>In case of f2f meetings in Q1 it is assumed the ‘old’ plan depicted on the top part of slide 4 would hold.</a:t>
            </a:r>
          </a:p>
          <a:p>
            <a:pPr lvl="1"/>
            <a:r>
              <a:rPr lang="en-US" sz="2000" dirty="0"/>
              <a:t>Decision on Q1 meetings (and beyond) is expected to be done latest at RAN#93E (September)</a:t>
            </a:r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Structure for Rel-18 discussions for RAN1/2/3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2743" y="1351291"/>
            <a:ext cx="12163108" cy="4830233"/>
          </a:xfrm>
        </p:spPr>
        <p:txBody>
          <a:bodyPr/>
          <a:lstStyle/>
          <a:p>
            <a:r>
              <a:rPr lang="en-US" sz="3201" dirty="0"/>
              <a:t> Low number of top-level Agenda Items (3-5)</a:t>
            </a:r>
          </a:p>
          <a:p>
            <a:pPr lvl="1"/>
            <a:r>
              <a:rPr lang="en-US" sz="2000" dirty="0"/>
              <a:t>eMBB-driven functional evolution ()</a:t>
            </a:r>
          </a:p>
          <a:p>
            <a:pPr lvl="1"/>
            <a:r>
              <a:rPr lang="en-US" sz="2000" dirty="0"/>
              <a:t>Non-eMBB-driven functional evolution ()</a:t>
            </a:r>
            <a:endParaRPr lang="en-US" sz="1800" dirty="0"/>
          </a:p>
          <a:p>
            <a:pPr lvl="1"/>
            <a:r>
              <a:rPr lang="en-US" sz="2000" dirty="0"/>
              <a:t>Cross-functionalities, new areas ()</a:t>
            </a:r>
          </a:p>
          <a:p>
            <a:pPr lvl="2"/>
            <a:r>
              <a:rPr lang="en-US" sz="1800" dirty="0"/>
              <a:t>Potentially to be split further into 2-3 Agenda Items based on company contributions </a:t>
            </a:r>
          </a:p>
          <a:p>
            <a:pPr lvl="1"/>
            <a:r>
              <a:rPr lang="en-US" sz="2000" dirty="0"/>
              <a:t>Exact split of Agenda Items TBC</a:t>
            </a:r>
          </a:p>
          <a:p>
            <a:r>
              <a:rPr lang="en-US" sz="2400" dirty="0"/>
              <a:t>Ensure balance between longer term market potential and shorter term commercial requirements </a:t>
            </a:r>
            <a:r>
              <a:rPr lang="en-US" sz="2000" dirty="0"/>
              <a:t> </a:t>
            </a:r>
          </a:p>
          <a:p>
            <a:r>
              <a:rPr lang="en-US" sz="2400" dirty="0"/>
              <a:t>RAN TSG/WG officials to serve as </a:t>
            </a:r>
            <a:r>
              <a:rPr lang="en-US" sz="2400" dirty="0" err="1"/>
              <a:t>convenors</a:t>
            </a:r>
            <a:r>
              <a:rPr lang="en-US" sz="2400" dirty="0"/>
              <a:t> for the Agenda Items</a:t>
            </a:r>
          </a:p>
          <a:p>
            <a:r>
              <a:rPr lang="en-US" sz="2400" dirty="0"/>
              <a:t>Initial company input contributions to be structured as per the Agenda Items above</a:t>
            </a:r>
          </a:p>
          <a:p>
            <a:pPr lvl="1"/>
            <a:r>
              <a:rPr lang="en-US" sz="2000" dirty="0"/>
              <a:t>Multiple contributions per company per Agenda Item encouraged to allow better structuring of discussions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0055" y="228603"/>
            <a:ext cx="10460995" cy="1143000"/>
          </a:xfrm>
        </p:spPr>
        <p:txBody>
          <a:bodyPr/>
          <a:lstStyle/>
          <a:p>
            <a:r>
              <a:rPr lang="en-US" dirty="0"/>
              <a:t>Timeplan for Rel-18 discussions for RAN1/2/3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1" dirty="0"/>
              <a:t>Rel-18 company input contributions to be submitted to RAN#92</a:t>
            </a:r>
          </a:p>
          <a:p>
            <a:pPr lvl="1"/>
            <a:r>
              <a:rPr lang="en-US" sz="2666" dirty="0"/>
              <a:t>Dedicated Agenda Items for the Workshop (see previous slide)</a:t>
            </a:r>
          </a:p>
          <a:p>
            <a:pPr lvl="1"/>
            <a:r>
              <a:rPr lang="en-US" sz="2666" dirty="0"/>
              <a:t>Q&amp;A-type of “questions for clarification” email discussions to start during RAN#92, and to continue until end of subsequent week (14-24/June)</a:t>
            </a:r>
          </a:p>
          <a:p>
            <a:r>
              <a:rPr lang="en-US" sz="3201" dirty="0"/>
              <a:t>Rel-18 RAN workshop GTW sessions 28/June – 02/July</a:t>
            </a:r>
          </a:p>
          <a:p>
            <a:pPr lvl="1"/>
            <a:r>
              <a:rPr lang="en-US" sz="2666" dirty="0"/>
              <a:t>1 GTW session per day (slot TBD)</a:t>
            </a:r>
          </a:p>
          <a:p>
            <a:pPr lvl="1"/>
            <a:r>
              <a:rPr lang="en-US" sz="2666" dirty="0"/>
              <a:t>~1-2 GTW session per Agenda Item</a:t>
            </a:r>
          </a:p>
          <a:p>
            <a:pPr lvl="1"/>
            <a:r>
              <a:rPr lang="en-US" sz="2666" dirty="0"/>
              <a:t>Agenda Item </a:t>
            </a:r>
            <a:r>
              <a:rPr lang="en-US" sz="2666" dirty="0" err="1"/>
              <a:t>convenor</a:t>
            </a:r>
            <a:r>
              <a:rPr lang="en-US" sz="2666" dirty="0"/>
              <a:t> responsible for driving summary and consolidation</a:t>
            </a:r>
          </a:p>
          <a:p>
            <a:pPr marL="0" indent="0">
              <a:buNone/>
            </a:pPr>
            <a:r>
              <a:rPr lang="en-US" sz="320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306081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544" y="228603"/>
            <a:ext cx="12974128" cy="1143000"/>
          </a:xfrm>
        </p:spPr>
        <p:txBody>
          <a:bodyPr/>
          <a:lstStyle/>
          <a:p>
            <a:r>
              <a:rPr lang="en-US" dirty="0"/>
              <a:t>Working towards RAN1/2/3 Rel-18 Package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RAN#93 (September) to further consolidate RAN1/2/3 proposals under the Agenda Items</a:t>
            </a:r>
            <a:endParaRPr lang="en-US" sz="2133" dirty="0"/>
          </a:p>
          <a:p>
            <a:pPr lvl="1"/>
            <a:r>
              <a:rPr lang="en-US" sz="2666" dirty="0" err="1"/>
              <a:t>Convenors</a:t>
            </a:r>
            <a:r>
              <a:rPr lang="en-US" sz="2666" dirty="0"/>
              <a:t> to actively facilitate consolidation of proposals</a:t>
            </a:r>
          </a:p>
          <a:p>
            <a:r>
              <a:rPr lang="en-US" sz="3201" dirty="0"/>
              <a:t>Email discussions in October to start deriving RAN1/2/3 WIs and SIs from consolidated proposals</a:t>
            </a:r>
          </a:p>
          <a:p>
            <a:r>
              <a:rPr lang="en-US" sz="3201" dirty="0"/>
              <a:t>RAN#94 to approve RAN1/2/3 work package for Rel18</a:t>
            </a:r>
          </a:p>
          <a:p>
            <a:pPr lvl="1"/>
            <a:r>
              <a:rPr lang="en-US" sz="2666" dirty="0"/>
              <a:t>Finalize WI and SI structures from the main proposals </a:t>
            </a:r>
          </a:p>
        </p:txBody>
      </p:sp>
    </p:spTree>
    <p:extLst>
      <p:ext uri="{BB962C8B-B14F-4D97-AF65-F5344CB8AC3E}">
        <p14:creationId xmlns:p14="http://schemas.microsoft.com/office/powerpoint/2010/main" val="279416479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Working towards RAN4 Rel-18 Package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1" dirty="0"/>
              <a:t>Ensure that RAN4 impacts of RAN1/2/3-led items are included in the WI/SI sheets at the December approval</a:t>
            </a:r>
          </a:p>
          <a:p>
            <a:pPr lvl="1"/>
            <a:r>
              <a:rPr lang="en-US" sz="2668" dirty="0"/>
              <a:t>RAN4 leadership can then determine the available RAN4 capacity for RAN4-led items</a:t>
            </a:r>
          </a:p>
          <a:p>
            <a:pPr lvl="1"/>
            <a:r>
              <a:rPr lang="en-US" sz="2668" dirty="0"/>
              <a:t>Some RAN4 capacity needs to be reserved for RAN4-led items!</a:t>
            </a:r>
          </a:p>
          <a:p>
            <a:r>
              <a:rPr lang="en-US" sz="3201" dirty="0"/>
              <a:t>RAN4 proposals to be contributed for information to RAN#94</a:t>
            </a:r>
          </a:p>
          <a:p>
            <a:pPr lvl="1"/>
            <a:r>
              <a:rPr lang="en-US" sz="2668" dirty="0"/>
              <a:t>Structured email discussions to be set up in Q1/2022 based on these proposals</a:t>
            </a:r>
          </a:p>
          <a:p>
            <a:r>
              <a:rPr lang="en-US" sz="3201" dirty="0"/>
              <a:t>RAN#95 (March) to approve RAN4 core work package for Rel18</a:t>
            </a:r>
          </a:p>
          <a:p>
            <a:pPr lvl="1"/>
            <a:r>
              <a:rPr lang="en-US" sz="2668" dirty="0"/>
              <a:t>Finalize WI and SI structures and objectives</a:t>
            </a:r>
          </a:p>
          <a:p>
            <a:pPr lvl="1"/>
            <a:endParaRPr lang="en-US" sz="2668" dirty="0"/>
          </a:p>
          <a:p>
            <a:pPr lvl="1"/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340095019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34401</TotalTime>
  <Words>1104</Words>
  <Application>Microsoft Office PowerPoint</Application>
  <PresentationFormat>Custom</PresentationFormat>
  <Paragraphs>482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planning – meetings and Rel-18</vt:lpstr>
      <vt:lpstr>Outline</vt:lpstr>
      <vt:lpstr>Timeplan details for Q2/2021</vt:lpstr>
      <vt:lpstr>Proposed RAN meeting plan &amp; Rel-18 planning</vt:lpstr>
      <vt:lpstr>Details for RAN meeting plan</vt:lpstr>
      <vt:lpstr>Structure for Rel-18 discussions for RAN1/2/3</vt:lpstr>
      <vt:lpstr>Timeplan for Rel-18 discussions for RAN1/2/3</vt:lpstr>
      <vt:lpstr>Working towards RAN1/2/3 Rel-18 Package Approval</vt:lpstr>
      <vt:lpstr>Working towards RAN4 Rel-18 Package Approval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Bertenyi, Balazs (Nokia - HU/Budapest)</cp:lastModifiedBy>
  <cp:revision>601</cp:revision>
  <dcterms:created xsi:type="dcterms:W3CDTF">2018-05-24T11:49:12Z</dcterms:created>
  <dcterms:modified xsi:type="dcterms:W3CDTF">2021-03-19T14:35:00Z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