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3" r:id="rId2"/>
    <p:sldId id="599" r:id="rId3"/>
    <p:sldId id="602" r:id="rId4"/>
    <p:sldId id="596" r:id="rId5"/>
    <p:sldId id="604" r:id="rId6"/>
    <p:sldId id="605"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6700"/>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5320" autoAdjust="0"/>
  </p:normalViewPr>
  <p:slideViewPr>
    <p:cSldViewPr snapToGrid="0">
      <p:cViewPr varScale="1">
        <p:scale>
          <a:sx n="109" d="100"/>
          <a:sy n="109" d="100"/>
        </p:scale>
        <p:origin x="798" y="10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3/12/2021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2021/3/12</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2021/3/12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2021/3/12</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Motivation for </a:t>
            </a:r>
            <a:r>
              <a:rPr lang="en-US" dirty="0" smtClean="0"/>
              <a:t>UE EMC enhancement</a:t>
            </a:r>
            <a:endParaRPr lang="en-US" dirty="0"/>
          </a:p>
        </p:txBody>
      </p:sp>
      <p:sp>
        <p:nvSpPr>
          <p:cNvPr id="4" name="矩形 3"/>
          <p:cNvSpPr/>
          <p:nvPr/>
        </p:nvSpPr>
        <p:spPr>
          <a:xfrm>
            <a:off x="473765" y="152636"/>
            <a:ext cx="10697818" cy="1084912"/>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dirty="0" smtClean="0">
                <a:solidFill>
                  <a:srgbClr val="000000"/>
                </a:solidFill>
                <a:latin typeface="Arial" panose="020B0604020202020204" pitchFamily="34" charset="0"/>
              </a:rPr>
              <a:t>3GPP </a:t>
            </a:r>
            <a:r>
              <a:rPr lang="en-US" altLang="zh-CN" dirty="0">
                <a:solidFill>
                  <a:srgbClr val="000000"/>
                </a:solidFill>
                <a:latin typeface="Arial" panose="020B0604020202020204" pitchFamily="34" charset="0"/>
              </a:rPr>
              <a:t>TSG-RAN Meeting </a:t>
            </a:r>
            <a:r>
              <a:rPr lang="en-US" altLang="zh-CN" dirty="0" smtClean="0">
                <a:solidFill>
                  <a:srgbClr val="000000"/>
                </a:solidFill>
                <a:latin typeface="Arial" panose="020B0604020202020204" pitchFamily="34" charset="0"/>
              </a:rPr>
              <a:t>#91e                                                                                                 RP-210426</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Mar 16 -26, </a:t>
            </a:r>
            <a:r>
              <a:rPr lang="en-US" altLang="zh-CN" dirty="0" smtClean="0">
                <a:solidFill>
                  <a:srgbClr val="000000"/>
                </a:solidFill>
                <a:latin typeface="Arial" panose="020B0604020202020204" pitchFamily="34" charset="0"/>
              </a:rPr>
              <a:t>2021</a:t>
            </a:r>
          </a:p>
          <a:p>
            <a:r>
              <a:rPr lang="en-US" altLang="zh-CN" dirty="0" smtClean="0">
                <a:solidFill>
                  <a:srgbClr val="000000"/>
                </a:solidFill>
                <a:latin typeface="Arial" panose="020B0604020202020204" pitchFamily="34" charset="0"/>
              </a:rPr>
              <a:t>Agenda Item</a:t>
            </a:r>
            <a:r>
              <a:rPr lang="zh-CN" altLang="en-US" dirty="0" smtClean="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9.1.5</a:t>
            </a:r>
            <a:endParaRPr lang="zh-CN" altLang="en-US" dirty="0"/>
          </a:p>
        </p:txBody>
      </p:sp>
      <p:sp>
        <p:nvSpPr>
          <p:cNvPr id="6" name="文本框 5"/>
          <p:cNvSpPr txBox="1"/>
          <p:nvPr/>
        </p:nvSpPr>
        <p:spPr>
          <a:xfrm>
            <a:off x="5194136" y="3827456"/>
            <a:ext cx="1257075" cy="553998"/>
          </a:xfrm>
          <a:prstGeom prst="rect">
            <a:avLst/>
          </a:prstGeom>
          <a:noFill/>
        </p:spPr>
        <p:txBody>
          <a:bodyPr wrap="none" rtlCol="0">
            <a:spAutoFit/>
          </a:bodyPr>
          <a:lstStyle/>
          <a:p>
            <a:r>
              <a:rPr lang="en-US" altLang="zh-CN" sz="3000" dirty="0" smtClean="0"/>
              <a:t>Xiaomi</a:t>
            </a:r>
            <a:endParaRPr lang="zh-CN" altLang="en-US" sz="3000"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lstStyle/>
          <a:p>
            <a:r>
              <a:rPr lang="en-US" altLang="zh-CN" dirty="0" smtClean="0"/>
              <a:t>Background and motivation</a:t>
            </a:r>
            <a:endParaRPr lang="zh-CN" altLang="en-US" dirty="0"/>
          </a:p>
        </p:txBody>
      </p:sp>
      <p:sp>
        <p:nvSpPr>
          <p:cNvPr id="3" name="内容占位符 2"/>
          <p:cNvSpPr>
            <a:spLocks noGrp="1"/>
          </p:cNvSpPr>
          <p:nvPr>
            <p:ph idx="1"/>
          </p:nvPr>
        </p:nvSpPr>
        <p:spPr>
          <a:xfrm>
            <a:off x="259078" y="1335303"/>
            <a:ext cx="7041470" cy="2488718"/>
          </a:xfrm>
        </p:spPr>
        <p:txBody>
          <a:bodyPr>
            <a:noAutofit/>
          </a:bodyPr>
          <a:lstStyle/>
          <a:p>
            <a:pPr>
              <a:lnSpc>
                <a:spcPct val="100000"/>
              </a:lnSpc>
            </a:pPr>
            <a:r>
              <a:rPr lang="en-US" altLang="zh-CN" sz="1800" dirty="0" smtClean="0"/>
              <a:t>Enhancement of </a:t>
            </a:r>
            <a:r>
              <a:rPr lang="en-US" altLang="zh-CN" sz="1800" dirty="0" smtClean="0">
                <a:solidFill>
                  <a:srgbClr val="FF0000"/>
                </a:solidFill>
              </a:rPr>
              <a:t>lacking guidance </a:t>
            </a:r>
            <a:r>
              <a:rPr lang="en-US" altLang="zh-CN" sz="1800" dirty="0" smtClean="0"/>
              <a:t>for EMC test for UEs with different feature</a:t>
            </a:r>
          </a:p>
          <a:p>
            <a:pPr lvl="1">
              <a:lnSpc>
                <a:spcPct val="100000"/>
              </a:lnSpc>
            </a:pPr>
            <a:r>
              <a:rPr lang="en-US" altLang="zh-CN" sz="1400" dirty="0"/>
              <a:t>From daily certification experience, different test lab has different understanding for UE EMC test configuration especially for CA and DC cases. Besides single carrier test, additional tests are requested for UE supporting different CA and DC combinations. </a:t>
            </a:r>
          </a:p>
          <a:p>
            <a:pPr lvl="1">
              <a:lnSpc>
                <a:spcPct val="100000"/>
              </a:lnSpc>
            </a:pPr>
            <a:r>
              <a:rPr lang="en-US" altLang="zh-CN" sz="1400" dirty="0"/>
              <a:t>Current 3GPP RF specification contain both single carrier and feature specific requirements and test configurations.</a:t>
            </a:r>
          </a:p>
          <a:p>
            <a:pPr lvl="1">
              <a:lnSpc>
                <a:spcPct val="100000"/>
              </a:lnSpc>
            </a:pPr>
            <a:r>
              <a:rPr lang="en-US" altLang="zh-CN" sz="1400" dirty="0"/>
              <a:t>Current 3GPP EMC specification TS 38.124 lack of feature specific requirements</a:t>
            </a:r>
            <a:r>
              <a:rPr lang="en-US" altLang="zh-CN" sz="1400" dirty="0" smtClean="0"/>
              <a:t>.</a:t>
            </a:r>
            <a:endParaRPr lang="en-US" altLang="zh-CN" sz="1400" dirty="0"/>
          </a:p>
        </p:txBody>
      </p:sp>
      <p:sp>
        <p:nvSpPr>
          <p:cNvPr id="24" name="内容占位符 2"/>
          <p:cNvSpPr txBox="1">
            <a:spLocks/>
          </p:cNvSpPr>
          <p:nvPr/>
        </p:nvSpPr>
        <p:spPr>
          <a:xfrm>
            <a:off x="259078" y="3824021"/>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What </a:t>
            </a:r>
            <a:r>
              <a:rPr lang="en-US" altLang="zh-CN" sz="1800" dirty="0"/>
              <a:t>we can get from the WID:</a:t>
            </a:r>
          </a:p>
          <a:p>
            <a:pPr lvl="1">
              <a:lnSpc>
                <a:spcPct val="100000"/>
              </a:lnSpc>
            </a:pPr>
            <a:r>
              <a:rPr lang="en-US" altLang="zh-CN" sz="1800" dirty="0" smtClean="0"/>
              <a:t>Define </a:t>
            </a:r>
            <a:r>
              <a:rPr lang="en-US" altLang="zh-CN" sz="1800" dirty="0"/>
              <a:t>standardized test configuration to influence the regulatory requirement and test labs</a:t>
            </a:r>
            <a:r>
              <a:rPr lang="en-US" altLang="zh-CN" sz="1800" dirty="0" smtClean="0"/>
              <a:t>.</a:t>
            </a:r>
          </a:p>
          <a:p>
            <a:pPr lvl="1">
              <a:lnSpc>
                <a:spcPct val="100000"/>
              </a:lnSpc>
            </a:pPr>
            <a:r>
              <a:rPr lang="en-US" altLang="zh-CN" sz="1800" dirty="0"/>
              <a:t>Specification to </a:t>
            </a:r>
            <a:r>
              <a:rPr lang="en-US" altLang="zh-CN" sz="1800" dirty="0" smtClean="0"/>
              <a:t>be completed.</a:t>
            </a:r>
            <a:endParaRPr lang="en-US" altLang="zh-CN" sz="1800" dirty="0"/>
          </a:p>
          <a:p>
            <a:pPr lvl="1">
              <a:lnSpc>
                <a:spcPct val="100000"/>
              </a:lnSpc>
            </a:pPr>
            <a:r>
              <a:rPr lang="en-US" altLang="zh-CN" sz="1800" dirty="0"/>
              <a:t>Test cases with more coverage</a:t>
            </a:r>
            <a:r>
              <a:rPr lang="en-US" altLang="zh-CN" sz="1800" dirty="0" smtClean="0"/>
              <a:t>.</a:t>
            </a:r>
            <a:endParaRPr lang="en-US" altLang="zh-CN" sz="1800" dirty="0"/>
          </a:p>
        </p:txBody>
      </p:sp>
      <p:sp>
        <p:nvSpPr>
          <p:cNvPr id="38" name="圆角矩形 37"/>
          <p:cNvSpPr/>
          <p:nvPr/>
        </p:nvSpPr>
        <p:spPr>
          <a:xfrm>
            <a:off x="4024479" y="5813741"/>
            <a:ext cx="1570911" cy="907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CCSA TC9 WG1</a:t>
            </a:r>
          </a:p>
          <a:p>
            <a:pPr algn="ctr"/>
            <a:r>
              <a:rPr lang="en-US" altLang="zh-CN" dirty="0" smtClean="0"/>
              <a:t>YD/T 2583.18</a:t>
            </a:r>
            <a:endParaRPr lang="zh-CN" altLang="en-US" dirty="0"/>
          </a:p>
        </p:txBody>
      </p:sp>
      <p:sp>
        <p:nvSpPr>
          <p:cNvPr id="39" name="圆角矩形 38"/>
          <p:cNvSpPr/>
          <p:nvPr/>
        </p:nvSpPr>
        <p:spPr>
          <a:xfrm>
            <a:off x="5729638" y="5768194"/>
            <a:ext cx="1570911" cy="952943"/>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ETSI ERM WGEMC</a:t>
            </a:r>
          </a:p>
          <a:p>
            <a:pPr algn="ctr"/>
            <a:r>
              <a:rPr lang="en-US" altLang="zh-CN" dirty="0" smtClean="0"/>
              <a:t>301 489 -52</a:t>
            </a:r>
            <a:endParaRPr lang="zh-CN" altLang="en-US" dirty="0"/>
          </a:p>
        </p:txBody>
      </p:sp>
      <p:sp>
        <p:nvSpPr>
          <p:cNvPr id="18" name="内容占位符 2"/>
          <p:cNvSpPr txBox="1">
            <a:spLocks/>
          </p:cNvSpPr>
          <p:nvPr/>
        </p:nvSpPr>
        <p:spPr>
          <a:xfrm>
            <a:off x="259078" y="5298693"/>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Potential affected other STOs:</a:t>
            </a:r>
            <a:endParaRPr lang="en-US" altLang="zh-CN" sz="1800" dirty="0"/>
          </a:p>
        </p:txBody>
      </p:sp>
      <p:graphicFrame>
        <p:nvGraphicFramePr>
          <p:cNvPr id="4" name="表格 3"/>
          <p:cNvGraphicFramePr>
            <a:graphicFrameLocks noGrp="1"/>
          </p:cNvGraphicFramePr>
          <p:nvPr>
            <p:extLst>
              <p:ext uri="{D42A27DB-BD31-4B8C-83A1-F6EECF244321}">
                <p14:modId xmlns:p14="http://schemas.microsoft.com/office/powerpoint/2010/main" val="1733751745"/>
              </p:ext>
            </p:extLst>
          </p:nvPr>
        </p:nvGraphicFramePr>
        <p:xfrm>
          <a:off x="7300549" y="1285584"/>
          <a:ext cx="4891451" cy="1920240"/>
        </p:xfrm>
        <a:graphic>
          <a:graphicData uri="http://schemas.openxmlformats.org/drawingml/2006/table">
            <a:tbl>
              <a:tblPr firstRow="1" bandRow="1">
                <a:tableStyleId>{5C22544A-7EE6-4342-B048-85BDC9FD1C3A}</a:tableStyleId>
              </a:tblPr>
              <a:tblGrid>
                <a:gridCol w="1016926">
                  <a:extLst>
                    <a:ext uri="{9D8B030D-6E8A-4147-A177-3AD203B41FA5}">
                      <a16:colId xmlns:a16="http://schemas.microsoft.com/office/drawing/2014/main" val="1787569718"/>
                    </a:ext>
                  </a:extLst>
                </a:gridCol>
                <a:gridCol w="1864364">
                  <a:extLst>
                    <a:ext uri="{9D8B030D-6E8A-4147-A177-3AD203B41FA5}">
                      <a16:colId xmlns:a16="http://schemas.microsoft.com/office/drawing/2014/main" val="3403334810"/>
                    </a:ext>
                  </a:extLst>
                </a:gridCol>
                <a:gridCol w="2010161">
                  <a:extLst>
                    <a:ext uri="{9D8B030D-6E8A-4147-A177-3AD203B41FA5}">
                      <a16:colId xmlns:a16="http://schemas.microsoft.com/office/drawing/2014/main" val="249205361"/>
                    </a:ext>
                  </a:extLst>
                </a:gridCol>
              </a:tblGrid>
              <a:tr h="296888">
                <a:tc>
                  <a:txBody>
                    <a:bodyPr/>
                    <a:lstStyle/>
                    <a:p>
                      <a:endParaRPr lang="zh-CN" altLang="en-US" dirty="0"/>
                    </a:p>
                  </a:txBody>
                  <a:tcPr/>
                </a:tc>
                <a:tc>
                  <a:txBody>
                    <a:bodyPr/>
                    <a:lstStyle/>
                    <a:p>
                      <a:r>
                        <a:rPr lang="en-US" altLang="zh-CN" dirty="0" smtClean="0"/>
                        <a:t>EMC</a:t>
                      </a:r>
                      <a:endParaRPr lang="zh-CN" altLang="en-US" dirty="0"/>
                    </a:p>
                  </a:txBody>
                  <a:tcPr/>
                </a:tc>
                <a:tc>
                  <a:txBody>
                    <a:bodyPr/>
                    <a:lstStyle/>
                    <a:p>
                      <a:r>
                        <a:rPr lang="en-US" altLang="zh-CN" dirty="0" smtClean="0"/>
                        <a:t>RF</a:t>
                      </a:r>
                      <a:endParaRPr lang="zh-CN" altLang="en-US" dirty="0"/>
                    </a:p>
                  </a:txBody>
                  <a:tcPr/>
                </a:tc>
                <a:extLst>
                  <a:ext uri="{0D108BD9-81ED-4DB2-BD59-A6C34878D82A}">
                    <a16:rowId xmlns:a16="http://schemas.microsoft.com/office/drawing/2014/main" val="1234880723"/>
                  </a:ext>
                </a:extLst>
              </a:tr>
              <a:tr h="630888">
                <a:tc>
                  <a:txBody>
                    <a:bodyPr/>
                    <a:lstStyle/>
                    <a:p>
                      <a:r>
                        <a:rPr lang="en-US" altLang="zh-CN" sz="1500" dirty="0" smtClean="0"/>
                        <a:t>3GPP specifications</a:t>
                      </a:r>
                      <a:endParaRPr lang="zh-CN" altLang="en-US" sz="1500" dirty="0"/>
                    </a:p>
                  </a:txBody>
                  <a:tcPr/>
                </a:tc>
                <a:tc>
                  <a:txBody>
                    <a:bodyPr/>
                    <a:lstStyle/>
                    <a:p>
                      <a:r>
                        <a:rPr lang="en-US" altLang="zh-CN" sz="1500" dirty="0" smtClean="0"/>
                        <a:t>Single carrier</a:t>
                      </a:r>
                      <a:endParaRPr lang="zh-CN" altLang="en-US" sz="1500" dirty="0"/>
                    </a:p>
                  </a:txBody>
                  <a:tcPr/>
                </a:tc>
                <a:tc>
                  <a:txBody>
                    <a:bodyPr/>
                    <a:lstStyle/>
                    <a:p>
                      <a:r>
                        <a:rPr lang="en-US" altLang="zh-CN" sz="1500" dirty="0" smtClean="0"/>
                        <a:t>Single carrier + Feature specific requirements</a:t>
                      </a:r>
                      <a:endParaRPr lang="zh-CN" altLang="en-US" sz="1500" dirty="0"/>
                    </a:p>
                  </a:txBody>
                  <a:tcPr/>
                </a:tc>
                <a:extLst>
                  <a:ext uri="{0D108BD9-81ED-4DB2-BD59-A6C34878D82A}">
                    <a16:rowId xmlns:a16="http://schemas.microsoft.com/office/drawing/2014/main" val="3550974140"/>
                  </a:ext>
                </a:extLst>
              </a:tr>
              <a:tr h="630888">
                <a:tc>
                  <a:txBody>
                    <a:bodyPr/>
                    <a:lstStyle/>
                    <a:p>
                      <a:r>
                        <a:rPr lang="en-US" altLang="zh-CN" sz="1500" dirty="0" smtClean="0"/>
                        <a:t>Test</a:t>
                      </a:r>
                      <a:r>
                        <a:rPr lang="en-US" altLang="zh-CN" sz="1500" baseline="0" dirty="0" smtClean="0"/>
                        <a:t> labs </a:t>
                      </a:r>
                      <a:endParaRPr lang="zh-CN" altLang="en-US" sz="1500" dirty="0"/>
                    </a:p>
                  </a:txBody>
                  <a:tcPr/>
                </a:tc>
                <a:tc>
                  <a:txBody>
                    <a:bodyPr/>
                    <a:lstStyle/>
                    <a:p>
                      <a:r>
                        <a:rPr lang="en-US" altLang="zh-CN" sz="1500" dirty="0" smtClean="0"/>
                        <a:t>Single carrier +</a:t>
                      </a:r>
                      <a:r>
                        <a:rPr lang="en-US" altLang="zh-CN" sz="1500" baseline="0" dirty="0" smtClean="0"/>
                        <a:t> </a:t>
                      </a:r>
                      <a:r>
                        <a:rPr lang="en-US" altLang="zh-CN" sz="1500" baseline="0" dirty="0" smtClean="0">
                          <a:solidFill>
                            <a:srgbClr val="FF0000"/>
                          </a:solidFill>
                        </a:rPr>
                        <a:t>additional tests of CA and DC combs</a:t>
                      </a:r>
                      <a:endParaRPr lang="zh-CN" altLang="en-US" sz="15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500" dirty="0" smtClean="0"/>
                        <a:t>Single carrier + Feature specific requirements</a:t>
                      </a:r>
                      <a:endParaRPr lang="zh-CN" altLang="en-US" sz="1500" dirty="0" smtClean="0"/>
                    </a:p>
                  </a:txBody>
                  <a:tcPr/>
                </a:tc>
                <a:extLst>
                  <a:ext uri="{0D108BD9-81ED-4DB2-BD59-A6C34878D82A}">
                    <a16:rowId xmlns:a16="http://schemas.microsoft.com/office/drawing/2014/main" val="1600117174"/>
                  </a:ext>
                </a:extLst>
              </a:tr>
            </a:tbl>
          </a:graphicData>
        </a:graphic>
      </p:graphicFrame>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4">
                                            <p:txEl>
                                              <p:pRg st="1" end="1"/>
                                            </p:txEl>
                                          </p:spTgt>
                                        </p:tgtEl>
                                        <p:attrNameLst>
                                          <p:attrName>style.visibility</p:attrName>
                                        </p:attrNameLst>
                                      </p:cBhvr>
                                      <p:to>
                                        <p:strVal val="visible"/>
                                      </p:to>
                                    </p:set>
                                    <p:anim calcmode="lin" valueType="num">
                                      <p:cBhvr additive="base">
                                        <p:cTn id="17"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
                                            <p:txEl>
                                              <p:pRg st="2" end="2"/>
                                            </p:txEl>
                                          </p:spTgt>
                                        </p:tgtEl>
                                        <p:attrNameLst>
                                          <p:attrName>style.visibility</p:attrName>
                                        </p:attrNameLst>
                                      </p:cBhvr>
                                      <p:to>
                                        <p:strVal val="visible"/>
                                      </p:to>
                                    </p:set>
                                    <p:anim calcmode="lin" valueType="num">
                                      <p:cBhvr additive="base">
                                        <p:cTn id="2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
                                            <p:txEl>
                                              <p:pRg st="3" end="3"/>
                                            </p:txEl>
                                          </p:spTgt>
                                        </p:tgtEl>
                                        <p:attrNameLst>
                                          <p:attrName>style.visibility</p:attrName>
                                        </p:attrNameLst>
                                      </p:cBhvr>
                                      <p:to>
                                        <p:strVal val="visible"/>
                                      </p:to>
                                    </p:set>
                                    <p:anim calcmode="lin" valueType="num">
                                      <p:cBhvr additive="base">
                                        <p:cTn id="25"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P spid="38" grpId="0" animBg="1"/>
      <p:bldP spid="39"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4300" dirty="0" smtClean="0"/>
              <a:t>Latest status</a:t>
            </a:r>
            <a:endParaRPr lang="zh-CN" altLang="en-US" sz="4300" dirty="0"/>
          </a:p>
        </p:txBody>
      </p:sp>
      <p:sp>
        <p:nvSpPr>
          <p:cNvPr id="31" name="内容占位符 2"/>
          <p:cNvSpPr>
            <a:spLocks noGrp="1"/>
          </p:cNvSpPr>
          <p:nvPr>
            <p:ph idx="1"/>
          </p:nvPr>
        </p:nvSpPr>
        <p:spPr>
          <a:xfrm>
            <a:off x="253219" y="957753"/>
            <a:ext cx="10184560" cy="4107673"/>
          </a:xfrm>
        </p:spPr>
        <p:txBody>
          <a:bodyPr>
            <a:normAutofit fontScale="92500" lnSpcReduction="10000"/>
          </a:bodyPr>
          <a:lstStyle/>
          <a:p>
            <a:pPr>
              <a:lnSpc>
                <a:spcPct val="150000"/>
              </a:lnSpc>
            </a:pPr>
            <a:r>
              <a:rPr lang="en-US" altLang="zh-CN" sz="1800" dirty="0" smtClean="0"/>
              <a:t>WF agreement on the UE EMC enhancement work during RAN4#96-e in 2020,8.</a:t>
            </a:r>
          </a:p>
          <a:p>
            <a:pPr>
              <a:lnSpc>
                <a:spcPct val="150000"/>
              </a:lnSpc>
            </a:pPr>
            <a:r>
              <a:rPr lang="en-US" altLang="zh-CN" sz="1800" dirty="0" smtClean="0"/>
              <a:t>Fully discussed on the RAN draft reflector during the email discussion period in 2020,9.</a:t>
            </a:r>
          </a:p>
          <a:p>
            <a:pPr>
              <a:lnSpc>
                <a:spcPct val="150000"/>
              </a:lnSpc>
            </a:pPr>
            <a:r>
              <a:rPr lang="en-US" altLang="zh-CN" sz="1800" dirty="0" smtClean="0"/>
              <a:t>During the RAN#89-e, it is proposed to have a combined umbrella WID for both BS EMC and UE EMC enhancement within RAN4 on the RAN Draft Reflector. (2020,9).</a:t>
            </a:r>
          </a:p>
          <a:p>
            <a:pPr>
              <a:lnSpc>
                <a:spcPct val="150000"/>
              </a:lnSpc>
            </a:pPr>
            <a:r>
              <a:rPr lang="en-US" altLang="zh-CN" sz="1800" dirty="0" smtClean="0"/>
              <a:t>The umbrella WID was fully discussed during the email discussion period in 2020,10.</a:t>
            </a:r>
          </a:p>
          <a:p>
            <a:pPr>
              <a:lnSpc>
                <a:spcPct val="150000"/>
              </a:lnSpc>
            </a:pPr>
            <a:r>
              <a:rPr lang="en-US" altLang="zh-CN" sz="1800" dirty="0" smtClean="0"/>
              <a:t>A revised WID for was provided after the email discussion and submitted to RAN4#97-e (2020,11).</a:t>
            </a:r>
          </a:p>
          <a:p>
            <a:pPr>
              <a:lnSpc>
                <a:spcPct val="150000"/>
              </a:lnSpc>
            </a:pPr>
            <a:r>
              <a:rPr lang="en-US" altLang="zh-CN" sz="1800" dirty="0" smtClean="0"/>
              <a:t>Fully discussed in RAN#90-e (2020,12) with delayed decision till 2021,6</a:t>
            </a:r>
          </a:p>
          <a:p>
            <a:pPr>
              <a:lnSpc>
                <a:spcPct val="150000"/>
              </a:lnSpc>
            </a:pPr>
            <a:r>
              <a:rPr lang="en-US" altLang="zh-CN" sz="1800" dirty="0" smtClean="0"/>
              <a:t>Submitted for information in RAN#91-e (2021,3)</a:t>
            </a:r>
          </a:p>
        </p:txBody>
      </p:sp>
      <p:grpSp>
        <p:nvGrpSpPr>
          <p:cNvPr id="5" name="组合 4"/>
          <p:cNvGrpSpPr/>
          <p:nvPr/>
        </p:nvGrpSpPr>
        <p:grpSpPr>
          <a:xfrm>
            <a:off x="612842" y="5181166"/>
            <a:ext cx="10778995" cy="1420966"/>
            <a:chOff x="447472" y="5006068"/>
            <a:chExt cx="10778995" cy="1420966"/>
          </a:xfrm>
        </p:grpSpPr>
        <p:cxnSp>
          <p:nvCxnSpPr>
            <p:cNvPr id="6" name="直接箭头连接符 5"/>
            <p:cNvCxnSpPr/>
            <p:nvPr/>
          </p:nvCxnSpPr>
          <p:spPr>
            <a:xfrm>
              <a:off x="447472" y="5428035"/>
              <a:ext cx="10778995" cy="497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897731" y="5288310"/>
              <a:ext cx="1208607"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RAN4#96-e</a:t>
              </a:r>
            </a:p>
          </p:txBody>
        </p:sp>
        <p:sp>
          <p:nvSpPr>
            <p:cNvPr id="8" name="圆角矩形 7"/>
            <p:cNvSpPr/>
            <p:nvPr/>
          </p:nvSpPr>
          <p:spPr>
            <a:xfrm>
              <a:off x="4210124" y="5288310"/>
              <a:ext cx="1182956"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#89-e</a:t>
              </a:r>
              <a:endParaRPr lang="zh-CN" altLang="en-US" sz="1600" dirty="0"/>
            </a:p>
          </p:txBody>
        </p:sp>
        <p:sp>
          <p:nvSpPr>
            <p:cNvPr id="9" name="圆角矩形 8"/>
            <p:cNvSpPr/>
            <p:nvPr/>
          </p:nvSpPr>
          <p:spPr>
            <a:xfrm>
              <a:off x="7378284" y="5288309"/>
              <a:ext cx="1270195"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 #97-e</a:t>
              </a:r>
              <a:endParaRPr lang="zh-CN" altLang="en-US" sz="1600" dirty="0"/>
            </a:p>
          </p:txBody>
        </p:sp>
        <p:sp>
          <p:nvSpPr>
            <p:cNvPr id="10" name="圆角矩形 9"/>
            <p:cNvSpPr/>
            <p:nvPr/>
          </p:nvSpPr>
          <p:spPr>
            <a:xfrm>
              <a:off x="9029081" y="5288310"/>
              <a:ext cx="1568452"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#90-e</a:t>
              </a:r>
              <a:endParaRPr lang="zh-CN" altLang="en-US" sz="1600" dirty="0"/>
            </a:p>
          </p:txBody>
        </p:sp>
        <p:sp>
          <p:nvSpPr>
            <p:cNvPr id="11" name="圆角矩形 10"/>
            <p:cNvSpPr/>
            <p:nvPr/>
          </p:nvSpPr>
          <p:spPr>
            <a:xfrm>
              <a:off x="2498103"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1024QAM and EMC thread </a:t>
              </a:r>
              <a:endParaRPr lang="zh-CN" altLang="en-US" sz="1600" dirty="0"/>
            </a:p>
          </p:txBody>
        </p:sp>
        <p:sp>
          <p:nvSpPr>
            <p:cNvPr id="12" name="圆角矩形 11"/>
            <p:cNvSpPr/>
            <p:nvPr/>
          </p:nvSpPr>
          <p:spPr>
            <a:xfrm>
              <a:off x="5573291"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EMC thread</a:t>
              </a:r>
              <a:endParaRPr lang="zh-CN" altLang="en-US" sz="1600" dirty="0"/>
            </a:p>
          </p:txBody>
        </p:sp>
        <p:sp>
          <p:nvSpPr>
            <p:cNvPr id="13" name="矩形 12"/>
            <p:cNvSpPr/>
            <p:nvPr/>
          </p:nvSpPr>
          <p:spPr>
            <a:xfrm>
              <a:off x="883650" y="6015502"/>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2020.8</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4" name="矩形 13"/>
            <p:cNvSpPr/>
            <p:nvPr/>
          </p:nvSpPr>
          <p:spPr>
            <a:xfrm>
              <a:off x="3413675" y="6008334"/>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2020.9</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5" name="矩形 14"/>
            <p:cNvSpPr/>
            <p:nvPr/>
          </p:nvSpPr>
          <p:spPr>
            <a:xfrm>
              <a:off x="5743180" y="6007738"/>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2020.10</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6" name="矩形 15"/>
            <p:cNvSpPr/>
            <p:nvPr/>
          </p:nvSpPr>
          <p:spPr>
            <a:xfrm>
              <a:off x="7461341" y="5901606"/>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2020.11</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8" name="矩形 17"/>
            <p:cNvSpPr/>
            <p:nvPr/>
          </p:nvSpPr>
          <p:spPr>
            <a:xfrm>
              <a:off x="9163420" y="5901606"/>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2020.12</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(Core part)</a:t>
            </a:r>
            <a:endParaRPr lang="zh-CN" altLang="en-US" dirty="0"/>
          </a:p>
        </p:txBody>
      </p:sp>
      <p:sp>
        <p:nvSpPr>
          <p:cNvPr id="4" name="内容占位符 3"/>
          <p:cNvSpPr>
            <a:spLocks noGrp="1"/>
          </p:cNvSpPr>
          <p:nvPr>
            <p:ph idx="1"/>
          </p:nvPr>
        </p:nvSpPr>
        <p:spPr>
          <a:xfrm>
            <a:off x="208722" y="1093304"/>
            <a:ext cx="11907078" cy="5694358"/>
          </a:xfrm>
        </p:spPr>
        <p:txBody>
          <a:bodyPr>
            <a:normAutofit fontScale="70000" lnSpcReduction="20000"/>
          </a:bodyPr>
          <a:lstStyle/>
          <a:p>
            <a:pPr hangingPunct="0"/>
            <a:r>
              <a:rPr lang="en-US" altLang="zh-CN" b="1" u="sng" dirty="0"/>
              <a:t>Phase 1 (till RAN#92e):</a:t>
            </a:r>
            <a:endParaRPr lang="zh-CN" altLang="zh-CN" dirty="0"/>
          </a:p>
          <a:p>
            <a:pPr lvl="0" hangingPunct="0"/>
            <a:r>
              <a:rPr lang="en-GB" altLang="zh-CN" dirty="0"/>
              <a:t>Study on the need and motivation for additional UE features as per priority outlined below (highest to lowest)</a:t>
            </a:r>
            <a:r>
              <a:rPr lang="en-US" altLang="zh-CN" dirty="0"/>
              <a:t>:</a:t>
            </a:r>
            <a:endParaRPr lang="zh-CN" altLang="zh-CN" dirty="0"/>
          </a:p>
          <a:p>
            <a:pPr lvl="1" hangingPunct="0"/>
            <a:r>
              <a:rPr lang="en-GB" altLang="zh-CN" dirty="0"/>
              <a:t>NR UE: CA, DC</a:t>
            </a:r>
            <a:endParaRPr lang="zh-CN" altLang="zh-CN" dirty="0"/>
          </a:p>
          <a:p>
            <a:pPr lvl="1" hangingPunct="0"/>
            <a:r>
              <a:rPr lang="es-ES" altLang="zh-CN" dirty="0"/>
              <a:t>NR UE: SUL, UL MIMO and V2X</a:t>
            </a:r>
            <a:endParaRPr lang="zh-CN" altLang="zh-CN" dirty="0"/>
          </a:p>
          <a:p>
            <a:pPr lvl="1" hangingPunct="0"/>
            <a:r>
              <a:rPr lang="en-GB" altLang="zh-CN" dirty="0"/>
              <a:t>EUTRA UE: CA, DC(Based on the NR study outcome), other features as captured in TS 36.101 v16.5.0 </a:t>
            </a:r>
            <a:r>
              <a:rPr lang="en-GB" altLang="zh-CN" dirty="0" err="1"/>
              <a:t>subclause</a:t>
            </a:r>
            <a:r>
              <a:rPr lang="en-GB" altLang="zh-CN" dirty="0"/>
              <a:t> 4.3A </a:t>
            </a:r>
            <a:endParaRPr lang="zh-CN" altLang="zh-CN" dirty="0"/>
          </a:p>
          <a:p>
            <a:pPr lvl="1" hangingPunct="0"/>
            <a:r>
              <a:rPr lang="en-US" altLang="zh-CN" dirty="0"/>
              <a:t>NOTE: Limit the scope within FR1 as currently the UE EMC specification only covers FR1 UE</a:t>
            </a:r>
            <a:r>
              <a:rPr lang="en-US" altLang="zh-CN" dirty="0" smtClean="0"/>
              <a:t>..</a:t>
            </a:r>
            <a:endParaRPr lang="zh-CN" altLang="zh-CN" dirty="0"/>
          </a:p>
          <a:p>
            <a:pPr lvl="0" hangingPunct="0"/>
            <a:r>
              <a:rPr lang="en-US" altLang="zh-CN" dirty="0"/>
              <a:t>Investigate current 3GPP UE EMC radiated emission limit as whether current test frequency range is suitable, including the lower and upper test frequency range.</a:t>
            </a:r>
            <a:endParaRPr lang="zh-CN" altLang="zh-CN" dirty="0"/>
          </a:p>
          <a:p>
            <a:pPr lvl="0" hangingPunct="0"/>
            <a:r>
              <a:rPr lang="en-US" altLang="zh-CN" dirty="0"/>
              <a:t>Investigate how to establish the communication link for NR and LTE UEs with different features</a:t>
            </a:r>
            <a:r>
              <a:rPr lang="en-US" altLang="zh-CN" dirty="0" smtClean="0"/>
              <a:t>:</a:t>
            </a:r>
          </a:p>
          <a:p>
            <a:pPr lvl="1" hangingPunct="0"/>
            <a:r>
              <a:rPr lang="en-US" altLang="zh-CN" dirty="0"/>
              <a:t>Possible </a:t>
            </a:r>
            <a:r>
              <a:rPr lang="en-US" altLang="zh-CN" dirty="0" err="1"/>
              <a:t>deltaRIB</a:t>
            </a:r>
            <a:r>
              <a:rPr lang="en-US" altLang="zh-CN" dirty="0"/>
              <a:t> to be considered.</a:t>
            </a:r>
            <a:endParaRPr lang="zh-CN" altLang="zh-CN" dirty="0"/>
          </a:p>
          <a:p>
            <a:pPr lvl="1" hangingPunct="0"/>
            <a:r>
              <a:rPr lang="en-US" altLang="zh-CN" dirty="0"/>
              <a:t>Possible MSD to be considered</a:t>
            </a:r>
            <a:r>
              <a:rPr lang="en-US" altLang="zh-CN" dirty="0" smtClean="0"/>
              <a:t>.</a:t>
            </a:r>
          </a:p>
          <a:p>
            <a:pPr hangingPunct="0"/>
            <a:r>
              <a:rPr lang="en-US" altLang="zh-CN" b="1" u="sng" dirty="0" smtClean="0"/>
              <a:t>Phase </a:t>
            </a:r>
            <a:r>
              <a:rPr lang="en-US" altLang="zh-CN" b="1" u="sng" dirty="0"/>
              <a:t>2 (based on phase 1 outcomes, till RAN#93e):</a:t>
            </a:r>
            <a:endParaRPr lang="zh-CN" altLang="zh-CN" dirty="0"/>
          </a:p>
          <a:p>
            <a:pPr hangingPunct="0"/>
            <a:r>
              <a:rPr lang="en-GB" altLang="zh-CN" dirty="0"/>
              <a:t>The objectives of this work item are to enhance the UE EMC with integrity of the requirements, as related to the ambiguity caused by lack of the requirements for different UE features. </a:t>
            </a:r>
            <a:r>
              <a:rPr lang="en-US" altLang="zh-CN" dirty="0" smtClean="0"/>
              <a:t>To </a:t>
            </a:r>
            <a:r>
              <a:rPr lang="en-US" altLang="zh-CN" dirty="0"/>
              <a:t>complete the UE EMC requirements as per Phase 1 outcome, following are as the scope:</a:t>
            </a:r>
            <a:endParaRPr lang="zh-CN" altLang="zh-CN" dirty="0"/>
          </a:p>
          <a:p>
            <a:pPr lvl="0" hangingPunct="0"/>
            <a:r>
              <a:rPr lang="en-US" altLang="zh-CN" dirty="0"/>
              <a:t>Introduction of Potential modification of current EMC requirements  for UE features </a:t>
            </a:r>
            <a:r>
              <a:rPr lang="en-GB" altLang="zh-CN" sz="1800" dirty="0"/>
              <a:t>  </a:t>
            </a:r>
            <a:r>
              <a:rPr lang="en-US" altLang="zh-CN" dirty="0"/>
              <a:t>as in bullet 1:</a:t>
            </a:r>
            <a:endParaRPr lang="zh-CN" altLang="zh-CN" dirty="0"/>
          </a:p>
          <a:p>
            <a:pPr lvl="1" hangingPunct="0"/>
            <a:r>
              <a:rPr lang="en-US" altLang="zh-CN" dirty="0"/>
              <a:t>All emission requirements and immunity requirements </a:t>
            </a:r>
            <a:endParaRPr lang="zh-CN" altLang="zh-CN" dirty="0"/>
          </a:p>
          <a:p>
            <a:pPr lvl="1" hangingPunct="0"/>
            <a:r>
              <a:rPr lang="en-US" altLang="zh-CN" dirty="0"/>
              <a:t>Define receiver exclusion band for UE supporting features as in bullet 1</a:t>
            </a:r>
            <a:endParaRPr lang="zh-CN" altLang="zh-CN" dirty="0"/>
          </a:p>
          <a:p>
            <a:pPr lvl="0" hangingPunct="0"/>
            <a:r>
              <a:rPr lang="en-US" altLang="zh-CN" dirty="0"/>
              <a:t>Define communication link establishment (refer to sub clause 4.2 of TS 36.124 and TS 38.124) for NR and LTE UEs for features as in bullet 1.</a:t>
            </a:r>
            <a:endParaRPr lang="zh-CN" altLang="zh-CN" dirty="0"/>
          </a:p>
          <a:p>
            <a:pPr lvl="0" hangingPunct="0"/>
            <a:r>
              <a:rPr lang="en-US" altLang="zh-CN" dirty="0" smtClean="0"/>
              <a:t>Frequency range </a:t>
            </a:r>
            <a:r>
              <a:rPr lang="en-US" altLang="zh-CN" dirty="0"/>
              <a:t>modification for the radiated emission limit, including the lower and upper test frequency range</a:t>
            </a:r>
            <a:r>
              <a:rPr lang="en-US" altLang="zh-CN" dirty="0" smtClean="0"/>
              <a:t>.</a:t>
            </a:r>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(Perf part)</a:t>
            </a:r>
            <a:endParaRPr lang="zh-CN" altLang="en-US" dirty="0"/>
          </a:p>
        </p:txBody>
      </p:sp>
      <p:sp>
        <p:nvSpPr>
          <p:cNvPr id="4" name="内容占位符 3"/>
          <p:cNvSpPr>
            <a:spLocks noGrp="1"/>
          </p:cNvSpPr>
          <p:nvPr>
            <p:ph idx="1"/>
          </p:nvPr>
        </p:nvSpPr>
        <p:spPr>
          <a:xfrm>
            <a:off x="208722" y="1093304"/>
            <a:ext cx="11907078" cy="5764696"/>
          </a:xfrm>
        </p:spPr>
        <p:txBody>
          <a:bodyPr>
            <a:normAutofit/>
          </a:bodyPr>
          <a:lstStyle/>
          <a:p>
            <a:pPr hangingPunct="0"/>
            <a:r>
              <a:rPr lang="en-US" altLang="zh-CN" b="1" u="sng" dirty="0"/>
              <a:t>Phase 1 (till RAN#92e):</a:t>
            </a:r>
            <a:endParaRPr lang="zh-CN" altLang="zh-CN" dirty="0"/>
          </a:p>
          <a:p>
            <a:pPr lvl="1" hangingPunct="0"/>
            <a:r>
              <a:rPr lang="en-GB" altLang="zh-CN" dirty="0"/>
              <a:t>Analyse regulatory requirements to better understand the UE features performance under certain EMC tests and corresponding test configurations to ensure the tests are carried out correctly for general and additional requirements</a:t>
            </a:r>
            <a:r>
              <a:rPr lang="en-GB" altLang="zh-CN" dirty="0" smtClean="0"/>
              <a:t>.</a:t>
            </a:r>
            <a:endParaRPr lang="zh-CN" altLang="zh-CN" dirty="0"/>
          </a:p>
          <a:p>
            <a:pPr hangingPunct="0"/>
            <a:r>
              <a:rPr lang="en-US" altLang="zh-CN" b="1" u="sng" dirty="0"/>
              <a:t>Phases 2 (based on phase 1 outcomes till RAN#94e):</a:t>
            </a:r>
            <a:endParaRPr lang="zh-CN" altLang="zh-CN" dirty="0"/>
          </a:p>
          <a:p>
            <a:pPr lvl="1" hangingPunct="0"/>
            <a:r>
              <a:rPr lang="en-US" altLang="zh-CN" dirty="0"/>
              <a:t>Define proper test configurations for NR and LTE UEs. (Sub clause 8.1 and 9.1 of TS 36.124 and TS 38.124)</a:t>
            </a:r>
            <a:endParaRPr lang="zh-CN" altLang="zh-CN" dirty="0"/>
          </a:p>
          <a:p>
            <a:pPr lvl="2" hangingPunct="0"/>
            <a:r>
              <a:rPr lang="en-US" altLang="zh-CN" dirty="0"/>
              <a:t>Investigate whether current test configuration defined in RAN5 specification TS 38.521-1/-2/-3 can be re-used in EMC tests. (Cross group co-operation within RAN4 and RAN5 might be needed when defining the test configuration)</a:t>
            </a:r>
            <a:endParaRPr lang="zh-CN" altLang="zh-CN" dirty="0"/>
          </a:p>
          <a:p>
            <a:pPr lvl="2" hangingPunct="0"/>
            <a:r>
              <a:rPr lang="en-US" altLang="zh-CN" dirty="0"/>
              <a:t>Investigate whether regulations have already defined test configurations and if these regulations can be reused.</a:t>
            </a:r>
            <a:endParaRPr lang="zh-CN" altLang="zh-CN" dirty="0"/>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矩形 3"/>
          <p:cNvSpPr/>
          <p:nvPr/>
        </p:nvSpPr>
        <p:spPr>
          <a:xfrm>
            <a:off x="5015416" y="2967335"/>
            <a:ext cx="2161169" cy="923330"/>
          </a:xfrm>
          <a:prstGeom prst="rect">
            <a:avLst/>
          </a:prstGeom>
          <a:noFill/>
        </p:spPr>
        <p:txBody>
          <a:bodyPr wrap="none" lIns="91440" tIns="45720" rIns="91440" bIns="45720">
            <a:spAutoFit/>
          </a:bodyPr>
          <a:lstStyle/>
          <a:p>
            <a:pPr algn="ctr"/>
            <a:r>
              <a:rPr lang="en-US" altLang="zh-CN" sz="5400" dirty="0" smtClean="0">
                <a:ln w="0"/>
                <a:solidFill>
                  <a:schemeClr val="accent1"/>
                </a:solidFill>
                <a:effectLst>
                  <a:outerShdw blurRad="38100" dist="25400" dir="5400000" algn="ctr" rotWithShape="0">
                    <a:srgbClr val="6E747A">
                      <a:alpha val="43000"/>
                    </a:srgbClr>
                  </a:outerShdw>
                </a:effectLst>
              </a:rPr>
              <a:t>Thanks</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679534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93414</TotalTime>
  <Words>755</Words>
  <Application>Microsoft Office PowerPoint</Application>
  <PresentationFormat>宽屏</PresentationFormat>
  <Paragraphs>79</Paragraphs>
  <Slides>6</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Arial Unicode MS</vt:lpstr>
      <vt:lpstr>等线</vt:lpstr>
      <vt:lpstr>宋体</vt:lpstr>
      <vt:lpstr>Arial</vt:lpstr>
      <vt:lpstr>Calibri</vt:lpstr>
      <vt:lpstr>Calibri Light</vt:lpstr>
      <vt:lpstr>Wingdings</vt:lpstr>
      <vt:lpstr>回顾</vt:lpstr>
      <vt:lpstr>Motivation for UE EMC enhancement</vt:lpstr>
      <vt:lpstr>Background and motivation</vt:lpstr>
      <vt:lpstr>Latest status</vt:lpstr>
      <vt:lpstr>Objectives (Core part)</vt:lpstr>
      <vt:lpstr>Objectives (Perf part)</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Rui Zhou</cp:lastModifiedBy>
  <cp:revision>1008</cp:revision>
  <dcterms:created xsi:type="dcterms:W3CDTF">2018-04-28T02:54:17Z</dcterms:created>
  <dcterms:modified xsi:type="dcterms:W3CDTF">2021-03-12T06:04:34Z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ies>
</file>