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62" r:id="rId6"/>
    <p:sldId id="264" r:id="rId7"/>
    <p:sldId id="263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9"/>
  </p:normalViewPr>
  <p:slideViewPr>
    <p:cSldViewPr snapToGrid="0" snapToObjects="1">
      <p:cViewPr varScale="1">
        <p:scale>
          <a:sx n="34" d="100"/>
          <a:sy n="34" d="100"/>
        </p:scale>
        <p:origin x="-206" y="-77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673100" y="2870200"/>
            <a:ext cx="23050500" cy="4559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7416800"/>
            <a:ext cx="23050500" cy="181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7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1022223" y="2023540"/>
            <a:ext cx="1761598" cy="108831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" name="Group"/>
          <p:cNvGrpSpPr/>
          <p:nvPr/>
        </p:nvGrpSpPr>
        <p:grpSpPr>
          <a:xfrm>
            <a:off x="14130787" y="2171307"/>
            <a:ext cx="1303782" cy="1254453"/>
            <a:chOff x="0" y="0"/>
            <a:chExt cx="1303781" cy="1254452"/>
          </a:xfrm>
        </p:grpSpPr>
        <p:pic>
          <p:nvPicPr>
            <p:cNvPr id="18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" name="China Mobile"/>
          <p:cNvSpPr txBox="1"/>
          <p:nvPr/>
        </p:nvSpPr>
        <p:spPr>
          <a:xfrm>
            <a:off x="15211364" y="2366733"/>
            <a:ext cx="5195192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200" b="1">
                <a:solidFill>
                  <a:srgbClr val="3983CA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China Mobile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001000"/>
            <a:ext cx="196215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103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74900" y="5892800"/>
            <a:ext cx="196215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mage"/>
          <p:cNvSpPr>
            <a:spLocks noGrp="1"/>
          </p:cNvSpPr>
          <p:nvPr>
            <p:ph type="pic" idx="21"/>
          </p:nvPr>
        </p:nvSpPr>
        <p:spPr>
          <a:xfrm>
            <a:off x="4280774" y="-1688429"/>
            <a:ext cx="15829857" cy="118491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2387600" y="9728200"/>
            <a:ext cx="19621500" cy="1803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518900"/>
            <a:ext cx="19621500" cy="1600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73100" y="4572000"/>
            <a:ext cx="23050500" cy="45593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Image"/>
          <p:cNvSpPr>
            <a:spLocks noGrp="1"/>
          </p:cNvSpPr>
          <p:nvPr>
            <p:ph type="pic" idx="21"/>
          </p:nvPr>
        </p:nvSpPr>
        <p:spPr>
          <a:xfrm>
            <a:off x="10590462" y="1511300"/>
            <a:ext cx="13644824" cy="121287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673100" y="1435100"/>
            <a:ext cx="11049000" cy="5461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6870700"/>
            <a:ext cx="11049000" cy="5461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>
            <a:spLocks noGrp="1"/>
          </p:cNvSpPr>
          <p:nvPr>
            <p:ph type="pic" sz="half" idx="21"/>
          </p:nvPr>
        </p:nvSpPr>
        <p:spPr>
          <a:xfrm>
            <a:off x="11814854" y="3230211"/>
            <a:ext cx="11753235" cy="104473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73100" y="3835400"/>
            <a:ext cx="11049000" cy="8864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1435100" y="1066800"/>
            <a:ext cx="21501100" cy="11557000"/>
          </a:xfrm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2-033_1302x975.jpeg"/>
          <p:cNvSpPr>
            <a:spLocks noGrp="1"/>
          </p:cNvSpPr>
          <p:nvPr>
            <p:ph type="pic" sz="half" idx="21"/>
          </p:nvPr>
        </p:nvSpPr>
        <p:spPr>
          <a:xfrm>
            <a:off x="12407900" y="57150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half" idx="22"/>
          </p:nvPr>
        </p:nvSpPr>
        <p:spPr>
          <a:xfrm>
            <a:off x="12420600" y="-6731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2-10-superquadro_1631x2178.jpeg"/>
          <p:cNvSpPr>
            <a:spLocks noGrp="1"/>
          </p:cNvSpPr>
          <p:nvPr>
            <p:ph type="pic" idx="23"/>
          </p:nvPr>
        </p:nvSpPr>
        <p:spPr>
          <a:xfrm>
            <a:off x="-825499" y="-2108200"/>
            <a:ext cx="13804901" cy="184432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tif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73100" y="355600"/>
            <a:ext cx="2305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grpSp>
        <p:nvGrpSpPr>
          <p:cNvPr id="5" name="Group"/>
          <p:cNvGrpSpPr/>
          <p:nvPr/>
        </p:nvGrpSpPr>
        <p:grpSpPr>
          <a:xfrm>
            <a:off x="533332" y="402040"/>
            <a:ext cx="1303782" cy="1254453"/>
            <a:chOff x="0" y="0"/>
            <a:chExt cx="1303781" cy="125445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5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6" name="Image" descr="Image"/>
          <p:cNvPicPr>
            <a:picLocks noChangeAspect="1"/>
          </p:cNvPicPr>
          <p:nvPr/>
        </p:nvPicPr>
        <p:blipFill>
          <a:blip r:embed="rId17" cstate="print">
            <a:extLst/>
          </a:blip>
          <a:stretch>
            <a:fillRect/>
          </a:stretch>
        </p:blipFill>
        <p:spPr>
          <a:xfrm>
            <a:off x="21927129" y="11911876"/>
            <a:ext cx="1761598" cy="108830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673100" y="3835400"/>
            <a:ext cx="23050500" cy="886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584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1168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1752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2336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29210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3505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4089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4673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5257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标题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960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Scope </a:t>
            </a:r>
            <a:r>
              <a:rPr lang="en-GB" altLang="en-US" sz="960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of Rel-17 </a:t>
            </a:r>
            <a:r>
              <a:rPr lang="en-GB" altLang="en-US" sz="960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en-US" sz="960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</a:t>
            </a:r>
            <a:r>
              <a:rPr lang="en-US" altLang="zh-CN" sz="960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WI</a:t>
            </a:r>
            <a:endParaRPr lang="en-US" altLang="zh-CN" sz="960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9" name="小标题"/>
          <p:cNvSpPr txBox="1">
            <a:spLocks noGrp="1"/>
          </p:cNvSpPr>
          <p:nvPr>
            <p:ph type="subTitle" sz="quarter" idx="1"/>
          </p:nvPr>
        </p:nvSpPr>
        <p:spPr>
          <a:xfrm>
            <a:off x="5573789" y="8752114"/>
            <a:ext cx="11369869" cy="124797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CMCC</a:t>
            </a:r>
            <a:endParaRPr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141842"/>
            <a:ext cx="21436622" cy="864586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Motivation of </a:t>
            </a:r>
            <a:r>
              <a:rPr lang="en-US" altLang="zh-CN" sz="96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US" altLang="zh-CN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</a:t>
            </a:r>
            <a:endParaRPr lang="en-GB" altLang="en-US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10024" y="3326441"/>
            <a:ext cx="20515425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 fontScale="25000" lnSpcReduction="20000"/>
          </a:bodyPr>
          <a:lstStyle/>
          <a:p>
            <a:pPr marL="736600" marR="0" lvl="0" indent="-736600" algn="l" defTabSz="825500" rtl="0" eaLnBrk="1" fontAlgn="auto" latinLnBrk="0" hangingPunct="1">
              <a:lnSpc>
                <a:spcPct val="120000"/>
              </a:lnSpc>
              <a:spcBef>
                <a:spcPts val="6500"/>
              </a:spcBef>
              <a:spcAft>
                <a:spcPts val="0"/>
              </a:spcAft>
              <a:buClrTx/>
              <a:buSzPct val="82000"/>
              <a:buFont typeface="Wingdings" pitchFamily="2" charset="2"/>
              <a:buChar char="l"/>
              <a:tabLst/>
              <a:defRPr/>
            </a:pPr>
            <a:r>
              <a:rPr kumimoji="0" lang="en-US" altLang="en-US" sz="19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Further explore coverage extension for </a:t>
            </a:r>
            <a:r>
              <a:rPr kumimoji="0" lang="en-US" altLang="en-US" sz="19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kumimoji="0" lang="en-US" altLang="en-US" sz="19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-based communication</a:t>
            </a:r>
          </a:p>
          <a:p>
            <a:pPr marL="1473200" marR="0" lvl="1" indent="-736600" algn="l" defTabSz="825500" rtl="0" eaLnBrk="1" fontAlgn="auto" latinLnBrk="0" hangingPunct="1">
              <a:lnSpc>
                <a:spcPct val="120000"/>
              </a:lnSpc>
              <a:spcBef>
                <a:spcPts val="6500"/>
              </a:spcBef>
              <a:spcAft>
                <a:spcPts val="0"/>
              </a:spcAft>
              <a:buClrTx/>
              <a:buSzPct val="82000"/>
              <a:buFontTx/>
              <a:buChar char="•"/>
              <a:tabLst/>
              <a:defRPr/>
            </a:pPr>
            <a:r>
              <a:rPr kumimoji="0" lang="en-GB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Support UE out of </a:t>
            </a:r>
            <a:r>
              <a:rPr kumimoji="0" lang="en-GB" altLang="zh-CN" sz="17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uu</a:t>
            </a:r>
            <a:r>
              <a:rPr kumimoji="0" lang="en-GB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coverage access to network with UE in coverage as </a:t>
            </a:r>
            <a:r>
              <a:rPr kumimoji="0" lang="en-GB" altLang="zh-CN" sz="17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kumimoji="0" lang="en-GB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</a:t>
            </a:r>
          </a:p>
          <a:p>
            <a:pPr marL="1473200" marR="0" lvl="1" indent="-736600" algn="l" defTabSz="825500" rtl="0" eaLnBrk="1" fontAlgn="auto" latinLnBrk="0" hangingPunct="1">
              <a:lnSpc>
                <a:spcPct val="120000"/>
              </a:lnSpc>
              <a:spcBef>
                <a:spcPts val="6500"/>
              </a:spcBef>
              <a:spcAft>
                <a:spcPts val="0"/>
              </a:spcAft>
              <a:buClrTx/>
              <a:buSzPct val="82000"/>
              <a:buFontTx/>
              <a:buChar char="•"/>
              <a:tabLst/>
              <a:defRPr/>
            </a:pPr>
            <a:r>
              <a:rPr kumimoji="0" lang="en-US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Support UE communication with other UE without proximity </a:t>
            </a:r>
            <a:r>
              <a:rPr kumimoji="0" lang="en-US" altLang="zh-CN" sz="17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reachability</a:t>
            </a:r>
            <a:r>
              <a:rPr kumimoji="0" lang="en-US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</a:t>
            </a:r>
            <a:endParaRPr kumimoji="0" lang="en-US" altLang="en-US" sz="17600" b="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  <a:p>
            <a:pPr marL="736600" marR="0" lvl="0" indent="-736600" algn="l" defTabSz="825500" rtl="0" eaLnBrk="1" fontAlgn="auto" latinLnBrk="0" hangingPunct="1">
              <a:lnSpc>
                <a:spcPct val="120000"/>
              </a:lnSpc>
              <a:spcBef>
                <a:spcPts val="6500"/>
              </a:spcBef>
              <a:spcAft>
                <a:spcPts val="0"/>
              </a:spcAft>
              <a:buClrTx/>
              <a:buSzPct val="82000"/>
              <a:buFont typeface="Wingdings" pitchFamily="2" charset="2"/>
              <a:buChar char="l"/>
              <a:tabLst/>
              <a:defRPr/>
            </a:pPr>
            <a:r>
              <a:rPr kumimoji="0" lang="en-US" altLang="zh-CN" sz="19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Ensure power efficiency for User Equipments</a:t>
            </a:r>
          </a:p>
          <a:p>
            <a:pPr marL="1473200" marR="0" lvl="1" indent="-736600" algn="l" defTabSz="825500" rtl="0" eaLnBrk="1" fontAlgn="auto" latinLnBrk="0" hangingPunct="1">
              <a:lnSpc>
                <a:spcPct val="120000"/>
              </a:lnSpc>
              <a:spcBef>
                <a:spcPts val="6500"/>
              </a:spcBef>
              <a:spcAft>
                <a:spcPts val="0"/>
              </a:spcAft>
              <a:buClrTx/>
              <a:buSzPct val="82000"/>
              <a:buFontTx/>
              <a:buChar char="•"/>
              <a:tabLst/>
              <a:defRPr/>
            </a:pPr>
            <a:r>
              <a:rPr kumimoji="0" lang="en-US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Substitute PC5 connection for </a:t>
            </a:r>
            <a:r>
              <a:rPr kumimoji="0" lang="en-US" altLang="zh-CN" sz="17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uu</a:t>
            </a:r>
            <a:r>
              <a:rPr kumimoji="0" lang="en-US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link , </a:t>
            </a:r>
            <a:r>
              <a:rPr kumimoji="0" lang="en-GB" altLang="zh-CN" sz="17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the UE-to-Network Relay enables power saving for the Remote UE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2766611"/>
            <a:ext cx="21436622" cy="917038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Conclusion of </a:t>
            </a:r>
            <a:r>
              <a:rPr lang="en-US" altLang="zh-CN" sz="107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107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 </a:t>
            </a:r>
            <a:endParaRPr lang="en-US" altLang="zh-CN" sz="107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727788" y="3345102"/>
            <a:ext cx="21740326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1473200" lvl="1" indent="-736600" algn="l" hangingPunct="1">
              <a:spcBef>
                <a:spcPts val="6500"/>
              </a:spcBef>
              <a:buSzPct val="82000"/>
              <a:buFontTx/>
              <a:buChar char="•"/>
            </a:pP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this study, both Layer-2 based Relay architecture and Layer-3 based Relay architecture have </a:t>
            </a: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been </a:t>
            </a: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found feasible.</a:t>
            </a:r>
          </a:p>
          <a:p>
            <a:pPr marL="1473200" lvl="1" indent="-736600" algn="l" hangingPunct="1">
              <a:spcBef>
                <a:spcPts val="6500"/>
              </a:spcBef>
              <a:buSzPct val="82000"/>
              <a:buFontTx/>
              <a:buChar char="•"/>
            </a:pP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L2 Relay 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</a:t>
            </a:r>
            <a:r>
              <a:rPr lang="en-GB" altLang="zh-CN" sz="4800" dirty="0" err="1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eets</a:t>
            </a: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all of the objectives of the SID.</a:t>
            </a:r>
          </a:p>
          <a:p>
            <a:pPr marL="1473200" lvl="1" indent="-736600" algn="l" hangingPunct="1">
              <a:spcBef>
                <a:spcPts val="6500"/>
              </a:spcBef>
              <a:buSzPct val="82000"/>
              <a:buFontTx/>
              <a:buChar char="•"/>
            </a:pP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standards impact of L2 is principally in RAN and the standards impact of L3 is principally in SA. RAN2 strive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for minimum specification impact. </a:t>
            </a:r>
          </a:p>
          <a:p>
            <a:pPr marL="1473200" lvl="1" indent="-736600" algn="l" hangingPunct="1">
              <a:spcBef>
                <a:spcPts val="6500"/>
              </a:spcBef>
              <a:buSzPct val="82000"/>
              <a:buFontTx/>
              <a:buChar char="•"/>
            </a:pPr>
            <a:r>
              <a:rPr lang="en-GB" altLang="zh-CN" sz="48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RAN2 recommends both L2 and L3 UE to NW and UE to UE relay can proceed to normative work.</a:t>
            </a:r>
            <a:endParaRPr kumimoji="0" lang="en-US" altLang="en-US" sz="4800" b="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2766611"/>
            <a:ext cx="21436622" cy="917038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88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GB" altLang="en-US" sz="88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 from Operator perspective</a:t>
            </a:r>
            <a:endParaRPr lang="en-GB" altLang="en-US" sz="88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572732" y="3345102"/>
            <a:ext cx="20552977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indent="-736600" algn="l" hangingPunct="1">
              <a:lnSpc>
                <a:spcPts val="4900"/>
              </a:lnSpc>
              <a:spcBef>
                <a:spcPts val="6600"/>
              </a:spcBef>
              <a:buSzPct val="82000"/>
              <a:buFont typeface="Wingdings" pitchFamily="2" charset="2"/>
              <a:buChar char="l"/>
            </a:pPr>
            <a:r>
              <a:rPr lang="en-US" altLang="zh-CN" sz="4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L3 </a:t>
            </a:r>
            <a:r>
              <a:rPr lang="en-US" altLang="zh-CN" sz="48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zh-CN" sz="4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imposes some challenges on network deployment </a:t>
            </a:r>
          </a:p>
          <a:p>
            <a:pPr lvl="2" algn="l">
              <a:buFont typeface="Arial" pitchFamily="34" charset="0"/>
              <a:buChar char="•"/>
            </a:pPr>
            <a:r>
              <a:rPr lang="en-US" altLang="zh-CN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is primarily a RAN feature for coverage enhancement and is deployed on demand for certain regions.</a:t>
            </a:r>
            <a:r>
              <a:rPr lang="en-US" altLang="en-US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</a:p>
          <a:p>
            <a:pPr lvl="2" algn="l">
              <a:buFont typeface="Arial" pitchFamily="34" charset="0"/>
              <a:buChar char="•"/>
            </a:pP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</a:t>
            </a: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standards impact of L3 relay is principally in core network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Once operators plans to introduce the </a:t>
            </a:r>
            <a:r>
              <a:rPr lang="en-US" altLang="zh-CN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feature in certain areas, large-scale upgrade of the core network cannot be avoided if only L3 </a:t>
            </a:r>
            <a:r>
              <a:rPr lang="en-US" altLang="zh-CN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is supported by the standard, which is not friendly for operators. </a:t>
            </a:r>
          </a:p>
          <a:p>
            <a:pPr indent="-736600" algn="l" hangingPunct="1">
              <a:spcBef>
                <a:spcPts val="6500"/>
              </a:spcBef>
              <a:buSzPct val="82000"/>
              <a:buFont typeface="Wingdings" pitchFamily="2" charset="2"/>
              <a:buChar char="l"/>
            </a:pPr>
            <a:r>
              <a:rPr lang="en-US" altLang="zh-CN" sz="4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48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L2 relay is more flexible in network deployment</a:t>
            </a:r>
          </a:p>
          <a:p>
            <a:pPr lvl="1" algn="l">
              <a:buFont typeface="Arial" pitchFamily="34" charset="0"/>
              <a:buChar char="•"/>
            </a:pP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The standards impact of L2 Relay is mostly in RAN</a:t>
            </a:r>
          </a:p>
          <a:p>
            <a:pPr lvl="1" algn="l">
              <a:buFont typeface="Arial" pitchFamily="34" charset="0"/>
              <a:buChar char="•"/>
            </a:pPr>
            <a:r>
              <a:rPr lang="en-US" altLang="en-US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L2 </a:t>
            </a:r>
            <a:r>
              <a:rPr lang="en-US" altLang="en-US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en-US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works well in resource control, load balance, </a:t>
            </a:r>
            <a:r>
              <a:rPr lang="en-US" altLang="en-US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QoS</a:t>
            </a:r>
            <a:r>
              <a:rPr lang="en-US" altLang="en-US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management and mobility, which is valued by operator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en-US" altLang="en-US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en-US" sz="4000" dirty="0" err="1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340359"/>
            <a:ext cx="21436622" cy="8596633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Proposals</a:t>
            </a:r>
            <a:endParaRPr lang="en-GB" altLang="en-US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194331" y="3881536"/>
            <a:ext cx="21740326" cy="7546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indent="-736600" algn="l" hangingPunct="1">
              <a:spcBef>
                <a:spcPts val="6500"/>
              </a:spcBef>
              <a:buSzPct val="82000"/>
              <a:buFont typeface="Wingdings" pitchFamily="2" charset="2"/>
              <a:buChar char="l"/>
            </a:pPr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Following RAN2</a:t>
            </a: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agreement</a:t>
            </a:r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for </a:t>
            </a:r>
            <a:r>
              <a:rPr lang="en-US" altLang="en-US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SI, i.e., </a:t>
            </a:r>
            <a:r>
              <a:rPr lang="en-GB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both L2 and L3 UE to NW and UE to UE relay proceed to normative work, with minimum specification impact</a:t>
            </a: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indent="-736600" algn="l" hangingPunct="1">
              <a:spcBef>
                <a:spcPts val="6500"/>
              </a:spcBef>
              <a:buSzPct val="82000"/>
              <a:buFont typeface="Wingdings" pitchFamily="2" charset="2"/>
              <a:buChar char="l"/>
            </a:pP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U2N </a:t>
            </a:r>
            <a:r>
              <a:rPr lang="en-US" altLang="en-US" sz="5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US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relay should be prioritized.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324940" y="2897238"/>
            <a:ext cx="21740326" cy="2343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lvl="0" algn="l">
              <a:lnSpc>
                <a:spcPct val="150000"/>
              </a:lnSpc>
              <a:buFont typeface="Wingdings" pitchFamily="2" charset="2"/>
              <a:buChar char="l"/>
            </a:pPr>
            <a:endParaRPr lang="zh-CN" altLang="zh-CN" sz="4800" dirty="0" smtClean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340359"/>
            <a:ext cx="21436622" cy="8596633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Proposed scope of </a:t>
            </a:r>
            <a:r>
              <a:rPr lang="en-GB" altLang="en-US" sz="96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 WI</a:t>
            </a:r>
            <a:endParaRPr lang="en-GB" altLang="en-US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194331" y="3881536"/>
            <a:ext cx="21740326" cy="75463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lvl="1" algn="l">
              <a:lnSpc>
                <a:spcPct val="150000"/>
              </a:lnSpc>
              <a:buFont typeface="Wingdings" pitchFamily="2" charset="2"/>
              <a:buChar char="l"/>
            </a:pPr>
            <a:r>
              <a:rPr lang="en-GB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Specify mechanism(s) for Layer-2 (L2) </a:t>
            </a:r>
            <a:r>
              <a:rPr lang="en-GB" altLang="zh-CN" sz="48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-based UE-to-Network Relay,</a:t>
            </a: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Relay discovery and (re)selection [RAN2, RAN4];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Relay and Remote UE authorization [RAN3]; </a:t>
            </a: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Service continuity [RAN2, RAN3];</a:t>
            </a: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Adaptation layer design [RAN2];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QoS</a:t>
            </a: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management [RAN2];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Control Plane procedure design, including RRC connection management, system information delivery, paging mechanism and access control for Remote UE, to enable L2 Relay [RAN2];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324940" y="2897238"/>
            <a:ext cx="21740326" cy="2343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lvl="0" algn="l">
              <a:lnSpc>
                <a:spcPct val="150000"/>
              </a:lnSpc>
              <a:buFont typeface="Wingdings" pitchFamily="2" charset="2"/>
              <a:buChar char="l"/>
            </a:pPr>
            <a:endParaRPr lang="zh-CN" altLang="zh-CN" sz="4800" dirty="0" smtClean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974841"/>
            <a:ext cx="21436622" cy="7962151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262558" y="1269989"/>
            <a:ext cx="23050500" cy="1347334"/>
          </a:xfrm>
          <a:prstGeom prst="rect">
            <a:avLst/>
          </a:prstGeom>
        </p:spPr>
        <p:txBody>
          <a:bodyPr>
            <a:noAutofit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Proposed scope of </a:t>
            </a:r>
            <a:r>
              <a:rPr lang="en-GB" altLang="en-US" sz="9600" b="0" cap="none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sidelink</a:t>
            </a:r>
            <a:r>
              <a:rPr lang="en-GB" altLang="en-US" sz="9600" b="0" cap="none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Gill Sans Light"/>
              </a:rPr>
              <a:t> relay WI</a:t>
            </a:r>
            <a:endParaRPr lang="en-GB" altLang="en-US" sz="9600" b="0" cap="none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Gill Sans Ligh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>
          <a:xfrm>
            <a:off x="1180851" y="3345102"/>
            <a:ext cx="21740326" cy="815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l"/>
            </a:pPr>
            <a:r>
              <a:rPr lang="en-GB" altLang="zh-CN" sz="4800" dirty="0" smtClean="0"/>
              <a:t> </a:t>
            </a:r>
            <a:r>
              <a:rPr lang="en-GB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Specify mechanism(s) for Layer-3 (L3) </a:t>
            </a:r>
            <a:r>
              <a:rPr lang="en-GB" altLang="zh-CN" sz="48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Sidelink</a:t>
            </a:r>
            <a:r>
              <a:rPr lang="en-GB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-based UE-to-Network Relay</a:t>
            </a:r>
            <a:endParaRPr lang="zh-CN" altLang="zh-CN" sz="4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Relay discovery and (re)selection [RAN2, RAN4];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Relay and Remote UE authorization [RAN3]; 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4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QoS</a:t>
            </a:r>
            <a:r>
              <a:rPr lang="en-GB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management [RAN2];</a:t>
            </a:r>
            <a:endParaRPr lang="zh-CN" altLang="zh-CN" sz="4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362</Words>
  <Application>Microsoft Office PowerPoint</Application>
  <PresentationFormat>自定义</PresentationFormat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Showroom</vt:lpstr>
      <vt:lpstr>Scope of Rel-17 Sidelink Relay WI</vt:lpstr>
      <vt:lpstr>Motivation of Sidelink relay</vt:lpstr>
      <vt:lpstr>Conclusion of sidelink relay SI </vt:lpstr>
      <vt:lpstr>Sidelink relay from Operator perspective</vt:lpstr>
      <vt:lpstr>Proposals</vt:lpstr>
      <vt:lpstr>Proposed scope of sidelink relay WI</vt:lpstr>
      <vt:lpstr>Proposed scope of sidelink relay WI</vt:lpstr>
    </vt:vector>
  </TitlesOfParts>
  <Manager>HUNAN</Manager>
  <Company>CMCC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subject/>
  <dc:creator/>
  <cp:keywords/>
  <dc:description/>
  <cp:lastModifiedBy>cmcc</cp:lastModifiedBy>
  <cp:revision>11</cp:revision>
  <dcterms:modified xsi:type="dcterms:W3CDTF">2021-03-15T08:39:33Z</dcterms:modified>
  <cp:category/>
</cp:coreProperties>
</file>