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62" r:id="rId5"/>
    <p:sldId id="363" r:id="rId6"/>
    <p:sldId id="397" r:id="rId7"/>
    <p:sldId id="398" r:id="rId8"/>
  </p:sldIdLst>
  <p:sldSz cx="12192000" cy="6858000"/>
  <p:notesSz cx="6794500" cy="9931400"/>
  <p:custDataLst>
    <p:tags r:id="rId11"/>
  </p:custDataLst>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E0E"/>
    <a:srgbClr val="C00000"/>
    <a:srgbClr val="B3B1B2"/>
    <a:srgbClr val="00C6FB"/>
    <a:srgbClr val="33CC33"/>
    <a:srgbClr val="66CCFF"/>
    <a:srgbClr val="C6D254"/>
    <a:srgbClr val="00FF99"/>
    <a:srgbClr val="339966"/>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34" autoAdjust="0"/>
    <p:restoredTop sz="84136" autoAdjust="0"/>
  </p:normalViewPr>
  <p:slideViewPr>
    <p:cSldViewPr snapToGrid="0" showGuides="1">
      <p:cViewPr varScale="1">
        <p:scale>
          <a:sx n="68" d="100"/>
          <a:sy n="68" d="100"/>
        </p:scale>
        <p:origin x="1531"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42" d="100"/>
          <a:sy n="42" d="100"/>
        </p:scale>
        <p:origin x="-2850"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dler Ingo (I-NAT-TC-NSE-AR)" userId="69bf4480-c805-478b-8236-95a210fcec40" providerId="ADAL" clId="{968B4600-F0B2-4299-B978-E2326A4A5244}"/>
    <pc:docChg chg="modSld">
      <pc:chgData name="Wendler Ingo (I-NAT-TC-NSE-AR)" userId="69bf4480-c805-478b-8236-95a210fcec40" providerId="ADAL" clId="{968B4600-F0B2-4299-B978-E2326A4A5244}" dt="2021-03-15T07:18:30.187" v="11" actId="6549"/>
      <pc:docMkLst>
        <pc:docMk/>
      </pc:docMkLst>
      <pc:sldChg chg="modSp">
        <pc:chgData name="Wendler Ingo (I-NAT-TC-NSE-AR)" userId="69bf4480-c805-478b-8236-95a210fcec40" providerId="ADAL" clId="{968B4600-F0B2-4299-B978-E2326A4A5244}" dt="2021-03-15T07:18:30.187" v="11" actId="6549"/>
        <pc:sldMkLst>
          <pc:docMk/>
          <pc:sldMk cId="1761488460" sldId="398"/>
        </pc:sldMkLst>
        <pc:spChg chg="mod">
          <ac:chgData name="Wendler Ingo (I-NAT-TC-NSE-AR)" userId="69bf4480-c805-478b-8236-95a210fcec40" providerId="ADAL" clId="{968B4600-F0B2-4299-B978-E2326A4A5244}" dt="2021-03-15T07:18:30.187" v="11" actId="6549"/>
          <ac:spMkLst>
            <pc:docMk/>
            <pc:sldMk cId="1761488460" sldId="398"/>
            <ac:spMk id="5123" creationId="{C2DEC876-F5D2-42E5-914C-27C88222863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5284178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6" r:id="rId3"/>
    <p:sldLayoutId id="2147485357"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docdb.cept.org/document/16736"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8963025" cy="1133475"/>
          </a:xfrm>
        </p:spPr>
        <p:txBody>
          <a:bodyPr/>
          <a:lstStyle/>
          <a:p>
            <a:pPr eaLnBrk="1" hangingPunct="1"/>
            <a:r>
              <a:rPr lang="en-GB" altLang="en-US" sz="5400" dirty="0">
                <a:latin typeface="Century Gothic" panose="020B0502020202020204" pitchFamily="34" charset="0"/>
              </a:rPr>
              <a:t>Motivation </a:t>
            </a:r>
            <a:br>
              <a:rPr lang="en-GB" altLang="en-US" sz="5400" dirty="0">
                <a:latin typeface="Century Gothic" panose="020B0502020202020204" pitchFamily="34" charset="0"/>
              </a:rPr>
            </a:br>
            <a:r>
              <a:rPr lang="en-GB" altLang="en-US" sz="5400" dirty="0">
                <a:latin typeface="Century Gothic" panose="020B0502020202020204" pitchFamily="34" charset="0"/>
              </a:rPr>
              <a:t>Introducing Rail Mobile Radio allocated spectrum</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Ingo Wendler (UIC) </a:t>
            </a:r>
          </a:p>
          <a:p>
            <a:pPr marL="0" indent="0">
              <a:spcBef>
                <a:spcPts val="0"/>
              </a:spcBef>
              <a:buFontTx/>
              <a:buNone/>
              <a:defRPr/>
            </a:pPr>
            <a:endParaRPr lang="en-GB" sz="2000" dirty="0">
              <a:solidFill>
                <a:schemeClr val="accent2">
                  <a:lumMod val="75000"/>
                </a:schemeClr>
              </a:solidFill>
              <a:latin typeface="Century Gothic" panose="020B0502020202020204" pitchFamily="34" charset="0"/>
            </a:endParaRPr>
          </a:p>
          <a:p>
            <a:pPr marL="0" indent="0">
              <a:spcBef>
                <a:spcPts val="0"/>
              </a:spcBef>
              <a:buFontTx/>
              <a:buNone/>
              <a:defRPr/>
            </a:pPr>
            <a:r>
              <a:rPr lang="en-GB" sz="2000" dirty="0">
                <a:solidFill>
                  <a:schemeClr val="accent2">
                    <a:lumMod val="75000"/>
                  </a:schemeClr>
                </a:solidFill>
                <a:latin typeface="Century Gothic" panose="020B0502020202020204" pitchFamily="34" charset="0"/>
              </a:rPr>
              <a:t>Contact: ingo.wendler@sbb.ch</a:t>
            </a:r>
          </a:p>
        </p:txBody>
      </p:sp>
      <p:sp>
        <p:nvSpPr>
          <p:cNvPr id="2" name="Rectangle 1">
            <a:extLst>
              <a:ext uri="{FF2B5EF4-FFF2-40B4-BE49-F238E27FC236}">
                <a16:creationId xmlns:a16="http://schemas.microsoft.com/office/drawing/2014/main" id="{034255B7-C923-4C26-9B56-653C118E47B4}"/>
              </a:ext>
            </a:extLst>
          </p:cNvPr>
          <p:cNvSpPr/>
          <p:nvPr/>
        </p:nvSpPr>
        <p:spPr>
          <a:xfrm>
            <a:off x="696664" y="694293"/>
            <a:ext cx="1324402" cy="369332"/>
          </a:xfrm>
          <a:prstGeom prst="rect">
            <a:avLst/>
          </a:prstGeom>
        </p:spPr>
        <p:txBody>
          <a:bodyPr wrap="none">
            <a:spAutoFit/>
          </a:bodyPr>
          <a:lstStyle/>
          <a:p>
            <a:r>
              <a:rPr lang="en-GB" altLang="en-US" b="1" dirty="0">
                <a:latin typeface="Century Gothic" panose="020B0502020202020204" pitchFamily="34" charset="0"/>
              </a:rPr>
              <a:t>RP-210352</a:t>
            </a:r>
            <a:endParaRPr lang="de-CH"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6D0583D-A3B8-49EF-86B0-2735A35EAEC6}"/>
              </a:ext>
            </a:extLst>
          </p:cNvPr>
          <p:cNvSpPr>
            <a:spLocks noGrp="1"/>
          </p:cNvSpPr>
          <p:nvPr>
            <p:ph type="title"/>
          </p:nvPr>
        </p:nvSpPr>
        <p:spPr>
          <a:xfrm>
            <a:off x="514350" y="80097"/>
            <a:ext cx="10491787" cy="1325562"/>
          </a:xfrm>
        </p:spPr>
        <p:txBody>
          <a:bodyPr/>
          <a:lstStyle/>
          <a:p>
            <a:pPr eaLnBrk="1" hangingPunct="1"/>
            <a:r>
              <a:rPr lang="en-GB" altLang="en-US" dirty="0">
                <a:latin typeface="Century Gothic" panose="020B0502020202020204" pitchFamily="34" charset="0"/>
              </a:rPr>
              <a:t>Background</a:t>
            </a:r>
          </a:p>
        </p:txBody>
      </p:sp>
      <p:sp>
        <p:nvSpPr>
          <p:cNvPr id="5123" name="Content Placeholder 2">
            <a:extLst>
              <a:ext uri="{FF2B5EF4-FFF2-40B4-BE49-F238E27FC236}">
                <a16:creationId xmlns:a16="http://schemas.microsoft.com/office/drawing/2014/main" id="{C2DEC876-F5D2-42E5-914C-27C882228631}"/>
              </a:ext>
            </a:extLst>
          </p:cNvPr>
          <p:cNvSpPr>
            <a:spLocks noGrp="1"/>
          </p:cNvSpPr>
          <p:nvPr>
            <p:ph idx="1"/>
          </p:nvPr>
        </p:nvSpPr>
        <p:spPr>
          <a:xfrm>
            <a:off x="514350" y="1772886"/>
            <a:ext cx="10921294" cy="3540125"/>
          </a:xfrm>
        </p:spPr>
        <p:txBody>
          <a:bodyPr/>
          <a:lstStyle/>
          <a:p>
            <a:r>
              <a:rPr lang="en-US" dirty="0"/>
              <a:t>Today Rail Communication already uses 3GPP technology and would like to continue this with the Future Railway Mobile Communication System (FRMCS), especially for reasons of interoperability. With FRMCS, 3GPP broadband technology will be used for the first time, for whose operation in Europe spectrum in the 900MHz and 1900MHz range, as Railway Mobile Radio (RMR), was allocated by CEPT for non-safety services. Only certain applications, e.g., ETCS, processed via Rail Mobile Radio are classified as relevant to safety. </a:t>
            </a:r>
            <a:endParaRPr lang="de-CH" dirty="0"/>
          </a:p>
          <a:p>
            <a:pPr marL="0" indent="0">
              <a:buNone/>
            </a:pPr>
            <a:r>
              <a:rPr lang="en-US" dirty="0"/>
              <a:t>	In detail, these are the spectrum ranges:</a:t>
            </a:r>
            <a:endParaRPr lang="de-CH" dirty="0"/>
          </a:p>
          <a:p>
            <a:pPr marL="0" lvl="0" indent="0">
              <a:buNone/>
            </a:pPr>
            <a:r>
              <a:rPr lang="de-CH" dirty="0"/>
              <a:t>	2x5.6 MHz	 874.4-880MHz / 919.4-925MHz (FDD)</a:t>
            </a:r>
          </a:p>
          <a:p>
            <a:pPr marL="0" lvl="0" indent="0">
              <a:buNone/>
            </a:pPr>
            <a:r>
              <a:rPr lang="en-US" dirty="0"/>
              <a:t>	1x10 MHz	1900-1910MHz (TDD).</a:t>
            </a:r>
            <a:endParaRPr lang="de-CH" dirty="0"/>
          </a:p>
          <a:p>
            <a:pPr marL="0" indent="0" eaLnBrk="1" hangingPunct="1">
              <a:buFontTx/>
              <a:buNone/>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6D0583D-A3B8-49EF-86B0-2735A35EAEC6}"/>
              </a:ext>
            </a:extLst>
          </p:cNvPr>
          <p:cNvSpPr>
            <a:spLocks noGrp="1"/>
          </p:cNvSpPr>
          <p:nvPr>
            <p:ph type="title"/>
          </p:nvPr>
        </p:nvSpPr>
        <p:spPr>
          <a:xfrm>
            <a:off x="514350" y="80097"/>
            <a:ext cx="10491787" cy="1325562"/>
          </a:xfrm>
        </p:spPr>
        <p:txBody>
          <a:bodyPr/>
          <a:lstStyle/>
          <a:p>
            <a:pPr eaLnBrk="1" hangingPunct="1"/>
            <a:r>
              <a:rPr lang="en-GB" altLang="en-US" dirty="0">
                <a:latin typeface="Century Gothic" panose="020B0502020202020204" pitchFamily="34" charset="0"/>
              </a:rPr>
              <a:t>Targets</a:t>
            </a:r>
          </a:p>
        </p:txBody>
      </p:sp>
      <p:sp>
        <p:nvSpPr>
          <p:cNvPr id="5123" name="Content Placeholder 2">
            <a:extLst>
              <a:ext uri="{FF2B5EF4-FFF2-40B4-BE49-F238E27FC236}">
                <a16:creationId xmlns:a16="http://schemas.microsoft.com/office/drawing/2014/main" id="{C2DEC876-F5D2-42E5-914C-27C882228631}"/>
              </a:ext>
            </a:extLst>
          </p:cNvPr>
          <p:cNvSpPr>
            <a:spLocks noGrp="1"/>
          </p:cNvSpPr>
          <p:nvPr>
            <p:ph idx="1"/>
          </p:nvPr>
        </p:nvSpPr>
        <p:spPr>
          <a:xfrm>
            <a:off x="514350" y="1772886"/>
            <a:ext cx="10921294" cy="3540125"/>
          </a:xfrm>
        </p:spPr>
        <p:txBody>
          <a:bodyPr/>
          <a:lstStyle/>
          <a:p>
            <a:r>
              <a:rPr lang="en-GB" altLang="en-US" dirty="0"/>
              <a:t>The spectrum ranges mentioned are to be understood for rail operational purposes under different boundary conditions like train speed up to 500km/h, low latency and reliability requirements in accordance with 3GPP TS 22.289. </a:t>
            </a:r>
          </a:p>
          <a:p>
            <a:r>
              <a:rPr lang="en-GB" altLang="en-US" dirty="0"/>
              <a:t>For the use of spectrum, ECC Decision (20)02 “Harmonized use of the paired frequency bands 874.4-880.0 MHz and 919.4-925.0 MHz and of the unpaired frequency band 1900-1910 MHz for Railway Mobile Radio (RMR)” applies. </a:t>
            </a:r>
            <a:r>
              <a:rPr lang="en-GB" altLang="en-US" dirty="0">
                <a:hlinkClick r:id="rId2"/>
              </a:rPr>
              <a:t>https://docdb.cept.org/document/16736</a:t>
            </a:r>
            <a:endParaRPr lang="en-GB" altLang="en-US" dirty="0"/>
          </a:p>
          <a:p>
            <a:r>
              <a:rPr lang="en-GB" altLang="en-US" dirty="0"/>
              <a:t>UIC, as a representative of the railways, aims to make the spectrum ranges (900MHz/1900MHz) available for the use of 3GPP technology. </a:t>
            </a:r>
          </a:p>
          <a:p>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p:txBody>
      </p:sp>
    </p:spTree>
    <p:extLst>
      <p:ext uri="{BB962C8B-B14F-4D97-AF65-F5344CB8AC3E}">
        <p14:creationId xmlns:p14="http://schemas.microsoft.com/office/powerpoint/2010/main" val="418251999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6D0583D-A3B8-49EF-86B0-2735A35EAEC6}"/>
              </a:ext>
            </a:extLst>
          </p:cNvPr>
          <p:cNvSpPr>
            <a:spLocks noGrp="1"/>
          </p:cNvSpPr>
          <p:nvPr>
            <p:ph type="title"/>
          </p:nvPr>
        </p:nvSpPr>
        <p:spPr>
          <a:xfrm>
            <a:off x="514350" y="80097"/>
            <a:ext cx="10491787" cy="1325562"/>
          </a:xfrm>
        </p:spPr>
        <p:txBody>
          <a:bodyPr/>
          <a:lstStyle/>
          <a:p>
            <a:pPr eaLnBrk="1" hangingPunct="1"/>
            <a:r>
              <a:rPr lang="en-GB" altLang="en-US" dirty="0">
                <a:latin typeface="Century Gothic" panose="020B0502020202020204" pitchFamily="34" charset="0"/>
              </a:rPr>
              <a:t>Corresponding documents</a:t>
            </a:r>
          </a:p>
        </p:txBody>
      </p:sp>
      <p:sp>
        <p:nvSpPr>
          <p:cNvPr id="5123" name="Content Placeholder 2">
            <a:extLst>
              <a:ext uri="{FF2B5EF4-FFF2-40B4-BE49-F238E27FC236}">
                <a16:creationId xmlns:a16="http://schemas.microsoft.com/office/drawing/2014/main" id="{C2DEC876-F5D2-42E5-914C-27C882228631}"/>
              </a:ext>
            </a:extLst>
          </p:cNvPr>
          <p:cNvSpPr>
            <a:spLocks noGrp="1"/>
          </p:cNvSpPr>
          <p:nvPr>
            <p:ph idx="1"/>
          </p:nvPr>
        </p:nvSpPr>
        <p:spPr>
          <a:xfrm>
            <a:off x="514350" y="1772886"/>
            <a:ext cx="10921294" cy="3540125"/>
          </a:xfrm>
        </p:spPr>
        <p:txBody>
          <a:bodyPr/>
          <a:lstStyle/>
          <a:p>
            <a:r>
              <a:rPr lang="en-GB" altLang="en-US" dirty="0"/>
              <a:t>RP-210356 Rail Mobile Radio 900MHz spectrum </a:t>
            </a:r>
          </a:p>
          <a:p>
            <a:r>
              <a:rPr lang="en-GB" altLang="en-US" dirty="0"/>
              <a:t>RP-210357 Rail Mobile Radio </a:t>
            </a:r>
            <a:r>
              <a:rPr lang="en-GB" altLang="en-US"/>
              <a:t>1900MHz spectrum</a:t>
            </a: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p:txBody>
      </p:sp>
    </p:spTree>
    <p:extLst>
      <p:ext uri="{BB962C8B-B14F-4D97-AF65-F5344CB8AC3E}">
        <p14:creationId xmlns:p14="http://schemas.microsoft.com/office/powerpoint/2010/main" val="1761488460"/>
      </p:ext>
    </p:extLst>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EASYMASTER" val="DB 16_9"/>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F0283E7EC9C6CD4A95FF212F4784411A" ma:contentTypeVersion="10" ma:contentTypeDescription="Ein neues Dokument erstellen." ma:contentTypeScope="" ma:versionID="04a0a62ca64765d0b499e0f263e0adb2">
  <xsd:schema xmlns:xsd="http://www.w3.org/2001/XMLSchema" xmlns:xs="http://www.w3.org/2001/XMLSchema" xmlns:p="http://schemas.microsoft.com/office/2006/metadata/properties" xmlns:ns3="d44f31d3-4a6e-401b-a8cd-8eec14660612" targetNamespace="http://schemas.microsoft.com/office/2006/metadata/properties" ma:root="true" ma:fieldsID="5708ef260cdf1985a5c0367c29c0a99d" ns3:_="">
    <xsd:import namespace="d44f31d3-4a6e-401b-a8cd-8eec14660612"/>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4f31d3-4a6e-401b-a8cd-8eec146606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9D59FA-B1E9-455A-9092-E0302B9259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4f31d3-4a6e-401b-a8cd-8eec146606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40F517-45A4-486D-BDBB-01E4DE03B03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728A70F-161F-4FA9-B193-C97FB71CE3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277</Words>
  <Application>Microsoft Office PowerPoint</Application>
  <PresentationFormat>Widescreen</PresentationFormat>
  <Paragraphs>22</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Calibri</vt:lpstr>
      <vt:lpstr>Calibri Light</vt:lpstr>
      <vt:lpstr>Century Gothic</vt:lpstr>
      <vt:lpstr>Times New Roman</vt:lpstr>
      <vt:lpstr>Office Theme</vt:lpstr>
      <vt:lpstr>Motivation  Introducing Rail Mobile Radio allocated spectrum</vt:lpstr>
      <vt:lpstr>Background</vt:lpstr>
      <vt:lpstr>Targets</vt:lpstr>
      <vt:lpstr>Corresponding documents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_x000b_Introducing Rail Mobile Radio allocated spectrum</dc:title>
  <dc:creator>Kevin Flynn</dc:creator>
  <dc:description>© 3GPP 2018</dc:description>
  <cp:lastModifiedBy>IWE2</cp:lastModifiedBy>
  <cp:revision>1026</cp:revision>
  <cp:lastPrinted>2019-09-25T11:24:01Z</cp:lastPrinted>
  <dcterms:created xsi:type="dcterms:W3CDTF">2010-02-05T13:52:04Z</dcterms:created>
  <dcterms:modified xsi:type="dcterms:W3CDTF">2021-03-15T07:18:32Z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0x010100F0283E7EC9C6CD4A95FF212F4784411A</vt:lpwstr>
  </property>
  <property fmtid="{D5CDD505-2E9C-101B-9397-08002B2CF9AE}" pid="3" name="TmpVertraulichkeit">
    <vt:lpwstr/>
  </property>
  <property fmtid="{D5CDD505-2E9C-101B-9397-08002B2CF9AE}" pid="4" name="TmpStatus">
    <vt:lpwstr/>
  </property>
</Properties>
</file>