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8"/>
  </p:notesMasterIdLst>
  <p:sldIdLst>
    <p:sldId id="376" r:id="rId2"/>
    <p:sldId id="377" r:id="rId3"/>
    <p:sldId id="390" r:id="rId4"/>
    <p:sldId id="392" r:id="rId5"/>
    <p:sldId id="391" r:id="rId6"/>
    <p:sldId id="34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75" autoAdjust="0"/>
    <p:restoredTop sz="94660"/>
  </p:normalViewPr>
  <p:slideViewPr>
    <p:cSldViewPr snapToGrid="0">
      <p:cViewPr varScale="1">
        <p:scale>
          <a:sx n="82" d="100"/>
          <a:sy n="82" d="100"/>
        </p:scale>
        <p:origin x="15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2021/3/15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107185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1592285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628257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32485617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mod="1">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mod="1">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mod="1">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mod="1">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mod="1">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mod="1">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mod="1">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mod="1">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mod="1">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mod="1">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mod="1">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2021/3/15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301078"/>
            <a:ext cx="8653431" cy="2648840"/>
          </a:xfrm>
        </p:spPr>
        <p:txBody>
          <a:bodyPr/>
          <a:lstStyle/>
          <a:p>
            <a:endParaRPr lang="zh-CN" altLang="en-US" dirty="0"/>
          </a:p>
        </p:txBody>
      </p:sp>
      <p:sp>
        <p:nvSpPr>
          <p:cNvPr id="4" name="文本占位符 3">
            <a:extLst>
              <a:ext uri="{FF2B5EF4-FFF2-40B4-BE49-F238E27FC236}">
                <a16:creationId xmlns:a16="http://schemas.microsoft.com/office/drawing/2014/main" id="{32A002CB-CDE7-43AF-B30C-AFEE6C6257B3}"/>
              </a:ext>
            </a:extLst>
          </p:cNvPr>
          <p:cNvSpPr>
            <a:spLocks noGrp="1"/>
          </p:cNvSpPr>
          <p:nvPr>
            <p:ph type="body" sz="quarter" idx="14"/>
          </p:nvPr>
        </p:nvSpPr>
        <p:spPr>
          <a:xfrm>
            <a:off x="557033" y="5316018"/>
            <a:ext cx="7537378" cy="456860"/>
          </a:xfrm>
        </p:spPr>
        <p:txBody>
          <a:bodyPr/>
          <a:lstStyle/>
          <a:p>
            <a:r>
              <a:rPr lang="en-US" altLang="zh-CN" sz="2000" b="1" dirty="0">
                <a:latin typeface="Arial" panose="020B0604020202020204" pitchFamily="34" charset="0"/>
                <a:cs typeface="Arial" panose="020B0604020202020204" pitchFamily="34" charset="0"/>
              </a:rPr>
              <a:t>Discussion on testability of NR 52.6-71 GHz RAN4 </a:t>
            </a:r>
          </a:p>
          <a:p>
            <a:r>
              <a:rPr lang="en-US" altLang="zh-CN" sz="2000" b="1" dirty="0">
                <a:latin typeface="Arial" panose="020B0604020202020204" pitchFamily="34" charset="0"/>
                <a:cs typeface="Arial" panose="020B0604020202020204" pitchFamily="34" charset="0"/>
              </a:rPr>
              <a:t>Core requirements</a:t>
            </a:r>
            <a:endParaRPr lang="zh-CN" altLang="en-US" sz="2000" b="1" dirty="0">
              <a:latin typeface="Arial" panose="020B0604020202020204" pitchFamily="34" charset="0"/>
              <a:cs typeface="Arial" panose="020B0604020202020204" pitchFamily="34" charset="0"/>
            </a:endParaRPr>
          </a:p>
        </p:txBody>
      </p:sp>
      <p:sp>
        <p:nvSpPr>
          <p:cNvPr id="5" name="文本占位符 4"/>
          <p:cNvSpPr>
            <a:spLocks noGrp="1"/>
          </p:cNvSpPr>
          <p:nvPr>
            <p:ph type="body" sz="quarter" idx="38"/>
          </p:nvPr>
        </p:nvSpPr>
        <p:spPr>
          <a:xfrm>
            <a:off x="518051" y="3324865"/>
            <a:ext cx="9370060" cy="1727029"/>
          </a:xfrm>
        </p:spPr>
        <p:txBody>
          <a:bodyPr/>
          <a:lstStyle/>
          <a:p>
            <a:r>
              <a:rPr lang="en-GB" altLang="zh-CN" sz="1600" b="1" dirty="0">
                <a:latin typeface="Arial" panose="020B0604020202020204" pitchFamily="34" charset="0"/>
                <a:ea typeface="Times New Roman" panose="02020603050405020304" pitchFamily="18" charset="0"/>
              </a:rPr>
              <a:t>3GPP TSG RAN Meeting #91e			RP-210314</a:t>
            </a:r>
            <a:endParaRPr lang="en-GB" altLang="zh-CN" sz="1600" b="1" dirty="0">
              <a:latin typeface="Arial" panose="020B0604020202020204" pitchFamily="34" charset="0"/>
              <a:ea typeface="MS Mincho"/>
            </a:endParaRPr>
          </a:p>
          <a:p>
            <a:r>
              <a:rPr lang="en-GB" altLang="zh-CN" sz="1600" b="1" dirty="0">
                <a:latin typeface="Arial" panose="020B0604020202020204" pitchFamily="34" charset="0"/>
                <a:ea typeface="Times New Roman" panose="02020603050405020304" pitchFamily="18" charset="0"/>
              </a:rPr>
              <a:t>Electronic Meeting, 16</a:t>
            </a:r>
            <a:r>
              <a:rPr lang="en-GB" altLang="zh-CN" sz="1600" b="1" baseline="30000" dirty="0">
                <a:latin typeface="Arial" panose="020B0604020202020204" pitchFamily="34" charset="0"/>
                <a:ea typeface="Times New Roman" panose="02020603050405020304" pitchFamily="18" charset="0"/>
              </a:rPr>
              <a:t>th</a:t>
            </a:r>
            <a:r>
              <a:rPr lang="en-GB" altLang="zh-CN" sz="1600" b="1" dirty="0">
                <a:latin typeface="Arial" panose="020B0604020202020204" pitchFamily="34" charset="0"/>
                <a:ea typeface="Times New Roman" panose="02020603050405020304" pitchFamily="18" charset="0"/>
              </a:rPr>
              <a:t>– 26</a:t>
            </a:r>
            <a:r>
              <a:rPr lang="en-GB" altLang="zh-CN" sz="1600" b="1" baseline="30000" dirty="0">
                <a:latin typeface="Arial" panose="020B0604020202020204" pitchFamily="34" charset="0"/>
                <a:ea typeface="Times New Roman" panose="02020603050405020304" pitchFamily="18" charset="0"/>
              </a:rPr>
              <a:t>th</a:t>
            </a:r>
            <a:r>
              <a:rPr lang="en-GB" altLang="zh-CN" sz="1600" b="1" dirty="0">
                <a:latin typeface="Arial" panose="020B0604020202020204" pitchFamily="34" charset="0"/>
                <a:ea typeface="Times New Roman" panose="02020603050405020304" pitchFamily="18" charset="0"/>
              </a:rPr>
              <a:t> March, 2021</a:t>
            </a:r>
          </a:p>
          <a:p>
            <a:endParaRPr lang="en-GB" altLang="zh-CN" sz="1600" b="1" dirty="0">
              <a:latin typeface="Arial" panose="020B0604020202020204" pitchFamily="34" charset="0"/>
              <a:ea typeface="Times New Roman" panose="02020603050405020304" pitchFamily="18" charset="0"/>
            </a:endParaRPr>
          </a:p>
          <a:p>
            <a:pPr hangingPunct="0"/>
            <a:r>
              <a:rPr lang="en-US" altLang="zh-CN" sz="1600" b="1" dirty="0">
                <a:latin typeface="Arial" panose="020B0604020202020204" pitchFamily="34" charset="0"/>
                <a:ea typeface="Times New Roman" panose="02020603050405020304" pitchFamily="18" charset="0"/>
              </a:rPr>
              <a:t>Agenda Item:		9.7.2</a:t>
            </a:r>
            <a:endParaRPr lang="zh-CN" altLang="zh-CN" sz="1600" b="1" dirty="0">
              <a:latin typeface="Arial" panose="020B0604020202020204" pitchFamily="34" charset="0"/>
              <a:ea typeface="Times New Roman" panose="02020603050405020304" pitchFamily="18" charset="0"/>
            </a:endParaRPr>
          </a:p>
          <a:p>
            <a:pPr hangingPunct="0"/>
            <a:r>
              <a:rPr lang="en-GB" altLang="zh-CN" sz="1600" b="1" dirty="0">
                <a:latin typeface="Arial" panose="020B0604020202020204" pitchFamily="34" charset="0"/>
                <a:ea typeface="Times New Roman" panose="02020603050405020304" pitchFamily="18" charset="0"/>
              </a:rPr>
              <a:t>Document for:		</a:t>
            </a:r>
            <a:r>
              <a:rPr lang="en-US" altLang="zh-CN" sz="1600" b="1" dirty="0">
                <a:latin typeface="Arial" panose="020B0604020202020204" pitchFamily="34" charset="0"/>
                <a:ea typeface="Times New Roman" panose="02020603050405020304" pitchFamily="18" charset="0"/>
              </a:rPr>
              <a:t>Discussion &amp; Decision</a:t>
            </a:r>
            <a:endParaRPr lang="zh-CN" altLang="zh-CN" sz="1050" dirty="0">
              <a:latin typeface="Times New Roman" panose="02020603050405020304" pitchFamily="18" charset="0"/>
              <a:ea typeface="Times New Roman" panose="02020603050405020304" pitchFamily="18" charset="0"/>
            </a:endParaRPr>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560652" y="1588633"/>
            <a:ext cx="10983647" cy="4969829"/>
          </a:xfrm>
        </p:spPr>
        <p:txBody>
          <a:bodyPr>
            <a:normAutofit fontScale="85000" lnSpcReduction="20000"/>
          </a:bodyPr>
          <a:lstStyle/>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In RAN#90e meeting, the testability issue of 60GHz was discussed in [90E][43][60GHz_OTA] email thread, the summary is captured in RP-202873.</a:t>
            </a:r>
          </a:p>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Several options on how to treat 60GHz OTA testability in Rel-17 were discussed, but no conclusion:</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Option 1: Include NR 52.6-71GHz UE OTA test methods objectives in the scope of Rel-17 NR FR2 Test Methods Enhancements SI (FS_FR2_enhTestMethods) </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Option 2: Include NR 52.6-71GHz UE OTA test methods objectives in the scope of a new “umbrella” SI on OTA topics (if such new item is approved)</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Option 3: Include NR 52.6-71GHz UE OTA test methods objectives in the scope of Rel-17 NR 52.6-71GHz WI </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Option 4: RAN4 define the core requirements for 52.6-71GHz and leave the test related issues to RAN5 WI, co-ordination between RAN4 and RAN5 can be triggered by LS if needed</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Other options are not precluded</a:t>
            </a:r>
          </a:p>
          <a:p>
            <a:pPr marL="800100" lvl="1"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The timeline schedule of study NR 52.6-71GHz UE OTA test methods was discussed with several options:</a:t>
            </a:r>
          </a:p>
          <a:p>
            <a:pPr marL="1200150" lvl="2"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Option A: Wait until the NR 52.6-71 GHz RF Core requirements framework is stable</a:t>
            </a:r>
          </a:p>
          <a:p>
            <a:pPr marL="1200150" lvl="2"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Option B: Start work in parallel with NR 52.6-71 GHz RF Core requirements definition</a:t>
            </a:r>
          </a:p>
          <a:p>
            <a:pPr marL="1200150" lvl="2"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Other options are not precluded</a:t>
            </a:r>
          </a:p>
          <a:p>
            <a:pPr marL="800100" lvl="1"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In RAN4#98e meeting, the Testability aspect on 60GHz was also discussed, the initial agreement was captured in R4-2103258</a:t>
            </a:r>
          </a:p>
          <a:p>
            <a:pPr marL="1200150" lvl="2"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FR2 OTA method as baseline, and RAN4 further identifies differences compared to FR2</a:t>
            </a:r>
          </a:p>
          <a:p>
            <a:pPr marL="800100" lvl="1" indent="-342900">
              <a:spcBef>
                <a:spcPts val="1200"/>
              </a:spcBef>
              <a:buFont typeface="Arial" panose="020B0604020202020204" pitchFamily="34" charset="0"/>
              <a:buChar char="•"/>
            </a:pPr>
            <a:endParaRPr lang="en-US" altLang="en-US" dirty="0">
              <a:solidFill>
                <a:schemeClr val="tx1"/>
              </a:solidFill>
              <a:latin typeface="vivo Bold"/>
              <a:ea typeface="vivo type CNS"/>
              <a:cs typeface="Times New Roman" pitchFamily="18" charset="0"/>
            </a:endParaRPr>
          </a:p>
        </p:txBody>
      </p:sp>
      <p:sp>
        <p:nvSpPr>
          <p:cNvPr id="5" name="文本占位符 4">
            <a:extLst>
              <a:ext uri="{FF2B5EF4-FFF2-40B4-BE49-F238E27FC236}">
                <a16:creationId xmlns:a16="http://schemas.microsoft.com/office/drawing/2014/main" id="{2DF4A872-4FB7-4E16-9E01-9F6BFE19E8D8}"/>
              </a:ext>
            </a:extLst>
          </p:cNvPr>
          <p:cNvSpPr>
            <a:spLocks noGrp="1"/>
          </p:cNvSpPr>
          <p:nvPr>
            <p:ph type="body" sz="quarter" idx="38"/>
          </p:nvPr>
        </p:nvSpPr>
        <p:spPr/>
        <p:txBody>
          <a:bodyPr vert="horz" lIns="0" tIns="0" rIns="0" bIns="0" rtlCol="0" anchor="ctr">
            <a:noAutofit/>
          </a:bodyPr>
          <a:lstStyle/>
          <a:p>
            <a:r>
              <a:rPr lang="en-US" altLang="zh-CN" sz="2400" b="1" dirty="0"/>
              <a:t>Background</a:t>
            </a:r>
            <a:endParaRPr lang="zh-CN" altLang="en-US" sz="2400" b="1" dirty="0"/>
          </a:p>
        </p:txBody>
      </p:sp>
    </p:spTree>
    <p:extLst>
      <p:ext uri="{BB962C8B-B14F-4D97-AF65-F5344CB8AC3E}">
        <p14:creationId xmlns:p14="http://schemas.microsoft.com/office/powerpoint/2010/main" val="2591874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560652" y="1588633"/>
            <a:ext cx="10983647" cy="4969829"/>
          </a:xfrm>
        </p:spPr>
        <p:txBody>
          <a:bodyPr>
            <a:normAutofit fontScale="92500" lnSpcReduction="20000"/>
          </a:bodyPr>
          <a:lstStyle/>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During Rel-15 timeline, the FR2 UE test methods were studied with FR2 RF Core requirements definition.</a:t>
            </a:r>
          </a:p>
          <a:p>
            <a:pPr marL="1200150" lvl="2"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Proposal1: The testability study of 60GHz should be started work in parallel with NR 52.6-71 GHz RF Core requirements definition. </a:t>
            </a:r>
          </a:p>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Several test methods have been defined and preliminary MU assessment was done for some high priority requirements (e.g. MOP and REFSENS), but the testability issue was not discussed case by case for all the FR2 RF requirement in RAN4, then there are few issues raised:</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Even RAN4 already defines the minimum RF requirements for FR2, some requirements still need additional 0~20dB relaxation to make it testable (e.g. Transmit OFF power, Maximum input power, Receiver spurious emissions, etc. ), due to the physical limitation of test systems;</a:t>
            </a:r>
          </a:p>
          <a:p>
            <a:pPr marL="1200150" lvl="2"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By now, some requirements are still deemed untestable;</a:t>
            </a:r>
          </a:p>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Therefore, for FR2 UE RF requirements, the testability issue has great impacts on final requirements, additional relaxation of core requirement or untestable or not should be identified during testability study.</a:t>
            </a:r>
          </a:p>
          <a:p>
            <a:pPr marL="1200150" lvl="2"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 2: For 60GHz, the testability issue should be studied comprehensively with RF Core requirements definition in RAN4.  </a:t>
            </a:r>
          </a:p>
          <a:p>
            <a:pPr marL="800100" lvl="1"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Clear work split have been agreed between RAN4 and RAN5 that RAN4 focus on OTA requirements and test methods, RAN5 focus on TT and test cases.</a:t>
            </a:r>
          </a:p>
          <a:p>
            <a:pPr marL="1200150" lvl="2" indent="-342900">
              <a:spcBef>
                <a:spcPts val="1200"/>
              </a:spcBef>
              <a:buFont typeface="Arial" panose="020B0604020202020204" pitchFamily="34" charset="0"/>
              <a:buChar char="•"/>
            </a:pPr>
            <a:r>
              <a:rPr lang="en-US" altLang="en-US" b="1" dirty="0">
                <a:solidFill>
                  <a:schemeClr val="tx1"/>
                </a:solidFill>
                <a:latin typeface="vivo Bold"/>
                <a:ea typeface="vivo type CNS"/>
                <a:cs typeface="Times New Roman" pitchFamily="18" charset="0"/>
              </a:rPr>
              <a:t>Proposal 3: For 60GHz, the potential requirement relaxation on top of minimum requirement due to testability issue should be defined in RAN4.</a:t>
            </a:r>
          </a:p>
          <a:p>
            <a:pPr marL="800100" lvl="1" indent="-342900">
              <a:spcBef>
                <a:spcPts val="1200"/>
              </a:spcBef>
              <a:buFont typeface="Arial" panose="020B0604020202020204" pitchFamily="34" charset="0"/>
              <a:buChar char="•"/>
            </a:pPr>
            <a:endParaRPr lang="en-US" altLang="en-US" dirty="0">
              <a:solidFill>
                <a:schemeClr val="tx1"/>
              </a:solidFill>
              <a:latin typeface="vivo Bold"/>
              <a:ea typeface="vivo type CNS"/>
              <a:cs typeface="Times New Roman" pitchFamily="18" charset="0"/>
            </a:endParaRPr>
          </a:p>
        </p:txBody>
      </p:sp>
      <p:sp>
        <p:nvSpPr>
          <p:cNvPr id="5" name="文本占位符 4">
            <a:extLst>
              <a:ext uri="{FF2B5EF4-FFF2-40B4-BE49-F238E27FC236}">
                <a16:creationId xmlns:a16="http://schemas.microsoft.com/office/drawing/2014/main" id="{2DF4A872-4FB7-4E16-9E01-9F6BFE19E8D8}"/>
              </a:ext>
            </a:extLst>
          </p:cNvPr>
          <p:cNvSpPr>
            <a:spLocks noGrp="1"/>
          </p:cNvSpPr>
          <p:nvPr>
            <p:ph type="body" sz="quarter" idx="38"/>
          </p:nvPr>
        </p:nvSpPr>
        <p:spPr>
          <a:xfrm>
            <a:off x="818264" y="793944"/>
            <a:ext cx="8823576" cy="456860"/>
          </a:xfrm>
        </p:spPr>
        <p:txBody>
          <a:bodyPr vert="horz" lIns="0" tIns="0" rIns="0" bIns="0" rtlCol="0" anchor="ctr">
            <a:noAutofit/>
          </a:bodyPr>
          <a:lstStyle/>
          <a:p>
            <a:r>
              <a:rPr lang="en-US" altLang="zh-CN" sz="2400" b="1" dirty="0"/>
              <a:t>Views on RAN4 FR2 requirements and test methods</a:t>
            </a:r>
            <a:endParaRPr lang="zh-CN" altLang="en-US" sz="2400" b="1" dirty="0"/>
          </a:p>
        </p:txBody>
      </p:sp>
    </p:spTree>
    <p:extLst>
      <p:ext uri="{BB962C8B-B14F-4D97-AF65-F5344CB8AC3E}">
        <p14:creationId xmlns:p14="http://schemas.microsoft.com/office/powerpoint/2010/main" val="3516522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560652" y="1588633"/>
            <a:ext cx="10983647" cy="4969829"/>
          </a:xfrm>
        </p:spPr>
        <p:txBody>
          <a:bodyPr>
            <a:normAutofit/>
          </a:bodyPr>
          <a:lstStyle/>
          <a:p>
            <a:pPr marL="800100" lvl="1" indent="-342900">
              <a:spcBef>
                <a:spcPts val="1200"/>
              </a:spcBef>
              <a:buFont typeface="Arial" panose="020B0604020202020204" pitchFamily="34" charset="0"/>
              <a:buChar char="•"/>
            </a:pPr>
            <a:r>
              <a:rPr lang="en-US" altLang="en-US" dirty="0">
                <a:solidFill>
                  <a:schemeClr val="tx1"/>
                </a:solidFill>
                <a:latin typeface="vivo Bold"/>
                <a:ea typeface="vivo type CNS"/>
                <a:cs typeface="Times New Roman" pitchFamily="18" charset="0"/>
              </a:rPr>
              <a:t>During Rel-16 timeline, the FR2 test methods enhancement SI developed the enhanced solutions to ease the FR2 testability issue, some relaxation have been removed or reduced</a:t>
            </a:r>
            <a:r>
              <a:rPr lang="en-US" altLang="zh-CN" dirty="0">
                <a:solidFill>
                  <a:schemeClr val="tx1"/>
                </a:solidFill>
                <a:latin typeface="vivo Bold"/>
                <a:ea typeface="vivo type CNS"/>
                <a:cs typeface="Times New Roman" pitchFamily="18" charset="0"/>
              </a:rPr>
              <a:t>.</a:t>
            </a:r>
          </a:p>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The testability of n262 is under discussion within the FR2 enhanced test method SI, progress has been made on testability of 49GHz. Based on the outcome of 60GHz SI, large bandwidth of single carrier (e.g. ≥2GHz) would be supported, then the challenge of test methods is dramatically increased. </a:t>
            </a:r>
          </a:p>
          <a:p>
            <a:pPr marL="1200150" lvl="2"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Proposal4: The defined FR2 test methods should be baseline for 60GHz, but whether 60GHz RF requirements are testable or not needs further study.</a:t>
            </a:r>
          </a:p>
          <a:p>
            <a:pPr marL="800100" lvl="1" indent="-342900">
              <a:spcBef>
                <a:spcPts val="1200"/>
              </a:spcBef>
              <a:buFont typeface="Arial" panose="020B0604020202020204" pitchFamily="34" charset="0"/>
              <a:buChar char="•"/>
            </a:pPr>
            <a:r>
              <a:rPr lang="en-US" altLang="zh-CN" dirty="0">
                <a:solidFill>
                  <a:schemeClr val="tx1"/>
                </a:solidFill>
                <a:latin typeface="vivo Bold"/>
                <a:ea typeface="vivo type CNS"/>
                <a:cs typeface="Times New Roman" pitchFamily="18" charset="0"/>
              </a:rPr>
              <a:t>The efforts of test group should be gathered to resolve the challenging testability issues efficiently.</a:t>
            </a:r>
          </a:p>
          <a:p>
            <a:pPr marL="1200150" lvl="2"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 5: Including NR 52.6-71GHz UE OTA test methods objectives in the scope of Rel-17 NR FR2 Test Methods Enhancements SI could gather the efforts of test group. </a:t>
            </a:r>
          </a:p>
          <a:p>
            <a:pPr marL="857250" lvl="2">
              <a:spcBef>
                <a:spcPts val="1200"/>
              </a:spcBef>
            </a:pPr>
            <a:endParaRPr lang="en-US" altLang="zh-CN" dirty="0">
              <a:solidFill>
                <a:schemeClr val="tx1"/>
              </a:solidFill>
              <a:latin typeface="vivo Bold"/>
              <a:ea typeface="vivo type CNS"/>
              <a:cs typeface="Times New Roman" pitchFamily="18" charset="0"/>
            </a:endParaRPr>
          </a:p>
        </p:txBody>
      </p:sp>
      <p:sp>
        <p:nvSpPr>
          <p:cNvPr id="5" name="文本占位符 4">
            <a:extLst>
              <a:ext uri="{FF2B5EF4-FFF2-40B4-BE49-F238E27FC236}">
                <a16:creationId xmlns:a16="http://schemas.microsoft.com/office/drawing/2014/main" id="{2DF4A872-4FB7-4E16-9E01-9F6BFE19E8D8}"/>
              </a:ext>
            </a:extLst>
          </p:cNvPr>
          <p:cNvSpPr>
            <a:spLocks noGrp="1"/>
          </p:cNvSpPr>
          <p:nvPr>
            <p:ph type="body" sz="quarter" idx="38"/>
          </p:nvPr>
        </p:nvSpPr>
        <p:spPr>
          <a:xfrm>
            <a:off x="818264" y="793944"/>
            <a:ext cx="8173336" cy="456860"/>
          </a:xfrm>
        </p:spPr>
        <p:txBody>
          <a:bodyPr vert="horz" lIns="0" tIns="0" rIns="0" bIns="0" rtlCol="0" anchor="ctr">
            <a:noAutofit/>
          </a:bodyPr>
          <a:lstStyle/>
          <a:p>
            <a:r>
              <a:rPr lang="en-US" altLang="zh-CN" sz="2400" b="1" dirty="0"/>
              <a:t>Views on RAN4 FR2 requirements and test methods</a:t>
            </a:r>
            <a:endParaRPr lang="zh-CN" altLang="en-US" sz="2400" b="1" dirty="0"/>
          </a:p>
        </p:txBody>
      </p:sp>
    </p:spTree>
    <p:extLst>
      <p:ext uri="{BB962C8B-B14F-4D97-AF65-F5344CB8AC3E}">
        <p14:creationId xmlns:p14="http://schemas.microsoft.com/office/powerpoint/2010/main" val="1324066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560652" y="1588633"/>
            <a:ext cx="10983647" cy="4969829"/>
          </a:xfrm>
        </p:spPr>
        <p:txBody>
          <a:bodyPr>
            <a:normAutofit/>
          </a:bodyPr>
          <a:lstStyle/>
          <a:p>
            <a:pPr marL="742972" lvl="1"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Proposal1: The testability study of 60GHz should be started work in parallel with NR 52.6-71 GHz RF Core requirements definition. </a:t>
            </a:r>
          </a:p>
          <a:p>
            <a:pPr marL="800100" lvl="1"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 2: For 60GHz, the testability issue should be studied comprehensively with RF Core requirements definition in RAN4.</a:t>
            </a:r>
          </a:p>
          <a:p>
            <a:pPr marL="800100" lvl="1" indent="-342900">
              <a:spcBef>
                <a:spcPts val="1200"/>
              </a:spcBef>
              <a:buFont typeface="Arial" panose="020B0604020202020204" pitchFamily="34" charset="0"/>
              <a:buChar char="•"/>
            </a:pPr>
            <a:r>
              <a:rPr lang="en-US" altLang="en-US" b="1" dirty="0">
                <a:solidFill>
                  <a:schemeClr val="tx1"/>
                </a:solidFill>
                <a:latin typeface="vivo Bold"/>
                <a:ea typeface="vivo type CNS"/>
                <a:cs typeface="Times New Roman" pitchFamily="18" charset="0"/>
              </a:rPr>
              <a:t>Proposal 3: For 60GHz, the potential requirement relaxation on top of minimum requirement due to testability issue should be defined in RAN4.</a:t>
            </a:r>
          </a:p>
          <a:p>
            <a:pPr marL="800100" lvl="1"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Proposal4: The defined FR2 test methods should be baseline for 60GHz, but whether 60GHz RF requirements are testable or not needs further study.</a:t>
            </a:r>
          </a:p>
          <a:p>
            <a:pPr marL="800100" lvl="1" indent="-342900">
              <a:spcBef>
                <a:spcPts val="1200"/>
              </a:spcBef>
              <a:buFont typeface="Arial" panose="020B0604020202020204" pitchFamily="34" charset="0"/>
              <a:buChar char="•"/>
            </a:pPr>
            <a:r>
              <a:rPr lang="en-US" altLang="zh-CN" b="1" dirty="0">
                <a:solidFill>
                  <a:schemeClr val="tx1"/>
                </a:solidFill>
                <a:latin typeface="vivo Bold"/>
                <a:ea typeface="vivo type CNS"/>
                <a:cs typeface="Times New Roman" pitchFamily="18" charset="0"/>
              </a:rPr>
              <a:t>Proposal 5: Including NR 52.6-71GHz UE OTA test methods objectives in the scope of Rel-17 NR FR2 Test Methods Enhancements SI could gather the efforts of test group.</a:t>
            </a:r>
            <a:endParaRPr lang="en-US" altLang="en-US" b="1" dirty="0">
              <a:solidFill>
                <a:schemeClr val="tx1"/>
              </a:solidFill>
              <a:latin typeface="vivo Bold"/>
              <a:ea typeface="vivo type CNS"/>
              <a:cs typeface="Times New Roman" pitchFamily="18" charset="0"/>
            </a:endParaRPr>
          </a:p>
          <a:p>
            <a:pPr marL="800100" lvl="1" indent="-342900">
              <a:spcBef>
                <a:spcPts val="1200"/>
              </a:spcBef>
              <a:buFont typeface="Arial" panose="020B0604020202020204" pitchFamily="34" charset="0"/>
              <a:buChar char="•"/>
            </a:pPr>
            <a:endParaRPr lang="en-US" altLang="en-US" dirty="0">
              <a:solidFill>
                <a:schemeClr val="tx1"/>
              </a:solidFill>
              <a:latin typeface="vivo Bold"/>
              <a:ea typeface="vivo type CNS"/>
              <a:cs typeface="Times New Roman" pitchFamily="18" charset="0"/>
            </a:endParaRPr>
          </a:p>
        </p:txBody>
      </p:sp>
      <p:sp>
        <p:nvSpPr>
          <p:cNvPr id="5" name="文本占位符 4">
            <a:extLst>
              <a:ext uri="{FF2B5EF4-FFF2-40B4-BE49-F238E27FC236}">
                <a16:creationId xmlns:a16="http://schemas.microsoft.com/office/drawing/2014/main" id="{2DF4A872-4FB7-4E16-9E01-9F6BFE19E8D8}"/>
              </a:ext>
            </a:extLst>
          </p:cNvPr>
          <p:cNvSpPr>
            <a:spLocks noGrp="1"/>
          </p:cNvSpPr>
          <p:nvPr>
            <p:ph type="body" sz="quarter" idx="38"/>
          </p:nvPr>
        </p:nvSpPr>
        <p:spPr>
          <a:xfrm>
            <a:off x="818264" y="793944"/>
            <a:ext cx="7258936" cy="456860"/>
          </a:xfrm>
        </p:spPr>
        <p:txBody>
          <a:bodyPr vert="horz" lIns="0" tIns="0" rIns="0" bIns="0" rtlCol="0" anchor="ctr">
            <a:noAutofit/>
          </a:bodyPr>
          <a:lstStyle/>
          <a:p>
            <a:r>
              <a:rPr lang="en-US" altLang="zh-CN" sz="2400" b="1" dirty="0"/>
              <a:t>Proposals summary for 60GHz testability</a:t>
            </a:r>
            <a:endParaRPr lang="zh-CN" altLang="en-US" sz="2400" b="1" dirty="0"/>
          </a:p>
        </p:txBody>
      </p:sp>
    </p:spTree>
    <p:extLst>
      <p:ext uri="{BB962C8B-B14F-4D97-AF65-F5344CB8AC3E}">
        <p14:creationId xmlns:p14="http://schemas.microsoft.com/office/powerpoint/2010/main" val="2820568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5589</TotalTime>
  <Words>868</Words>
  <Application>Microsoft Office PowerPoint</Application>
  <PresentationFormat>宽屏</PresentationFormat>
  <Paragraphs>47</Paragraphs>
  <Slides>6</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vt:i4>
      </vt:variant>
    </vt:vector>
  </HeadingPairs>
  <TitlesOfParts>
    <vt:vector size="22" baseType="lpstr">
      <vt:lpstr>Helvetica Neue</vt:lpstr>
      <vt:lpstr>Helvetica Neue Medium</vt:lpstr>
      <vt:lpstr>MS Mincho</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Ruixin Wang</dc:creator>
  <cp:keywords>60GHz testability</cp:keywords>
  <cp:lastModifiedBy>Ruixin Wang (vivo)</cp:lastModifiedBy>
  <cp:revision>642</cp:revision>
  <dcterms:created xsi:type="dcterms:W3CDTF">2019-03-21T01:16:59Z</dcterms:created>
  <dcterms:modified xsi:type="dcterms:W3CDTF">2021-03-15T09:45:12Z</dcterms:modified>
  <cp:category>Ruixin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