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6"/>
  </p:notesMasterIdLst>
  <p:sldIdLst>
    <p:sldId id="256" r:id="rId3"/>
    <p:sldId id="346" r:id="rId4"/>
    <p:sldId id="350" r:id="rId5"/>
  </p:sldIdLst>
  <p:sldSz cx="9144000" cy="6858000" type="screen4x3"/>
  <p:notesSz cx="7315200" cy="96012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>
      <p:cViewPr varScale="1">
        <p:scale>
          <a:sx n="110" d="100"/>
          <a:sy n="110" d="100"/>
        </p:scale>
        <p:origin x="64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0D7ED4A-CBDA-4A24-BF29-35C208199B43}" type="datetimeFigureOut">
              <a:rPr lang="en-US" smtClean="0"/>
              <a:t>3/15/2021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B49920C-F4ED-481C-9717-C266F923F5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45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2804" y="8032"/>
            <a:ext cx="72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185053" y="764704"/>
            <a:ext cx="8773898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6639343"/>
            <a:ext cx="9144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9956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133726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부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743200" y="4659564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1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600000"/>
            <a:ext cx="9144000" cy="1080000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1371600" y="3600001"/>
            <a:ext cx="7772400" cy="1080000"/>
          </a:xfrm>
          <a:prstGeom prst="rect">
            <a:avLst/>
          </a:prstGeom>
        </p:spPr>
        <p:txBody>
          <a:bodyPr anchor="ctr"/>
          <a:lstStyle>
            <a:lvl1pPr algn="r">
              <a:defRPr sz="3200" b="1">
                <a:solidFill>
                  <a:schemeClr val="bg1"/>
                </a:solidFill>
                <a:latin typeface="Cambria" panose="02040503050406030204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52382303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5B7E-7FA4-4A09-B83B-E5A6870C8548}" type="datetimeFigureOut">
              <a:rPr lang="ko-KR" altLang="en-US" smtClean="0"/>
              <a:t>2021-03-15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0398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8787254" y="6605346"/>
            <a:ext cx="334799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51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5B7E-7FA4-4A09-B83B-E5A6870C8548}" type="datetimeFigureOut">
              <a:rPr lang="ko-KR" altLang="en-US" smtClean="0"/>
              <a:t>2021-03-15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190C3-05D2-41B4-A41C-B273BEF4621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286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51520" y="26064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360045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91-e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b="1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b="1" smtClean="0">
                <a:latin typeface="Arial" panose="020B0604020202020204" pitchFamily="34" charset="0"/>
                <a:ea typeface="Times New Roman" panose="02020603050405020304" pitchFamily="18" charset="0"/>
              </a:rPr>
              <a:t>RP-210291</a:t>
            </a:r>
            <a:endParaRPr lang="en-US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Meeting,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March 16-26, 2021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8496944" cy="1738938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Agenda item: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9.7.1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Source: 	</a:t>
            </a:r>
            <a:r>
              <a:rPr lang="en-US" sz="2000" b="1" dirty="0" smtClean="0">
                <a:latin typeface="Arial" panose="020B0604020202020204" pitchFamily="34" charset="0"/>
                <a:ea typeface="PMingLiU"/>
              </a:rPr>
              <a:t>		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Samsung, Ericsson</a:t>
            </a:r>
            <a:r>
              <a:rPr lang="en-US" sz="2000" smtClean="0">
                <a:latin typeface="Arial" panose="020B0604020202020204" pitchFamily="34" charset="0"/>
                <a:ea typeface="PMingLiU"/>
              </a:rPr>
              <a:t>, Apple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pPr marL="1187450" marR="0" indent="-1187450" algn="just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PMingLiU"/>
              </a:rPr>
              <a:t>Title: 	</a:t>
            </a:r>
            <a:r>
              <a:rPr lang="en-US" sz="2000" b="1" dirty="0" smtClean="0">
                <a:latin typeface="Arial" panose="020B0604020202020204" pitchFamily="34" charset="0"/>
                <a:ea typeface="PMingLiU"/>
              </a:rPr>
              <a:t>		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Core Part for Rel-17 </a:t>
            </a:r>
            <a:r>
              <a:rPr lang="en-US" sz="2000" dirty="0" err="1">
                <a:latin typeface="Arial" panose="020B0604020202020204" pitchFamily="34" charset="0"/>
                <a:ea typeface="PMingLiU"/>
              </a:rPr>
              <a:t>NR_FeMIMO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 WI in Other </a:t>
            </a:r>
            <a:r>
              <a:rPr lang="en-US" sz="2000" dirty="0" smtClean="0">
                <a:latin typeface="Arial" panose="020B0604020202020204" pitchFamily="34" charset="0"/>
                <a:ea typeface="PMingLiU"/>
              </a:rPr>
              <a:t>WGs</a:t>
            </a:r>
            <a:endParaRPr lang="en-US" sz="2000" dirty="0">
              <a:latin typeface="Calibri" panose="020F0502020204030204" pitchFamily="34" charset="0"/>
              <a:ea typeface="PMingLiU"/>
            </a:endParaRPr>
          </a:p>
          <a:p>
            <a:r>
              <a:rPr lang="en-US" sz="2000" b="1" dirty="0">
                <a:latin typeface="Arial" panose="020B0604020202020204" pitchFamily="34" charset="0"/>
                <a:ea typeface="PMingLiU"/>
              </a:rPr>
              <a:t>Document for:</a:t>
            </a:r>
            <a:r>
              <a:rPr lang="en-US" sz="2000" dirty="0">
                <a:latin typeface="Arial" panose="020B0604020202020204" pitchFamily="34" charset="0"/>
                <a:ea typeface="PMingLiU"/>
              </a:rPr>
              <a:t>	Discussion and Decision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42799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039596" cy="52322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85053" y="620688"/>
            <a:ext cx="8773898" cy="5904656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sz="2000" dirty="0" smtClean="0"/>
              <a:t>Rel-17 </a:t>
            </a:r>
            <a:r>
              <a:rPr lang="en-US" altLang="ko-KR" sz="2000" dirty="0" err="1" smtClean="0"/>
              <a:t>NR_FeMIMO</a:t>
            </a:r>
            <a:r>
              <a:rPr lang="en-US" altLang="ko-KR" sz="2000" dirty="0" smtClean="0"/>
              <a:t> WID (RP-201470) assumes the following:</a:t>
            </a:r>
          </a:p>
          <a:p>
            <a:pPr lvl="1"/>
            <a:r>
              <a:rPr lang="en-US" altLang="ko-KR" sz="1800" dirty="0" smtClean="0">
                <a:solidFill>
                  <a:srgbClr val="FF0000"/>
                </a:solidFill>
              </a:rPr>
              <a:t>RAN2 Core starts RAN2#115, coinciding with RAN1#106 (2021/09)</a:t>
            </a:r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Spanning across 4 meetings with a total of 2.5 TUs (0.5, 0.5, 0.5, 1)</a:t>
            </a:r>
          </a:p>
          <a:p>
            <a:pPr lvl="1"/>
            <a:r>
              <a:rPr lang="en-US" altLang="ko-KR" sz="1800" dirty="0" smtClean="0"/>
              <a:t>RAN4 Core starts early: first 0.1 TU, then 0.5 TU and 2 TUs</a:t>
            </a:r>
          </a:p>
          <a:p>
            <a:pPr lvl="1"/>
            <a:r>
              <a:rPr lang="en-US" altLang="ko-KR" sz="1800" dirty="0" smtClean="0"/>
              <a:t>No RAN3 TU</a:t>
            </a:r>
          </a:p>
          <a:p>
            <a:pPr marL="457200" lvl="1" indent="0">
              <a:buNone/>
            </a:pPr>
            <a:endParaRPr lang="en-US" altLang="ko-KR" sz="1600" dirty="0" smtClean="0"/>
          </a:p>
          <a:p>
            <a:r>
              <a:rPr lang="en-US" altLang="ko-KR" sz="2000" dirty="0" smtClean="0"/>
              <a:t>Discussion in RAN#90 (re LS from RAN1 to RAN2/4)</a:t>
            </a:r>
          </a:p>
          <a:p>
            <a:pPr lvl="1"/>
            <a:r>
              <a:rPr lang="en-US" altLang="ko-KR" sz="1800" dirty="0" smtClean="0"/>
              <a:t>Possibility to start RAN2 Core earlier was mentioned</a:t>
            </a:r>
          </a:p>
          <a:p>
            <a:endParaRPr lang="en-US" altLang="ko-KR" sz="2000" dirty="0" smtClean="0"/>
          </a:p>
          <a:p>
            <a:r>
              <a:rPr lang="en-US" altLang="ko-KR" sz="2000" dirty="0" smtClean="0"/>
              <a:t>Some agreements in RAN1 may require early start and/or more work at least in RAN2, e.g.:</a:t>
            </a:r>
          </a:p>
          <a:p>
            <a:pPr lvl="1"/>
            <a:r>
              <a:rPr lang="en-US" altLang="ko-KR" sz="1800" dirty="0" smtClean="0"/>
              <a:t>Beam failure detection enhancement for multi-TRP</a:t>
            </a:r>
          </a:p>
          <a:p>
            <a:pPr lvl="2"/>
            <a:r>
              <a:rPr lang="en-US" altLang="ko-KR" dirty="0"/>
              <a:t>P</a:t>
            </a:r>
            <a:r>
              <a:rPr lang="en-US" altLang="ko-KR" dirty="0" smtClean="0"/>
              <a:t>otentially significant work is needed for MAC CE</a:t>
            </a:r>
          </a:p>
          <a:p>
            <a:pPr lvl="1"/>
            <a:r>
              <a:rPr lang="en-US" altLang="ko-KR" sz="1800" dirty="0" smtClean="0"/>
              <a:t>L1/L2-centric inter-cell mobility in multi-beam enhancement</a:t>
            </a:r>
          </a:p>
          <a:p>
            <a:pPr lvl="2"/>
            <a:r>
              <a:rPr lang="en-US" altLang="ko-KR" dirty="0" smtClean="0"/>
              <a:t>LS to RAN2/3/4 (CC: RAN) R1-2102248 was agreed – depending on the responses, additional work in RAN2 (and possibly RAN3/4) may be needed</a:t>
            </a:r>
          </a:p>
          <a:p>
            <a:pPr lvl="2"/>
            <a:r>
              <a:rPr lang="en-US" altLang="ko-KR" dirty="0" smtClean="0"/>
              <a:t>RAN4 TU allocation seems sufficient for now</a:t>
            </a:r>
          </a:p>
          <a:p>
            <a:pPr lvl="1"/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1179282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804" y="8032"/>
            <a:ext cx="8687668" cy="523220"/>
          </a:xfrm>
        </p:spPr>
        <p:txBody>
          <a:bodyPr/>
          <a:lstStyle/>
          <a:p>
            <a:r>
              <a:rPr lang="en-US" dirty="0" smtClean="0"/>
              <a:t>Current RAN2 plan and proposal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8" y="3513250"/>
            <a:ext cx="8496944" cy="2868078"/>
          </a:xfrm>
          <a:ln w="12700">
            <a:solidFill>
              <a:schemeClr val="tx2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en-US" altLang="ko-KR" sz="2000" b="1" dirty="0" smtClean="0"/>
              <a:t>Proposal</a:t>
            </a:r>
            <a:r>
              <a:rPr lang="en-US" altLang="ko-KR" sz="2000" dirty="0" smtClean="0"/>
              <a:t>:</a:t>
            </a:r>
          </a:p>
          <a:p>
            <a:pPr lvl="1"/>
            <a:r>
              <a:rPr lang="en-US" altLang="ko-KR" sz="1800" dirty="0" smtClean="0"/>
              <a:t>Start RAN2 Core work for </a:t>
            </a:r>
            <a:r>
              <a:rPr lang="en-US" altLang="ko-KR" sz="1800" dirty="0" err="1" smtClean="0"/>
              <a:t>NR_FeMIMO</a:t>
            </a:r>
            <a:r>
              <a:rPr lang="en-US" altLang="ko-KR" sz="1800" dirty="0" smtClean="0"/>
              <a:t> in RAN1#114 (1 meeting earlier)</a:t>
            </a:r>
          </a:p>
          <a:p>
            <a:pPr lvl="1"/>
            <a:r>
              <a:rPr lang="en-US" altLang="ko-KR" sz="1800" dirty="0" smtClean="0"/>
              <a:t>Add 2 more TUs for RAN2 Core as follows: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 smtClean="0"/>
          </a:p>
          <a:p>
            <a:pPr lvl="1"/>
            <a:r>
              <a:rPr lang="en-US" altLang="ko-KR" sz="1800" dirty="0" smtClean="0"/>
              <a:t>IN RAN#92, reassess the need for RAN3 Core TUs depending on the outcome of L1/L2-centric inter-cell mobility work in RAN1</a:t>
            </a:r>
          </a:p>
        </p:txBody>
      </p:sp>
      <p:sp>
        <p:nvSpPr>
          <p:cNvPr id="4" name="Right Arrow 3"/>
          <p:cNvSpPr/>
          <p:nvPr/>
        </p:nvSpPr>
        <p:spPr>
          <a:xfrm>
            <a:off x="107504" y="1268766"/>
            <a:ext cx="864405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32340" y="126876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8444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772500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18174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482270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77515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913619" y="1268766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496" y="620693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104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6397" y="620692"/>
            <a:ext cx="7377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104bis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12460" y="620691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105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48564" y="620690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106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08307" y="620689"/>
            <a:ext cx="73770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106bis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94016" y="620689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107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35198" y="620688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108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75224" y="1991931"/>
            <a:ext cx="9672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Rel-17</a:t>
            </a:r>
          </a:p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Calibri" panose="020F0502020204030204" pitchFamily="34" charset="0"/>
                <a:ea typeface="HY견고딕" pitchFamily="18" charset="-127"/>
                <a:cs typeface="Calibri" panose="020F0502020204030204" pitchFamily="34" charset="0"/>
              </a:rPr>
              <a:t>RAN1 freeze</a:t>
            </a:r>
          </a:p>
        </p:txBody>
      </p:sp>
      <p:sp>
        <p:nvSpPr>
          <p:cNvPr id="27" name="Isosceles Triangle 26"/>
          <p:cNvSpPr/>
          <p:nvPr/>
        </p:nvSpPr>
        <p:spPr>
          <a:xfrm>
            <a:off x="836727" y="1412782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/>
          <p:nvPr/>
        </p:nvSpPr>
        <p:spPr>
          <a:xfrm>
            <a:off x="2097032" y="1412782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/>
          <p:cNvSpPr/>
          <p:nvPr/>
        </p:nvSpPr>
        <p:spPr>
          <a:xfrm>
            <a:off x="3068975" y="1412782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sosceles Triangle 29"/>
          <p:cNvSpPr/>
          <p:nvPr/>
        </p:nvSpPr>
        <p:spPr>
          <a:xfrm>
            <a:off x="4293111" y="1412782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39718" y="1629922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781311" y="1617720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RAN#92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2021/06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816576" y="1617719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RAN#93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2021/09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977515" y="1617718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RAN#94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2021/12</a:t>
            </a:r>
          </a:p>
        </p:txBody>
      </p:sp>
      <p:sp>
        <p:nvSpPr>
          <p:cNvPr id="41" name="Oval 40"/>
          <p:cNvSpPr/>
          <p:nvPr/>
        </p:nvSpPr>
        <p:spPr>
          <a:xfrm>
            <a:off x="5786306" y="1268763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290362" y="1268763"/>
            <a:ext cx="144016" cy="14401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354259" y="620689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108bis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2022/04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930322" y="620688"/>
            <a:ext cx="73770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RAN1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109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2022/05</a:t>
            </a:r>
          </a:p>
        </p:txBody>
      </p:sp>
      <p:sp>
        <p:nvSpPr>
          <p:cNvPr id="45" name="Isosceles Triangle 44"/>
          <p:cNvSpPr/>
          <p:nvPr/>
        </p:nvSpPr>
        <p:spPr>
          <a:xfrm>
            <a:off x="5398832" y="1400578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5101823" y="1617718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RAN#95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2022/03</a:t>
            </a:r>
          </a:p>
        </p:txBody>
      </p:sp>
      <p:sp>
        <p:nvSpPr>
          <p:cNvPr id="47" name="Isosceles Triangle 46"/>
          <p:cNvSpPr/>
          <p:nvPr/>
        </p:nvSpPr>
        <p:spPr>
          <a:xfrm>
            <a:off x="6597201" y="1405460"/>
            <a:ext cx="143685" cy="155049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6300192" y="1622600"/>
            <a:ext cx="73770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RAN#96</a:t>
            </a:r>
          </a:p>
          <a:p>
            <a:pPr algn="ctr"/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2022/06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 flipV="1">
            <a:off x="2694715" y="2674804"/>
            <a:ext cx="2407108" cy="3926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220072" y="2519318"/>
            <a:ext cx="14830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HY견고딕" pitchFamily="18" charset="-127"/>
                <a:ea typeface="HY견고딕" pitchFamily="18" charset="-127"/>
              </a:rPr>
              <a:t>RAN2: current plan</a:t>
            </a: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1881600" y="3023377"/>
            <a:ext cx="4048722" cy="11467"/>
          </a:xfrm>
          <a:prstGeom prst="straightConnector1">
            <a:avLst/>
          </a:prstGeom>
          <a:ln w="19050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6084168" y="2860315"/>
            <a:ext cx="12971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rgbClr val="3333FF"/>
                </a:solidFill>
                <a:latin typeface="HY견고딕" pitchFamily="18" charset="-127"/>
                <a:ea typeface="HY견고딕" pitchFamily="18" charset="-127"/>
              </a:rPr>
              <a:t>RAN2: proposed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555776" y="2420888"/>
            <a:ext cx="34224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latin typeface="HY견고딕" pitchFamily="18" charset="-127"/>
                <a:ea typeface="HY견고딕" pitchFamily="18" charset="-127"/>
              </a:rPr>
              <a:t>0.5              0.5        0.5 	          1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763688" y="2780928"/>
            <a:ext cx="43663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>
                <a:solidFill>
                  <a:srgbClr val="3333FF"/>
                </a:solidFill>
                <a:latin typeface="HY견고딕" pitchFamily="18" charset="-127"/>
                <a:ea typeface="HY견고딕" pitchFamily="18" charset="-127"/>
              </a:rPr>
              <a:t>0.5             0.5              0.5         1	        1        	       1</a:t>
            </a: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3262991"/>
              </p:ext>
            </p:extLst>
          </p:nvPr>
        </p:nvGraphicFramePr>
        <p:xfrm>
          <a:off x="1073531" y="4657275"/>
          <a:ext cx="7386900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1150">
                  <a:extLst>
                    <a:ext uri="{9D8B030D-6E8A-4147-A177-3AD203B41FA5}">
                      <a16:colId xmlns:a16="http://schemas.microsoft.com/office/drawing/2014/main" val="3740508471"/>
                    </a:ext>
                  </a:extLst>
                </a:gridCol>
                <a:gridCol w="1231150">
                  <a:extLst>
                    <a:ext uri="{9D8B030D-6E8A-4147-A177-3AD203B41FA5}">
                      <a16:colId xmlns:a16="http://schemas.microsoft.com/office/drawing/2014/main" val="793765991"/>
                    </a:ext>
                  </a:extLst>
                </a:gridCol>
                <a:gridCol w="1231150">
                  <a:extLst>
                    <a:ext uri="{9D8B030D-6E8A-4147-A177-3AD203B41FA5}">
                      <a16:colId xmlns:a16="http://schemas.microsoft.com/office/drawing/2014/main" val="3847632311"/>
                    </a:ext>
                  </a:extLst>
                </a:gridCol>
                <a:gridCol w="1231150">
                  <a:extLst>
                    <a:ext uri="{9D8B030D-6E8A-4147-A177-3AD203B41FA5}">
                      <a16:colId xmlns:a16="http://schemas.microsoft.com/office/drawing/2014/main" val="926025193"/>
                    </a:ext>
                  </a:extLst>
                </a:gridCol>
                <a:gridCol w="1231150">
                  <a:extLst>
                    <a:ext uri="{9D8B030D-6E8A-4147-A177-3AD203B41FA5}">
                      <a16:colId xmlns:a16="http://schemas.microsoft.com/office/drawing/2014/main" val="2012264393"/>
                    </a:ext>
                  </a:extLst>
                </a:gridCol>
                <a:gridCol w="1231150">
                  <a:extLst>
                    <a:ext uri="{9D8B030D-6E8A-4147-A177-3AD203B41FA5}">
                      <a16:colId xmlns:a16="http://schemas.microsoft.com/office/drawing/2014/main" val="24104742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RAN2#114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RAN2#115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RAN2#115bis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RAN2#116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RAN2#117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RAN2#117bis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6967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 TU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 TU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4196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8349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테마2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TE Workshop 150720" id="{2257ACC4-D0B9-47C7-B054-07660375EC84}" vid="{5CD9C8D4-3867-49A3-8707-8D0607A7376B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테마2</Template>
  <TotalTime>58200</TotalTime>
  <Words>340</Words>
  <Application>Microsoft Office PowerPoint</Application>
  <PresentationFormat>On-screen Show (4:3)</PresentationFormat>
  <Paragraphs>86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굴림</vt:lpstr>
      <vt:lpstr>HY견고딕</vt:lpstr>
      <vt:lpstr>맑은 고딕</vt:lpstr>
      <vt:lpstr>PMingLiU</vt:lpstr>
      <vt:lpstr>Arial</vt:lpstr>
      <vt:lpstr>Calibri</vt:lpstr>
      <vt:lpstr>Cambria</vt:lpstr>
      <vt:lpstr>Times New Roman</vt:lpstr>
      <vt:lpstr>테마2</vt:lpstr>
      <vt:lpstr>디자인 사용자 지정</vt:lpstr>
      <vt:lpstr>PowerPoint Presentation</vt:lpstr>
      <vt:lpstr>Background</vt:lpstr>
      <vt:lpstr>Current RAN2 plan and proposal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AI5.1:</dc:title>
  <dc:creator>Microsoft Corporation</dc:creator>
  <cp:lastModifiedBy>Eko Onggosanusi</cp:lastModifiedBy>
  <cp:revision>728</cp:revision>
  <cp:lastPrinted>2020-06-29T13:11:19Z</cp:lastPrinted>
  <dcterms:created xsi:type="dcterms:W3CDTF">2006-10-05T04:04:58Z</dcterms:created>
  <dcterms:modified xsi:type="dcterms:W3CDTF">2021-03-15T07:14:26Z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