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77" r:id="rId2"/>
  </p:sldMasterIdLst>
  <p:notesMasterIdLst>
    <p:notesMasterId r:id="rId18"/>
  </p:notesMasterIdLst>
  <p:sldIdLst>
    <p:sldId id="256" r:id="rId3"/>
    <p:sldId id="374" r:id="rId4"/>
    <p:sldId id="375" r:id="rId5"/>
    <p:sldId id="376" r:id="rId6"/>
    <p:sldId id="386" r:id="rId7"/>
    <p:sldId id="377" r:id="rId8"/>
    <p:sldId id="378" r:id="rId9"/>
    <p:sldId id="379" r:id="rId10"/>
    <p:sldId id="380" r:id="rId11"/>
    <p:sldId id="381" r:id="rId12"/>
    <p:sldId id="382" r:id="rId13"/>
    <p:sldId id="383" r:id="rId14"/>
    <p:sldId id="384" r:id="rId15"/>
    <p:sldId id="385" r:id="rId16"/>
    <p:sldId id="269" r:id="rId17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228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457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685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9144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11430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1371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1600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1828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  <p:extLst>
    <p:ext uri="{521415D9-36F7-43E2-AB2F-B90AF26B5E84}">
      <p14:sectionLst xmlns:p14="http://schemas.microsoft.com/office/powerpoint/2010/main">
        <p14:section name="white 白底" id="{48273BEF-E86D-1E41-894E-82DC393DEF7E}">
          <p14:sldIdLst>
            <p14:sldId id="256"/>
            <p14:sldId id="374"/>
            <p14:sldId id="375"/>
            <p14:sldId id="376"/>
            <p14:sldId id="386"/>
            <p14:sldId id="377"/>
            <p14:sldId id="378"/>
            <p14:sldId id="379"/>
            <p14:sldId id="380"/>
            <p14:sldId id="381"/>
            <p14:sldId id="382"/>
            <p14:sldId id="383"/>
            <p14:sldId id="384"/>
            <p14:sldId id="385"/>
            <p14:sldId id="269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00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D7C2E"/>
    <a:srgbClr val="FFFFFF"/>
    <a:srgbClr val="2DC84D"/>
    <a:srgbClr val="5E5E5E"/>
    <a:srgbClr val="CACAC8"/>
    <a:srgbClr val="046A3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lumOff val="-13575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114395"/>
              <a:lumOff val="-24975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362282"/>
              <a:satOff val="31803"/>
              <a:lumOff val="-18242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929292"/>
              </a:solidFill>
              <a:prstDash val="solid"/>
              <a:miter lim="400000"/>
            </a:ln>
          </a:left>
          <a:right>
            <a:ln w="12700" cap="flat">
              <a:solidFill>
                <a:srgbClr val="929292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929292"/>
              </a:solidFill>
              <a:prstDash val="solid"/>
              <a:miter lim="400000"/>
            </a:ln>
          </a:insideH>
          <a:insideV>
            <a:ln w="127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rgbClr val="EDEADD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9BA00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ADBDA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146070"/>
              <a:satOff val="-10048"/>
              <a:lumOff val="-30626"/>
            </a:schemeClr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B5B5C1"/>
          </a:solidFill>
        </a:fill>
      </a:tcStyle>
    </a:wholeTbl>
    <a:band2H>
      <a:tcTxStyle/>
      <a:tcStyle>
        <a:tcBdr/>
        <a:fill>
          <a:solidFill>
            <a:srgbClr val="9A9AA5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9C7853C-536D-4A76-A0AE-DD22124D55A5}" styleName="主题样式 1 - 个性色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35758FB7-9AC5-4552-8A53-C91805E547FA}" styleName="主题样式 1 - 个性色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3C2FFA5D-87B4-456A-9821-1D502468CF0F}" styleName="主题样式 1 - 个性色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46F890A9-2807-4EBB-B81D-B2AA78EC7F39}" styleName="深色样式 2 - 强调 5/强调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9064"/>
    <p:restoredTop sz="94826" autoAdjust="0"/>
  </p:normalViewPr>
  <p:slideViewPr>
    <p:cSldViewPr snapToGrid="0" snapToObjects="1">
      <p:cViewPr varScale="1">
        <p:scale>
          <a:sx n="37" d="100"/>
          <a:sy n="37" d="100"/>
        </p:scale>
        <p:origin x="232" y="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0CA295C-E135-4078-99A9-A99CE416D318}" type="doc">
      <dgm:prSet loTypeId="urn:microsoft.com/office/officeart/2005/8/layout/chevron1" loCatId="process" qsTypeId="urn:microsoft.com/office/officeart/2005/8/quickstyle/simple1" qsCatId="simple" csTypeId="urn:microsoft.com/office/officeart/2005/8/colors/accent1_2" csCatId="accent1" phldr="1"/>
      <dgm:spPr/>
    </dgm:pt>
    <dgm:pt modelId="{0CF0BECB-1A3D-40F8-AF4B-7B989356D786}">
      <dgm:prSet phldrT="[文本]"/>
      <dgm:spPr>
        <a:solidFill>
          <a:schemeClr val="tx1">
            <a:lumMod val="65000"/>
            <a:lumOff val="35000"/>
          </a:schemeClr>
        </a:solidFill>
      </dgm:spPr>
      <dgm:t>
        <a:bodyPr/>
        <a:lstStyle/>
        <a:p>
          <a:r>
            <a:rPr lang="en-US" altLang="zh-CN" dirty="0" err="1">
              <a:latin typeface="Arial" panose="020B0604020202020204" pitchFamily="34" charset="0"/>
              <a:cs typeface="Arial" panose="020B0604020202020204" pitchFamily="34" charset="0"/>
            </a:rPr>
            <a:t>eMBB</a:t>
          </a:r>
          <a:endParaRPr lang="zh-CN" altLang="en-US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F304B43B-A2DC-4591-9039-8291C4C8DBF9}" type="parTrans" cxnId="{B95F6CB6-FECC-42CD-817C-09031FBBCDFF}">
      <dgm:prSet/>
      <dgm:spPr/>
      <dgm:t>
        <a:bodyPr/>
        <a:lstStyle/>
        <a:p>
          <a:endParaRPr lang="zh-CN" altLang="en-US"/>
        </a:p>
      </dgm:t>
    </dgm:pt>
    <dgm:pt modelId="{6145905C-4821-4349-8DB1-AD22BCA6E8C4}" type="sibTrans" cxnId="{B95F6CB6-FECC-42CD-817C-09031FBBCDFF}">
      <dgm:prSet/>
      <dgm:spPr/>
      <dgm:t>
        <a:bodyPr/>
        <a:lstStyle/>
        <a:p>
          <a:endParaRPr lang="zh-CN" altLang="en-US"/>
        </a:p>
      </dgm:t>
    </dgm:pt>
    <dgm:pt modelId="{89DD09E4-AFCF-4499-81AD-52314704E90F}">
      <dgm:prSet phldrT="[文本]" custT="1"/>
      <dgm:spPr>
        <a:solidFill>
          <a:schemeClr val="tx1">
            <a:lumMod val="65000"/>
            <a:lumOff val="35000"/>
          </a:schemeClr>
        </a:solidFill>
      </dgm:spPr>
      <dgm:t>
        <a:bodyPr/>
        <a:lstStyle/>
        <a:p>
          <a:r>
            <a:rPr lang="en-US" altLang="zh-CN" sz="4200" dirty="0" err="1">
              <a:latin typeface="Arial" panose="020B0604020202020204" pitchFamily="34" charset="0"/>
              <a:cs typeface="Arial" panose="020B0604020202020204" pitchFamily="34" charset="0"/>
            </a:rPr>
            <a:t>eMBB,IoT,XR</a:t>
          </a:r>
          <a:endParaRPr lang="en-US" altLang="zh-CN" sz="4200" dirty="0">
            <a:latin typeface="Arial" panose="020B0604020202020204" pitchFamily="34" charset="0"/>
            <a:cs typeface="Arial" panose="020B0604020202020204" pitchFamily="34" charset="0"/>
          </a:endParaRPr>
        </a:p>
        <a:p>
          <a:r>
            <a:rPr lang="en-US" altLang="zh-CN" sz="4200" dirty="0" smtClean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rPr>
            <a:t>AI </a:t>
          </a:r>
          <a:r>
            <a:rPr lang="en-US" altLang="zh-CN" sz="2800" dirty="0" smtClean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rPr>
            <a:t>by 5G</a:t>
          </a:r>
          <a:endParaRPr lang="zh-CN" altLang="en-US" sz="2800" dirty="0">
            <a:solidFill>
              <a:srgbClr val="FF0000"/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5F11FB42-D504-4BF3-AA0E-6BA6B0BC088F}" type="parTrans" cxnId="{296551C1-F052-4EBE-A55E-806E5D98C92E}">
      <dgm:prSet/>
      <dgm:spPr/>
      <dgm:t>
        <a:bodyPr/>
        <a:lstStyle/>
        <a:p>
          <a:endParaRPr lang="zh-CN" altLang="en-US"/>
        </a:p>
      </dgm:t>
    </dgm:pt>
    <dgm:pt modelId="{8DD077D0-5266-4D07-8F4E-9D30B19F9442}" type="sibTrans" cxnId="{296551C1-F052-4EBE-A55E-806E5D98C92E}">
      <dgm:prSet/>
      <dgm:spPr/>
      <dgm:t>
        <a:bodyPr/>
        <a:lstStyle/>
        <a:p>
          <a:endParaRPr lang="zh-CN" altLang="en-US"/>
        </a:p>
      </dgm:t>
    </dgm:pt>
    <dgm:pt modelId="{C6C74BDF-1237-4076-909C-D82F01FEE16B}">
      <dgm:prSet phldrT="[文本]"/>
      <dgm:spPr>
        <a:solidFill>
          <a:schemeClr val="tx1">
            <a:lumMod val="65000"/>
            <a:lumOff val="35000"/>
          </a:schemeClr>
        </a:solidFill>
      </dgm:spPr>
      <dgm:t>
        <a:bodyPr/>
        <a:lstStyle/>
        <a:p>
          <a:r>
            <a:rPr lang="en-US" altLang="zh-CN" dirty="0">
              <a:latin typeface="Arial" panose="020B0604020202020204" pitchFamily="34" charset="0"/>
              <a:cs typeface="Arial" panose="020B0604020202020204" pitchFamily="34" charset="0"/>
            </a:rPr>
            <a:t>XR,AI</a:t>
          </a:r>
          <a:endParaRPr lang="zh-CN" altLang="en-US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1A7C9B41-8326-4FCF-BCB8-7CBE3FCD6B89}" type="parTrans" cxnId="{58B80167-8EBD-4B38-8644-B0F7F2B2FEF6}">
      <dgm:prSet/>
      <dgm:spPr/>
      <dgm:t>
        <a:bodyPr/>
        <a:lstStyle/>
        <a:p>
          <a:endParaRPr lang="zh-CN" altLang="en-US"/>
        </a:p>
      </dgm:t>
    </dgm:pt>
    <dgm:pt modelId="{DD7E5F01-A403-40BC-A736-2088907E4465}" type="sibTrans" cxnId="{58B80167-8EBD-4B38-8644-B0F7F2B2FEF6}">
      <dgm:prSet/>
      <dgm:spPr/>
      <dgm:t>
        <a:bodyPr/>
        <a:lstStyle/>
        <a:p>
          <a:endParaRPr lang="zh-CN" altLang="en-US"/>
        </a:p>
      </dgm:t>
    </dgm:pt>
    <dgm:pt modelId="{E8D16FD0-2009-4A9B-BBF6-44698EC4D292}" type="pres">
      <dgm:prSet presAssocID="{20CA295C-E135-4078-99A9-A99CE416D318}" presName="Name0" presStyleCnt="0">
        <dgm:presLayoutVars>
          <dgm:dir/>
          <dgm:animLvl val="lvl"/>
          <dgm:resizeHandles val="exact"/>
        </dgm:presLayoutVars>
      </dgm:prSet>
      <dgm:spPr/>
    </dgm:pt>
    <dgm:pt modelId="{7D2CBC76-78D8-4A90-BB07-C6D389200814}" type="pres">
      <dgm:prSet presAssocID="{0CF0BECB-1A3D-40F8-AF4B-7B989356D786}" presName="parTxOnly" presStyleLbl="node1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6D5D1BB-E6A3-420E-BF29-0509B1705524}" type="pres">
      <dgm:prSet presAssocID="{6145905C-4821-4349-8DB1-AD22BCA6E8C4}" presName="parTxOnlySpace" presStyleCnt="0"/>
      <dgm:spPr/>
    </dgm:pt>
    <dgm:pt modelId="{0A577D70-273D-4B22-88D2-8AFE926254A1}" type="pres">
      <dgm:prSet presAssocID="{89DD09E4-AFCF-4499-81AD-52314704E90F}" presName="parTxOnly" presStyleLbl="node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600EBD0-E812-49E2-BB75-4C1B2FDD0192}" type="pres">
      <dgm:prSet presAssocID="{8DD077D0-5266-4D07-8F4E-9D30B19F9442}" presName="parTxOnlySpace" presStyleCnt="0"/>
      <dgm:spPr/>
    </dgm:pt>
    <dgm:pt modelId="{BCEC57AF-AE47-4E79-B5BC-4EB67FCFD4DF}" type="pres">
      <dgm:prSet presAssocID="{C6C74BDF-1237-4076-909C-D82F01FEE16B}" presName="parTxOnly" presStyleLbl="node1" presStyleIdx="2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A00032D7-C90C-4744-A0C4-7FD6B44C1A2F}" type="presOf" srcId="{C6C74BDF-1237-4076-909C-D82F01FEE16B}" destId="{BCEC57AF-AE47-4E79-B5BC-4EB67FCFD4DF}" srcOrd="0" destOrd="0" presId="urn:microsoft.com/office/officeart/2005/8/layout/chevron1"/>
    <dgm:cxn modelId="{B95F6CB6-FECC-42CD-817C-09031FBBCDFF}" srcId="{20CA295C-E135-4078-99A9-A99CE416D318}" destId="{0CF0BECB-1A3D-40F8-AF4B-7B989356D786}" srcOrd="0" destOrd="0" parTransId="{F304B43B-A2DC-4591-9039-8291C4C8DBF9}" sibTransId="{6145905C-4821-4349-8DB1-AD22BCA6E8C4}"/>
    <dgm:cxn modelId="{468E6612-C86F-459D-B77D-60E2FF0FD329}" type="presOf" srcId="{0CF0BECB-1A3D-40F8-AF4B-7B989356D786}" destId="{7D2CBC76-78D8-4A90-BB07-C6D389200814}" srcOrd="0" destOrd="0" presId="urn:microsoft.com/office/officeart/2005/8/layout/chevron1"/>
    <dgm:cxn modelId="{58B80167-8EBD-4B38-8644-B0F7F2B2FEF6}" srcId="{20CA295C-E135-4078-99A9-A99CE416D318}" destId="{C6C74BDF-1237-4076-909C-D82F01FEE16B}" srcOrd="2" destOrd="0" parTransId="{1A7C9B41-8326-4FCF-BCB8-7CBE3FCD6B89}" sibTransId="{DD7E5F01-A403-40BC-A736-2088907E4465}"/>
    <dgm:cxn modelId="{A79CA27B-610E-479C-BB53-60247E0587D0}" type="presOf" srcId="{20CA295C-E135-4078-99A9-A99CE416D318}" destId="{E8D16FD0-2009-4A9B-BBF6-44698EC4D292}" srcOrd="0" destOrd="0" presId="urn:microsoft.com/office/officeart/2005/8/layout/chevron1"/>
    <dgm:cxn modelId="{296551C1-F052-4EBE-A55E-806E5D98C92E}" srcId="{20CA295C-E135-4078-99A9-A99CE416D318}" destId="{89DD09E4-AFCF-4499-81AD-52314704E90F}" srcOrd="1" destOrd="0" parTransId="{5F11FB42-D504-4BF3-AA0E-6BA6B0BC088F}" sibTransId="{8DD077D0-5266-4D07-8F4E-9D30B19F9442}"/>
    <dgm:cxn modelId="{F0B38239-6602-4BF0-A41D-48FBF76B78F5}" type="presOf" srcId="{89DD09E4-AFCF-4499-81AD-52314704E90F}" destId="{0A577D70-273D-4B22-88D2-8AFE926254A1}" srcOrd="0" destOrd="0" presId="urn:microsoft.com/office/officeart/2005/8/layout/chevron1"/>
    <dgm:cxn modelId="{93564769-E1F2-441B-B7FA-0A77CE2FA804}" type="presParOf" srcId="{E8D16FD0-2009-4A9B-BBF6-44698EC4D292}" destId="{7D2CBC76-78D8-4A90-BB07-C6D389200814}" srcOrd="0" destOrd="0" presId="urn:microsoft.com/office/officeart/2005/8/layout/chevron1"/>
    <dgm:cxn modelId="{5C2CE76B-0EA3-46E0-BF99-92B8AA97F884}" type="presParOf" srcId="{E8D16FD0-2009-4A9B-BBF6-44698EC4D292}" destId="{36D5D1BB-E6A3-420E-BF29-0509B1705524}" srcOrd="1" destOrd="0" presId="urn:microsoft.com/office/officeart/2005/8/layout/chevron1"/>
    <dgm:cxn modelId="{422DFEB3-12D1-48F3-BFF3-25B09ADBE51F}" type="presParOf" srcId="{E8D16FD0-2009-4A9B-BBF6-44698EC4D292}" destId="{0A577D70-273D-4B22-88D2-8AFE926254A1}" srcOrd="2" destOrd="0" presId="urn:microsoft.com/office/officeart/2005/8/layout/chevron1"/>
    <dgm:cxn modelId="{1E04162F-DBFB-403F-B20D-A27DF0182448}" type="presParOf" srcId="{E8D16FD0-2009-4A9B-BBF6-44698EC4D292}" destId="{3600EBD0-E812-49E2-BB75-4C1B2FDD0192}" srcOrd="3" destOrd="0" presId="urn:microsoft.com/office/officeart/2005/8/layout/chevron1"/>
    <dgm:cxn modelId="{D0476358-2A6C-4A67-B260-9A94E44C67C9}" type="presParOf" srcId="{E8D16FD0-2009-4A9B-BBF6-44698EC4D292}" destId="{BCEC57AF-AE47-4E79-B5BC-4EB67FCFD4DF}" srcOrd="4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D76BCB3F-61DE-45A3-B964-768EE1E7B50A}" type="doc">
      <dgm:prSet loTypeId="urn:microsoft.com/office/officeart/2005/8/layout/venn2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5059DAAC-7B70-4B1F-B188-8CDD31585FD1}">
      <dgm:prSet phldrT="[文本]"/>
      <dgm:spPr>
        <a:solidFill>
          <a:schemeClr val="bg1">
            <a:lumMod val="85000"/>
          </a:schemeClr>
        </a:solidFill>
      </dgm:spPr>
      <dgm:t>
        <a:bodyPr/>
        <a:lstStyle/>
        <a:p>
          <a:r>
            <a:rPr lang="en-US" altLang="zh-CN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AI</a:t>
          </a:r>
          <a:endParaRPr lang="zh-CN" altLang="en-US" dirty="0">
            <a:solidFill>
              <a:schemeClr val="tx1"/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572F9B73-1A18-4614-9CD4-B8F1D7837F8C}" type="parTrans" cxnId="{840B637E-7330-498C-B57F-3D67280B8FD6}">
      <dgm:prSet/>
      <dgm:spPr/>
      <dgm:t>
        <a:bodyPr/>
        <a:lstStyle/>
        <a:p>
          <a:endParaRPr lang="zh-CN" altLang="en-US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DF43BD53-04CF-4E21-B5A5-3D6955896171}" type="sibTrans" cxnId="{840B637E-7330-498C-B57F-3D67280B8FD6}">
      <dgm:prSet/>
      <dgm:spPr/>
      <dgm:t>
        <a:bodyPr/>
        <a:lstStyle/>
        <a:p>
          <a:endParaRPr lang="zh-CN" altLang="en-US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D7932FD4-F2C5-4C53-A152-E7C277E78FFD}">
      <dgm:prSet phldrT="[文本]"/>
      <dgm:spPr>
        <a:solidFill>
          <a:schemeClr val="tx1">
            <a:lumMod val="65000"/>
            <a:lumOff val="35000"/>
          </a:schemeClr>
        </a:solidFill>
      </dgm:spPr>
      <dgm:t>
        <a:bodyPr/>
        <a:lstStyle/>
        <a:p>
          <a:r>
            <a:rPr lang="en-US" altLang="zh-CN" dirty="0">
              <a:latin typeface="Arial" panose="020B0604020202020204" pitchFamily="34" charset="0"/>
              <a:cs typeface="Arial" panose="020B0604020202020204" pitchFamily="34" charset="0"/>
            </a:rPr>
            <a:t>ML</a:t>
          </a:r>
          <a:endParaRPr lang="zh-CN" altLang="en-US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3C3E1CC8-858B-4540-8CF6-80DECA5EB20F}" type="parTrans" cxnId="{B6342401-E7B1-42CB-8D80-7B50A31961C6}">
      <dgm:prSet/>
      <dgm:spPr/>
      <dgm:t>
        <a:bodyPr/>
        <a:lstStyle/>
        <a:p>
          <a:endParaRPr lang="zh-CN" altLang="en-US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6EAB4BAA-6558-4F09-98A1-F854C01B2E94}" type="sibTrans" cxnId="{B6342401-E7B1-42CB-8D80-7B50A31961C6}">
      <dgm:prSet/>
      <dgm:spPr/>
      <dgm:t>
        <a:bodyPr/>
        <a:lstStyle/>
        <a:p>
          <a:endParaRPr lang="zh-CN" altLang="en-US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73297879-0317-4A43-B80E-E437A2F703C2}">
      <dgm:prSet phldrT="[文本]"/>
      <dgm:spPr>
        <a:solidFill>
          <a:schemeClr val="tx1"/>
        </a:solidFill>
      </dgm:spPr>
      <dgm:t>
        <a:bodyPr/>
        <a:lstStyle/>
        <a:p>
          <a:r>
            <a:rPr lang="en-US" altLang="zh-CN" dirty="0">
              <a:latin typeface="Arial" panose="020B0604020202020204" pitchFamily="34" charset="0"/>
              <a:cs typeface="Arial" panose="020B0604020202020204" pitchFamily="34" charset="0"/>
            </a:rPr>
            <a:t>DL</a:t>
          </a:r>
          <a:endParaRPr lang="zh-CN" altLang="en-US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C4742E42-76C4-4BC7-A09F-C0DBB5790DD7}" type="parTrans" cxnId="{62C64840-CB07-44C5-A6BD-03FEC78AD373}">
      <dgm:prSet/>
      <dgm:spPr/>
      <dgm:t>
        <a:bodyPr/>
        <a:lstStyle/>
        <a:p>
          <a:endParaRPr lang="zh-CN" altLang="en-US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FAD300C1-ADB3-4D11-85DE-51A35EC8D726}" type="sibTrans" cxnId="{62C64840-CB07-44C5-A6BD-03FEC78AD373}">
      <dgm:prSet/>
      <dgm:spPr/>
      <dgm:t>
        <a:bodyPr/>
        <a:lstStyle/>
        <a:p>
          <a:endParaRPr lang="zh-CN" altLang="en-US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69505389-417F-4A21-BD91-3ABBD11123C0}" type="pres">
      <dgm:prSet presAssocID="{D76BCB3F-61DE-45A3-B964-768EE1E7B50A}" presName="Name0" presStyleCnt="0">
        <dgm:presLayoutVars>
          <dgm:chMax val="7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D276F206-A4E4-42C6-9745-62DE78FC4579}" type="pres">
      <dgm:prSet presAssocID="{D76BCB3F-61DE-45A3-B964-768EE1E7B50A}" presName="comp1" presStyleCnt="0"/>
      <dgm:spPr/>
    </dgm:pt>
    <dgm:pt modelId="{8F7A8AF5-6360-4B8B-BC95-57D53A92F378}" type="pres">
      <dgm:prSet presAssocID="{D76BCB3F-61DE-45A3-B964-768EE1E7B50A}" presName="circle1" presStyleLbl="node1" presStyleIdx="0" presStyleCnt="3"/>
      <dgm:spPr/>
      <dgm:t>
        <a:bodyPr/>
        <a:lstStyle/>
        <a:p>
          <a:endParaRPr lang="zh-CN" altLang="en-US"/>
        </a:p>
      </dgm:t>
    </dgm:pt>
    <dgm:pt modelId="{AB80F6A2-BA00-4D06-852D-554E6AC1EA52}" type="pres">
      <dgm:prSet presAssocID="{D76BCB3F-61DE-45A3-B964-768EE1E7B50A}" presName="c1text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1B4833D-9E69-49AB-B8E4-A4459A1161E2}" type="pres">
      <dgm:prSet presAssocID="{D76BCB3F-61DE-45A3-B964-768EE1E7B50A}" presName="comp2" presStyleCnt="0"/>
      <dgm:spPr/>
    </dgm:pt>
    <dgm:pt modelId="{D096C344-6C5F-44CE-9D97-142B882F22A0}" type="pres">
      <dgm:prSet presAssocID="{D76BCB3F-61DE-45A3-B964-768EE1E7B50A}" presName="circle2" presStyleLbl="node1" presStyleIdx="1" presStyleCnt="3"/>
      <dgm:spPr/>
      <dgm:t>
        <a:bodyPr/>
        <a:lstStyle/>
        <a:p>
          <a:endParaRPr lang="zh-CN" altLang="en-US"/>
        </a:p>
      </dgm:t>
    </dgm:pt>
    <dgm:pt modelId="{1264EA8B-775E-4262-AAA0-7893FC7C8AEF}" type="pres">
      <dgm:prSet presAssocID="{D76BCB3F-61DE-45A3-B964-768EE1E7B50A}" presName="c2text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27587D6B-C79E-47D1-AE36-D74922BC2DFE}" type="pres">
      <dgm:prSet presAssocID="{D76BCB3F-61DE-45A3-B964-768EE1E7B50A}" presName="comp3" presStyleCnt="0"/>
      <dgm:spPr/>
    </dgm:pt>
    <dgm:pt modelId="{A834E8B0-BC3D-4CFE-9050-69CCFEEEE16D}" type="pres">
      <dgm:prSet presAssocID="{D76BCB3F-61DE-45A3-B964-768EE1E7B50A}" presName="circle3" presStyleLbl="node1" presStyleIdx="2" presStyleCnt="3"/>
      <dgm:spPr/>
      <dgm:t>
        <a:bodyPr/>
        <a:lstStyle/>
        <a:p>
          <a:endParaRPr lang="zh-CN" altLang="en-US"/>
        </a:p>
      </dgm:t>
    </dgm:pt>
    <dgm:pt modelId="{12B75797-780F-4DC3-B6DB-A88CDCB9FFAC}" type="pres">
      <dgm:prSet presAssocID="{D76BCB3F-61DE-45A3-B964-768EE1E7B50A}" presName="c3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04061003-15E9-4B39-9152-0FCFED26236B}" type="presOf" srcId="{73297879-0317-4A43-B80E-E437A2F703C2}" destId="{A834E8B0-BC3D-4CFE-9050-69CCFEEEE16D}" srcOrd="0" destOrd="0" presId="urn:microsoft.com/office/officeart/2005/8/layout/venn2"/>
    <dgm:cxn modelId="{E6187B95-7407-4F7C-8304-B66D22423220}" type="presOf" srcId="{D76BCB3F-61DE-45A3-B964-768EE1E7B50A}" destId="{69505389-417F-4A21-BD91-3ABBD11123C0}" srcOrd="0" destOrd="0" presId="urn:microsoft.com/office/officeart/2005/8/layout/venn2"/>
    <dgm:cxn modelId="{62C64840-CB07-44C5-A6BD-03FEC78AD373}" srcId="{D76BCB3F-61DE-45A3-B964-768EE1E7B50A}" destId="{73297879-0317-4A43-B80E-E437A2F703C2}" srcOrd="2" destOrd="0" parTransId="{C4742E42-76C4-4BC7-A09F-C0DBB5790DD7}" sibTransId="{FAD300C1-ADB3-4D11-85DE-51A35EC8D726}"/>
    <dgm:cxn modelId="{B6342401-E7B1-42CB-8D80-7B50A31961C6}" srcId="{D76BCB3F-61DE-45A3-B964-768EE1E7B50A}" destId="{D7932FD4-F2C5-4C53-A152-E7C277E78FFD}" srcOrd="1" destOrd="0" parTransId="{3C3E1CC8-858B-4540-8CF6-80DECA5EB20F}" sibTransId="{6EAB4BAA-6558-4F09-98A1-F854C01B2E94}"/>
    <dgm:cxn modelId="{8F0E4E41-F70E-44CD-B69F-1CA374008D07}" type="presOf" srcId="{5059DAAC-7B70-4B1F-B188-8CDD31585FD1}" destId="{8F7A8AF5-6360-4B8B-BC95-57D53A92F378}" srcOrd="0" destOrd="0" presId="urn:microsoft.com/office/officeart/2005/8/layout/venn2"/>
    <dgm:cxn modelId="{5283C3F8-9209-45B6-852D-2D29BC5B5EF5}" type="presOf" srcId="{73297879-0317-4A43-B80E-E437A2F703C2}" destId="{12B75797-780F-4DC3-B6DB-A88CDCB9FFAC}" srcOrd="1" destOrd="0" presId="urn:microsoft.com/office/officeart/2005/8/layout/venn2"/>
    <dgm:cxn modelId="{FDADFAB7-87F2-464C-B3E5-3AAA29971B23}" type="presOf" srcId="{5059DAAC-7B70-4B1F-B188-8CDD31585FD1}" destId="{AB80F6A2-BA00-4D06-852D-554E6AC1EA52}" srcOrd="1" destOrd="0" presId="urn:microsoft.com/office/officeart/2005/8/layout/venn2"/>
    <dgm:cxn modelId="{69E98015-A361-4C3F-BF7A-9F886E6D926B}" type="presOf" srcId="{D7932FD4-F2C5-4C53-A152-E7C277E78FFD}" destId="{1264EA8B-775E-4262-AAA0-7893FC7C8AEF}" srcOrd="1" destOrd="0" presId="urn:microsoft.com/office/officeart/2005/8/layout/venn2"/>
    <dgm:cxn modelId="{54E06E9C-F36D-4598-BCC2-B4D1406F21B0}" type="presOf" srcId="{D7932FD4-F2C5-4C53-A152-E7C277E78FFD}" destId="{D096C344-6C5F-44CE-9D97-142B882F22A0}" srcOrd="0" destOrd="0" presId="urn:microsoft.com/office/officeart/2005/8/layout/venn2"/>
    <dgm:cxn modelId="{840B637E-7330-498C-B57F-3D67280B8FD6}" srcId="{D76BCB3F-61DE-45A3-B964-768EE1E7B50A}" destId="{5059DAAC-7B70-4B1F-B188-8CDD31585FD1}" srcOrd="0" destOrd="0" parTransId="{572F9B73-1A18-4614-9CD4-B8F1D7837F8C}" sibTransId="{DF43BD53-04CF-4E21-B5A5-3D6955896171}"/>
    <dgm:cxn modelId="{4CE599EC-ED8D-4635-84B7-001B15C88EDF}" type="presParOf" srcId="{69505389-417F-4A21-BD91-3ABBD11123C0}" destId="{D276F206-A4E4-42C6-9745-62DE78FC4579}" srcOrd="0" destOrd="0" presId="urn:microsoft.com/office/officeart/2005/8/layout/venn2"/>
    <dgm:cxn modelId="{8B24B789-02E4-450C-8C77-10B540F1E55B}" type="presParOf" srcId="{D276F206-A4E4-42C6-9745-62DE78FC4579}" destId="{8F7A8AF5-6360-4B8B-BC95-57D53A92F378}" srcOrd="0" destOrd="0" presId="urn:microsoft.com/office/officeart/2005/8/layout/venn2"/>
    <dgm:cxn modelId="{8FE9A427-346B-41B1-8FA5-BBB14ADB7A5C}" type="presParOf" srcId="{D276F206-A4E4-42C6-9745-62DE78FC4579}" destId="{AB80F6A2-BA00-4D06-852D-554E6AC1EA52}" srcOrd="1" destOrd="0" presId="urn:microsoft.com/office/officeart/2005/8/layout/venn2"/>
    <dgm:cxn modelId="{88EA5BB1-873B-4C05-9CC4-632AB074451A}" type="presParOf" srcId="{69505389-417F-4A21-BD91-3ABBD11123C0}" destId="{11B4833D-9E69-49AB-B8E4-A4459A1161E2}" srcOrd="1" destOrd="0" presId="urn:microsoft.com/office/officeart/2005/8/layout/venn2"/>
    <dgm:cxn modelId="{4FD81684-39E4-4ED2-9348-A33C39F0A083}" type="presParOf" srcId="{11B4833D-9E69-49AB-B8E4-A4459A1161E2}" destId="{D096C344-6C5F-44CE-9D97-142B882F22A0}" srcOrd="0" destOrd="0" presId="urn:microsoft.com/office/officeart/2005/8/layout/venn2"/>
    <dgm:cxn modelId="{38DD261E-6E4C-4153-A8CA-4E0569AA01DA}" type="presParOf" srcId="{11B4833D-9E69-49AB-B8E4-A4459A1161E2}" destId="{1264EA8B-775E-4262-AAA0-7893FC7C8AEF}" srcOrd="1" destOrd="0" presId="urn:microsoft.com/office/officeart/2005/8/layout/venn2"/>
    <dgm:cxn modelId="{26C68BCB-F530-4A14-8AE6-C6F49B1C4E92}" type="presParOf" srcId="{69505389-417F-4A21-BD91-3ABBD11123C0}" destId="{27587D6B-C79E-47D1-AE36-D74922BC2DFE}" srcOrd="2" destOrd="0" presId="urn:microsoft.com/office/officeart/2005/8/layout/venn2"/>
    <dgm:cxn modelId="{CF2B66DB-0A3E-4E86-86B5-7DBD996A71D2}" type="presParOf" srcId="{27587D6B-C79E-47D1-AE36-D74922BC2DFE}" destId="{A834E8B0-BC3D-4CFE-9050-69CCFEEEE16D}" srcOrd="0" destOrd="0" presId="urn:microsoft.com/office/officeart/2005/8/layout/venn2"/>
    <dgm:cxn modelId="{E0F1CF77-1E22-4B85-B016-9A86D8CD1858}" type="presParOf" srcId="{27587D6B-C79E-47D1-AE36-D74922BC2DFE}" destId="{12B75797-780F-4DC3-B6DB-A88CDCB9FFAC}" srcOrd="1" destOrd="0" presId="urn:microsoft.com/office/officeart/2005/8/layout/ven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D2CBC76-78D8-4A90-BB07-C6D389200814}">
      <dsp:nvSpPr>
        <dsp:cNvPr id="0" name=""/>
        <dsp:cNvSpPr/>
      </dsp:nvSpPr>
      <dsp:spPr>
        <a:xfrm>
          <a:off x="4762" y="1902976"/>
          <a:ext cx="5802312" cy="2320924"/>
        </a:xfrm>
        <a:prstGeom prst="chevron">
          <a:avLst/>
        </a:prstGeom>
        <a:solidFill>
          <a:schemeClr val="tx1">
            <a:lumMod val="65000"/>
            <a:lumOff val="3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0033" tIns="86678" rIns="86678" bIns="86678" numCol="1" spcCol="1270" anchor="ctr" anchorCtr="0">
          <a:noAutofit/>
        </a:bodyPr>
        <a:lstStyle/>
        <a:p>
          <a:pPr lvl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6500" kern="1200" dirty="0" err="1">
              <a:latin typeface="Arial" panose="020B0604020202020204" pitchFamily="34" charset="0"/>
              <a:cs typeface="Arial" panose="020B0604020202020204" pitchFamily="34" charset="0"/>
            </a:rPr>
            <a:t>eMBB</a:t>
          </a:r>
          <a:endParaRPr lang="zh-CN" altLang="en-US" sz="650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1165224" y="1902976"/>
        <a:ext cx="3481388" cy="2320924"/>
      </dsp:txXfrm>
    </dsp:sp>
    <dsp:sp modelId="{0A577D70-273D-4B22-88D2-8AFE926254A1}">
      <dsp:nvSpPr>
        <dsp:cNvPr id="0" name=""/>
        <dsp:cNvSpPr/>
      </dsp:nvSpPr>
      <dsp:spPr>
        <a:xfrm>
          <a:off x="5226843" y="1902976"/>
          <a:ext cx="5802312" cy="2320924"/>
        </a:xfrm>
        <a:prstGeom prst="chevron">
          <a:avLst/>
        </a:prstGeom>
        <a:solidFill>
          <a:schemeClr val="tx1">
            <a:lumMod val="65000"/>
            <a:lumOff val="3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8021" tIns="56007" rIns="56007" bIns="56007" numCol="1" spcCol="1270" anchor="ctr" anchorCtr="0">
          <a:noAutofit/>
        </a:bodyPr>
        <a:lstStyle/>
        <a:p>
          <a:pPr lvl="0" algn="ctr" defTabSz="1866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4200" kern="1200" dirty="0" err="1">
              <a:latin typeface="Arial" panose="020B0604020202020204" pitchFamily="34" charset="0"/>
              <a:cs typeface="Arial" panose="020B0604020202020204" pitchFamily="34" charset="0"/>
            </a:rPr>
            <a:t>eMBB,IoT,XR</a:t>
          </a:r>
          <a:endParaRPr lang="en-US" altLang="zh-CN" sz="4200" kern="1200" dirty="0">
            <a:latin typeface="Arial" panose="020B0604020202020204" pitchFamily="34" charset="0"/>
            <a:cs typeface="Arial" panose="020B0604020202020204" pitchFamily="34" charset="0"/>
          </a:endParaRPr>
        </a:p>
        <a:p>
          <a:pPr lvl="0" algn="ctr" defTabSz="1866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4200" kern="1200" dirty="0" smtClean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rPr>
            <a:t>AI </a:t>
          </a:r>
          <a:r>
            <a:rPr lang="en-US" altLang="zh-CN" sz="2800" kern="1200" dirty="0" smtClean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rPr>
            <a:t>by 5G</a:t>
          </a:r>
          <a:endParaRPr lang="zh-CN" altLang="en-US" sz="2800" kern="1200" dirty="0">
            <a:solidFill>
              <a:srgbClr val="FF0000"/>
            </a:solidFill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6387305" y="1902976"/>
        <a:ext cx="3481388" cy="2320924"/>
      </dsp:txXfrm>
    </dsp:sp>
    <dsp:sp modelId="{BCEC57AF-AE47-4E79-B5BC-4EB67FCFD4DF}">
      <dsp:nvSpPr>
        <dsp:cNvPr id="0" name=""/>
        <dsp:cNvSpPr/>
      </dsp:nvSpPr>
      <dsp:spPr>
        <a:xfrm>
          <a:off x="10448925" y="1902976"/>
          <a:ext cx="5802312" cy="2320924"/>
        </a:xfrm>
        <a:prstGeom prst="chevron">
          <a:avLst/>
        </a:prstGeom>
        <a:solidFill>
          <a:schemeClr val="tx1">
            <a:lumMod val="65000"/>
            <a:lumOff val="3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0033" tIns="86678" rIns="86678" bIns="86678" numCol="1" spcCol="1270" anchor="ctr" anchorCtr="0">
          <a:noAutofit/>
        </a:bodyPr>
        <a:lstStyle/>
        <a:p>
          <a:pPr lvl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6500" kern="1200" dirty="0">
              <a:latin typeface="Arial" panose="020B0604020202020204" pitchFamily="34" charset="0"/>
              <a:cs typeface="Arial" panose="020B0604020202020204" pitchFamily="34" charset="0"/>
            </a:rPr>
            <a:t>XR,AI</a:t>
          </a:r>
          <a:endParaRPr lang="zh-CN" altLang="en-US" sz="650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11609387" y="1902976"/>
        <a:ext cx="3481388" cy="2320924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F7A8AF5-6360-4B8B-BC95-57D53A92F378}">
      <dsp:nvSpPr>
        <dsp:cNvPr id="0" name=""/>
        <dsp:cNvSpPr/>
      </dsp:nvSpPr>
      <dsp:spPr>
        <a:xfrm>
          <a:off x="479988" y="0"/>
          <a:ext cx="5912961" cy="5912961"/>
        </a:xfrm>
        <a:prstGeom prst="ellipse">
          <a:avLst/>
        </a:prstGeom>
        <a:solidFill>
          <a:schemeClr val="bg1">
            <a:lumMod val="8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3360" tIns="213360" rIns="213360" bIns="21336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3000" kern="12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AI</a:t>
          </a:r>
          <a:endParaRPr lang="zh-CN" altLang="en-US" sz="3000" kern="1200" dirty="0">
            <a:solidFill>
              <a:schemeClr val="tx1"/>
            </a:solidFill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2403179" y="295648"/>
        <a:ext cx="2066579" cy="886944"/>
      </dsp:txXfrm>
    </dsp:sp>
    <dsp:sp modelId="{D096C344-6C5F-44CE-9D97-142B882F22A0}">
      <dsp:nvSpPr>
        <dsp:cNvPr id="0" name=""/>
        <dsp:cNvSpPr/>
      </dsp:nvSpPr>
      <dsp:spPr>
        <a:xfrm>
          <a:off x="1219109" y="1478240"/>
          <a:ext cx="4434720" cy="4434720"/>
        </a:xfrm>
        <a:prstGeom prst="ellipse">
          <a:avLst/>
        </a:prstGeom>
        <a:solidFill>
          <a:schemeClr val="tx1">
            <a:lumMod val="65000"/>
            <a:lumOff val="3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3360" tIns="213360" rIns="213360" bIns="21336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3000" kern="1200" dirty="0">
              <a:latin typeface="Arial" panose="020B0604020202020204" pitchFamily="34" charset="0"/>
              <a:cs typeface="Arial" panose="020B0604020202020204" pitchFamily="34" charset="0"/>
            </a:rPr>
            <a:t>ML</a:t>
          </a:r>
          <a:endParaRPr lang="zh-CN" altLang="en-US" sz="300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2403179" y="1755410"/>
        <a:ext cx="2066579" cy="831510"/>
      </dsp:txXfrm>
    </dsp:sp>
    <dsp:sp modelId="{A834E8B0-BC3D-4CFE-9050-69CCFEEEE16D}">
      <dsp:nvSpPr>
        <dsp:cNvPr id="0" name=""/>
        <dsp:cNvSpPr/>
      </dsp:nvSpPr>
      <dsp:spPr>
        <a:xfrm>
          <a:off x="1958229" y="2956480"/>
          <a:ext cx="2956480" cy="2956480"/>
        </a:xfrm>
        <a:prstGeom prst="ellipse">
          <a:avLst/>
        </a:prstGeom>
        <a:solidFill>
          <a:schemeClr val="tx1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3360" tIns="213360" rIns="213360" bIns="21336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3000" kern="1200" dirty="0">
              <a:latin typeface="Arial" panose="020B0604020202020204" pitchFamily="34" charset="0"/>
              <a:cs typeface="Arial" panose="020B0604020202020204" pitchFamily="34" charset="0"/>
            </a:rPr>
            <a:t>DL</a:t>
          </a:r>
          <a:endParaRPr lang="zh-CN" altLang="en-US" sz="300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2391195" y="3695600"/>
        <a:ext cx="2090547" cy="147824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enn2">
  <dgm:title val=""/>
  <dgm:desc val=""/>
  <dgm:catLst>
    <dgm:cat type="relationship" pri="3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1">
      <dgm:if name="Name2" axis="ch" ptType="node" func="cnt" op="lte" val="3">
        <dgm:constrLst>
          <dgm:constr type="w" for="ch" forName="comp1" refType="w"/>
          <dgm:constr type="h" for="ch" forName="comp1" refType="w" refFor="ch" refForName="comp1"/>
          <dgm:constr type="w" for="ch" forName="comp2" refType="w" fact="0.75"/>
          <dgm:constr type="h" for="ch" forName="comp2" refType="w" refFor="ch" refForName="comp2"/>
          <dgm:constr type="ctrX" for="ch" forName="comp2" refType="ctrX" refFor="ch" refForName="comp1"/>
          <dgm:constr type="b" for="ch" forName="comp2" refType="b" refFor="ch" refForName="comp1"/>
          <dgm:constr type="w" for="ch" forName="comp3" refType="w" fact="0.5"/>
          <dgm:constr type="h" for="ch" forName="comp3" refType="w" refFor="ch" refForName="comp3"/>
          <dgm:constr type="ctrX" for="ch" forName="comp3" refType="ctrX" refFor="ch" refForName="comp1"/>
          <dgm:constr type="b" for="ch" forName="comp3" refType="b" refFor="ch" refForName="comp1"/>
          <dgm:constr type="primFontSz" for="des" ptType="node" op="equ" val="65"/>
        </dgm:constrLst>
      </dgm:if>
      <dgm:if name="Name3" axis="ch" ptType="node" func="cnt" op="equ" val="4">
        <dgm:constrLst>
          <dgm:constr type="w" for="ch" forName="comp1" refType="w"/>
          <dgm:constr type="h" for="ch" forName="comp1" refType="w" refFor="ch" refForName="comp1"/>
          <dgm:constr type="w" for="ch" forName="comp2" refType="w" fact="0.8"/>
          <dgm:constr type="h" for="ch" forName="comp2" refType="w" refFor="ch" refForName="comp2"/>
          <dgm:constr type="ctrX" for="ch" forName="comp2" refType="ctrX" refFor="ch" refForName="comp1"/>
          <dgm:constr type="b" for="ch" forName="comp2" refType="b" refFor="ch" refForName="comp1"/>
          <dgm:constr type="w" for="ch" forName="comp3" refType="w" fact="0.6"/>
          <dgm:constr type="h" for="ch" forName="comp3" refType="w" refFor="ch" refForName="comp3"/>
          <dgm:constr type="ctrX" for="ch" forName="comp3" refType="ctrX" refFor="ch" refForName="comp1"/>
          <dgm:constr type="b" for="ch" forName="comp3" refType="b" refFor="ch" refForName="comp1"/>
          <dgm:constr type="w" for="ch" forName="comp4" refType="w" fact="0.4"/>
          <dgm:constr type="h" for="ch" forName="comp4" refType="w" refFor="ch" refForName="comp4"/>
          <dgm:constr type="ctrX" for="ch" forName="comp4" refType="ctrX" refFor="ch" refForName="comp1"/>
          <dgm:constr type="b" for="ch" forName="comp4" refType="b" refFor="ch" refForName="comp1"/>
          <dgm:constr type="primFontSz" for="des" ptType="node" op="equ" val="65"/>
        </dgm:constrLst>
      </dgm:if>
      <dgm:else name="Name4">
        <dgm:constrLst>
          <dgm:constr type="w" for="ch" forName="comp1" refType="w"/>
          <dgm:constr type="h" for="ch" forName="comp1" refType="w" refFor="ch" refForName="comp1"/>
          <dgm:constr type="w" for="ch" forName="comp2" refType="w" fact="0.85"/>
          <dgm:constr type="h" for="ch" forName="comp2" refType="w" refFor="ch" refForName="comp2"/>
          <dgm:constr type="ctrX" for="ch" forName="comp2" refType="ctrX" refFor="ch" refForName="comp1"/>
          <dgm:constr type="b" for="ch" forName="comp2" refType="b" refFor="ch" refForName="comp1"/>
          <dgm:constr type="w" for="ch" forName="comp3" refType="w" fact="0.7"/>
          <dgm:constr type="h" for="ch" forName="comp3" refType="w" refFor="ch" refForName="comp3"/>
          <dgm:constr type="ctrX" for="ch" forName="comp3" refType="ctrX" refFor="ch" refForName="comp1"/>
          <dgm:constr type="b" for="ch" forName="comp3" refType="b" refFor="ch" refForName="comp1"/>
          <dgm:constr type="w" for="ch" forName="comp4" refType="w" fact="0.55"/>
          <dgm:constr type="h" for="ch" forName="comp4" refType="w" refFor="ch" refForName="comp4"/>
          <dgm:constr type="ctrX" for="ch" forName="comp4" refType="ctrX" refFor="ch" refForName="comp1"/>
          <dgm:constr type="b" for="ch" forName="comp4" refType="b" refFor="ch" refForName="comp1"/>
          <dgm:constr type="w" for="ch" forName="comp5" refType="w" fact="0.4"/>
          <dgm:constr type="h" for="ch" forName="comp5" refType="w" refFor="ch" refForName="comp5"/>
          <dgm:constr type="ctrX" for="ch" forName="comp5" refType="ctrX" refFor="ch" refForName="comp1"/>
          <dgm:constr type="b" for="ch" forName="comp5" refType="b" refFor="ch" refForName="comp1"/>
          <dgm:constr type="w" for="ch" forName="comp6" refType="w" fact="0.25"/>
          <dgm:constr type="h" for="ch" forName="comp6" refType="w" refFor="ch" refForName="comp6"/>
          <dgm:constr type="ctrX" for="ch" forName="comp6" refType="ctrX" refFor="ch" refForName="comp1"/>
          <dgm:constr type="b" for="ch" forName="comp6" refType="b" refFor="ch" refForName="comp1"/>
          <dgm:constr type="w" for="ch" forName="comp7" refType="w" fact="0.15"/>
          <dgm:constr type="h" for="ch" forName="comp7" refType="w" refFor="ch" refForName="comp7"/>
          <dgm:constr type="ctrX" for="ch" forName="comp7" refType="ctrX" refFor="ch" refForName="comp1"/>
          <dgm:constr type="b" for="ch" forName="comp7" refType="b" refFor="ch" refForName="comp1"/>
          <dgm:constr type="primFontSz" for="des" ptType="node" op="equ" val="65"/>
        </dgm:constrLst>
      </dgm:else>
    </dgm:choose>
    <dgm:ruleLst/>
    <dgm:choose name="Name5">
      <dgm:if name="Name6" axis="ch" ptType="node" func="cnt" op="gte" val="1">
        <dgm:layoutNode name="comp1">
          <dgm:alg type="composite"/>
          <dgm:shape xmlns:r="http://schemas.openxmlformats.org/officeDocument/2006/relationships" r:blip="">
            <dgm:adjLst/>
          </dgm:shape>
          <dgm:presOf/>
          <dgm:choose name="Name7">
            <dgm:if name="Name8" axis="ch" ptType="node" func="cnt" op="equ" val="1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5"/>
                <dgm:constr type="w" for="ch" forName="c1text" refType="w" refFor="ch" refForName="circle1" fact="0.70711"/>
                <dgm:constr type="h" for="ch" forName="c1text" refType="h" refFor="ch" refForName="circle1" fact="0.5"/>
              </dgm:constrLst>
            </dgm:if>
            <dgm:if name="Name9" axis="ch" ptType="node" func="cnt" op="equ" val="2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6"/>
                <dgm:constr type="w" for="ch" forName="c1text" refType="w" refFor="ch" refForName="circle1" fact="0.525"/>
                <dgm:constr type="h" for="ch" forName="c1text" refType="h" refFor="ch" refForName="circle1" fact="0.17"/>
              </dgm:constrLst>
            </dgm:if>
            <dgm:if name="Name10" axis="ch" ptType="node" func="cnt" op="equ" val="3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25"/>
                <dgm:constr type="w" for="ch" forName="c1text" refType="w" refFor="ch" refForName="circle1" fact="0.3495"/>
                <dgm:constr type="h" for="ch" forName="c1text" refType="h" refFor="ch" refForName="circle1" fact="0.15"/>
              </dgm:constrLst>
            </dgm:if>
            <dgm:if name="Name11" axis="ch" ptType="node" func="cnt" op="equ" val="4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25"/>
                <dgm:constr type="w" for="ch" forName="c1text" refType="w" refFor="ch" refForName="circle1" fact="0.2796"/>
                <dgm:constr type="h" for="ch" forName="c1text" refType="h" refFor="ch" refForName="circle1" fact="0.15"/>
              </dgm:constrLst>
            </dgm:if>
            <dgm:if name="Name12" axis="ch" ptType="node" func="cnt" op="gte" val="5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"/>
                <dgm:constr type="w" for="ch" forName="c1text" refType="w" refFor="ch" refForName="circle1" fact="0.375"/>
                <dgm:constr type="h" for="ch" forName="c1text" refType="h" refFor="ch" refForName="circle1" fact="0.1"/>
              </dgm:constrLst>
            </dgm:if>
            <dgm:else name="Name13"/>
          </dgm:choose>
          <dgm:ruleLst/>
          <dgm:layoutNode name="circle1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1 1" cnt="1 0"/>
            <dgm:constrLst>
              <dgm:constr type="h" refType="w"/>
            </dgm:constrLst>
            <dgm:ruleLst/>
          </dgm:layoutNode>
          <dgm:layoutNode name="c1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1 1" cnt="1 0"/>
            <dgm:constrLst/>
            <dgm:ruleLst>
              <dgm:rule type="primFontSz" val="5" fact="NaN" max="NaN"/>
            </dgm:ruleLst>
          </dgm:layoutNode>
        </dgm:layoutNode>
      </dgm:if>
      <dgm:else name="Name14"/>
    </dgm:choose>
    <dgm:choose name="Name15">
      <dgm:if name="Name16" axis="ch" ptType="node" func="cnt" op="gte" val="2">
        <dgm:layoutNode name="comp2">
          <dgm:alg type="composite"/>
          <dgm:shape xmlns:r="http://schemas.openxmlformats.org/officeDocument/2006/relationships" r:blip="">
            <dgm:adjLst/>
          </dgm:shape>
          <dgm:presOf/>
          <dgm:choose name="Name17">
            <dgm:if name="Name18" axis="ch" ptType="node" func="cnt" op="equ" val="2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5"/>
                <dgm:constr type="w" for="ch" forName="c2text" refType="w" refFor="ch" refForName="circle2" fact="0.70711"/>
                <dgm:constr type="h" for="ch" forName="c2text" refType="h" refFor="ch" refForName="circle2" fact="0.5"/>
              </dgm:constrLst>
            </dgm:if>
            <dgm:if name="Name19" axis="ch" ptType="node" func="cnt" op="equ" val="3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15625"/>
                <dgm:constr type="w" for="ch" forName="c2text" refType="w" refFor="ch" refForName="circle2" fact="0.466"/>
                <dgm:constr type="h" for="ch" forName="c2text" refType="h" refFor="ch" refForName="circle2" fact="0.1875"/>
              </dgm:constrLst>
            </dgm:if>
            <dgm:if name="Name20" axis="ch" ptType="node" func="cnt" op="equ" val="4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15"/>
                <dgm:constr type="w" for="ch" forName="c2text" refType="w" refFor="ch" refForName="circle2" fact="0.3495"/>
                <dgm:constr type="h" for="ch" forName="c2text" refType="h" refFor="ch" refForName="circle2" fact="0.18"/>
              </dgm:constrLst>
            </dgm:if>
            <dgm:if name="Name21" axis="ch" ptType="node" func="cnt" op="gte" val="5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115"/>
                <dgm:constr type="w" for="ch" forName="c2text" refType="w" refFor="ch" refForName="circle2" fact="0.43125"/>
                <dgm:constr type="h" for="ch" forName="c2text" refType="h" refFor="ch" refForName="circle2" fact="0.115"/>
              </dgm:constrLst>
            </dgm:if>
            <dgm:else name="Name22"/>
          </dgm:choose>
          <dgm:ruleLst/>
          <dgm:layoutNode name="circle2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2 1" cnt="1 0"/>
            <dgm:constrLst>
              <dgm:constr type="h" refType="w"/>
            </dgm:constrLst>
            <dgm:ruleLst/>
          </dgm:layoutNode>
          <dgm:layoutNode name="c2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2 1" cnt="1 0"/>
            <dgm:constrLst/>
            <dgm:ruleLst>
              <dgm:rule type="primFontSz" val="5" fact="NaN" max="NaN"/>
            </dgm:ruleLst>
          </dgm:layoutNode>
        </dgm:layoutNode>
      </dgm:if>
      <dgm:else name="Name23"/>
    </dgm:choose>
    <dgm:choose name="Name24">
      <dgm:if name="Name25" axis="ch" ptType="node" func="cnt" op="gte" val="3">
        <dgm:layoutNode name="comp3">
          <dgm:alg type="composite"/>
          <dgm:shape xmlns:r="http://schemas.openxmlformats.org/officeDocument/2006/relationships" r:blip="">
            <dgm:adjLst/>
          </dgm:shape>
          <dgm:presOf/>
          <dgm:choose name="Name26">
            <dgm:if name="Name27" axis="ch" ptType="node" func="cnt" op="equ" val="3">
              <dgm:constrLst>
                <dgm:constr type="w" for="ch" forName="circle3" refType="w"/>
                <dgm:constr type="h" for="ch" forName="circle3" refType="h"/>
                <dgm:constr type="ctrX" for="ch" forName="circle3" refType="w" fact="0.5"/>
                <dgm:constr type="ctrY" for="ch" forName="circle3" refType="h" fact="0.5"/>
                <dgm:constr type="ctrX" for="ch" forName="c3text" refType="w" fact="0.5"/>
                <dgm:constr type="ctrY" for="ch" forName="c3text" refType="h" fact="0.5"/>
                <dgm:constr type="w" for="ch" forName="c3text" refType="w" refFor="ch" refForName="circle3" fact="0.70711"/>
                <dgm:constr type="h" for="ch" forName="c3text" refType="h" refFor="ch" refForName="circle3" fact="0.5"/>
              </dgm:constrLst>
            </dgm:if>
            <dgm:if name="Name28" axis="ch" ptType="node" func="cnt" op="equ" val="4">
              <dgm:constrLst>
                <dgm:constr type="w" for="ch" forName="circle3" refType="w"/>
                <dgm:constr type="h" for="ch" forName="circle3" refType="h"/>
                <dgm:constr type="ctrX" for="ch" forName="circle3" refType="w" fact="0.5"/>
                <dgm:constr type="ctrY" for="ch" forName="circle3" refType="h" fact="0.5"/>
                <dgm:constr type="ctrX" for="ch" forName="c3text" refType="w" fact="0.5"/>
                <dgm:constr type="ctrY" for="ch" forName="c3text" refType="h" fact="0.1875"/>
                <dgm:constr type="w" for="ch" forName="c3text" refType="w" refFor="ch" refForName="circle3" fact="0.466"/>
                <dgm:constr type="h" for="ch" forName="c3text" refType="h" refFor="ch" refForName="circle3" fact="0.225"/>
              </dgm:constrLst>
            </dgm:if>
            <dgm:if name="Name29" axis="ch" ptType="node" func="cnt" op="gte" val="5">
              <dgm:constrLst>
                <dgm:constr type="w" for="ch" forName="circle3" refType="w"/>
                <dgm:constr type="h" for="ch" forName="circle3" refType="h"/>
                <dgm:constr type="ctrX" for="ch" forName="circle3" refType="w" fact="0.5"/>
                <dgm:constr type="ctrY" for="ch" forName="circle3" refType="h" fact="0.5"/>
                <dgm:constr type="ctrX" for="ch" forName="c3text" refType="w" fact="0.5"/>
                <dgm:constr type="ctrY" for="ch" forName="c3text" refType="h" fact="0.138"/>
                <dgm:constr type="w" for="ch" forName="c3text" refType="w" refFor="ch" refForName="circle3" fact="0.5175"/>
                <dgm:constr type="h" for="ch" forName="c3text" refType="h" refFor="ch" refForName="circle3" fact="0.138"/>
              </dgm:constrLst>
            </dgm:if>
            <dgm:else name="Name30"/>
          </dgm:choose>
          <dgm:ruleLst/>
          <dgm:layoutNode name="circle3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3 1" cnt="1 0"/>
            <dgm:constrLst>
              <dgm:constr type="h" refType="w"/>
            </dgm:constrLst>
            <dgm:ruleLst/>
          </dgm:layoutNode>
          <dgm:layoutNode name="c3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3 1" cnt="1 0"/>
            <dgm:constrLst/>
            <dgm:ruleLst>
              <dgm:rule type="primFontSz" val="5" fact="NaN" max="NaN"/>
            </dgm:ruleLst>
          </dgm:layoutNode>
        </dgm:layoutNode>
      </dgm:if>
      <dgm:else name="Name31"/>
    </dgm:choose>
    <dgm:choose name="Name32">
      <dgm:if name="Name33" axis="ch" ptType="node" func="cnt" op="gte" val="4">
        <dgm:layoutNode name="comp4">
          <dgm:alg type="composite"/>
          <dgm:shape xmlns:r="http://schemas.openxmlformats.org/officeDocument/2006/relationships" r:blip="">
            <dgm:adjLst/>
          </dgm:shape>
          <dgm:presOf/>
          <dgm:choose name="Name34">
            <dgm:if name="Name35" axis="ch" ptType="node" func="cnt" op="equ" val="4">
              <dgm:constrLst>
                <dgm:constr type="w" for="ch" forName="circle4" refType="w"/>
                <dgm:constr type="h" for="ch" forName="circle4" refType="h"/>
                <dgm:constr type="ctrX" for="ch" forName="circle4" refType="w" fact="0.5"/>
                <dgm:constr type="ctrY" for="ch" forName="circle4" refType="h" fact="0.5"/>
                <dgm:constr type="ctrX" for="ch" forName="c4text" refType="w" fact="0.5"/>
                <dgm:constr type="ctrY" for="ch" forName="c4text" refType="h" fact="0.5"/>
                <dgm:constr type="w" for="ch" forName="c4text" refType="w" refFor="ch" refForName="circle4" fact="0.70711"/>
                <dgm:constr type="h" for="ch" forName="c4text" refType="h" refFor="ch" refForName="circle4" fact="0.5"/>
              </dgm:constrLst>
            </dgm:if>
            <dgm:if name="Name36" axis="ch" ptType="node" func="cnt" op="gte" val="5">
              <dgm:constrLst>
                <dgm:constr type="w" for="ch" forName="circle4" refType="w"/>
                <dgm:constr type="h" for="ch" forName="circle4" refType="h"/>
                <dgm:constr type="ctrX" for="ch" forName="circle4" refType="w" fact="0.5"/>
                <dgm:constr type="ctrY" for="ch" forName="circle4" refType="h" fact="0.5"/>
                <dgm:constr type="ctrX" for="ch" forName="c4text" refType="w" fact="0.5"/>
                <dgm:constr type="ctrY" for="ch" forName="c4text" refType="h" fact="0.18"/>
                <dgm:constr type="w" for="ch" forName="c4text" refType="w" refFor="ch" refForName="circle4" fact="0.54"/>
                <dgm:constr type="h" for="ch" forName="c4text" refType="h" refFor="ch" refForName="circle4" fact="0.18"/>
              </dgm:constrLst>
            </dgm:if>
            <dgm:else name="Name37"/>
          </dgm:choose>
          <dgm:ruleLst/>
          <dgm:layoutNode name="circle4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4 1" cnt="1 0"/>
            <dgm:constrLst>
              <dgm:constr type="h" refType="w"/>
            </dgm:constrLst>
            <dgm:ruleLst/>
          </dgm:layoutNode>
          <dgm:layoutNode name="c4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4 1" cnt="1 0"/>
            <dgm:constrLst/>
            <dgm:ruleLst>
              <dgm:rule type="primFontSz" val="5" fact="NaN" max="NaN"/>
            </dgm:ruleLst>
          </dgm:layoutNode>
        </dgm:layoutNode>
      </dgm:if>
      <dgm:else name="Name38"/>
    </dgm:choose>
    <dgm:choose name="Name39">
      <dgm:if name="Name40" axis="ch" ptType="node" func="cnt" op="gte" val="5">
        <dgm:layoutNode name="comp5">
          <dgm:alg type="composite"/>
          <dgm:shape xmlns:r="http://schemas.openxmlformats.org/officeDocument/2006/relationships" r:blip="">
            <dgm:adjLst/>
          </dgm:shape>
          <dgm:presOf/>
          <dgm:choose name="Name41">
            <dgm:if name="Name42" axis="ch" ptType="node" func="cnt" op="equ" val="5">
              <dgm:constrLst>
                <dgm:constr type="w" for="ch" forName="circle5" refType="w"/>
                <dgm:constr type="h" for="ch" forName="circle5" refType="h"/>
                <dgm:constr type="ctrX" for="ch" forName="circle5" refType="w" fact="0.5"/>
                <dgm:constr type="ctrY" for="ch" forName="circle5" refType="h" fact="0.5"/>
                <dgm:constr type="ctrX" for="ch" forName="c5text" refType="w" fact="0.5"/>
                <dgm:constr type="ctrY" for="ch" forName="c5text" refType="h" fact="0.5"/>
                <dgm:constr type="w" for="ch" forName="c5text" refType="w" refFor="ch" refForName="circle5" fact="0.70711"/>
                <dgm:constr type="h" for="ch" forName="c5text" refType="h" refFor="ch" refForName="circle5" fact="0.5"/>
              </dgm:constrLst>
            </dgm:if>
            <dgm:if name="Name43" axis="ch" ptType="node" func="cnt" op="gte" val="6">
              <dgm:constrLst>
                <dgm:constr type="w" for="ch" forName="circle5" refType="w"/>
                <dgm:constr type="h" for="ch" forName="circle5" refType="h"/>
                <dgm:constr type="ctrX" for="ch" forName="circle5" refType="w" fact="0.5"/>
                <dgm:constr type="ctrY" for="ch" forName="circle5" refType="h" fact="0.5"/>
                <dgm:constr type="ctrX" for="ch" forName="c5text" refType="w" fact="0.5"/>
                <dgm:constr type="ctrY" for="ch" forName="c5text" refType="h" fact="0.25"/>
                <dgm:constr type="w" for="ch" forName="c5text" refType="w" refFor="ch" refForName="circle5" fact="0.65"/>
                <dgm:constr type="h" for="ch" forName="c5text" refType="h" refFor="ch" refForName="circle5" fact="0.25"/>
              </dgm:constrLst>
            </dgm:if>
            <dgm:else name="Name44"/>
          </dgm:choose>
          <dgm:ruleLst/>
          <dgm:layoutNode name="circle5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5 1" cnt="1 0"/>
            <dgm:constrLst>
              <dgm:constr type="h" refType="w"/>
            </dgm:constrLst>
            <dgm:ruleLst/>
          </dgm:layoutNode>
          <dgm:layoutNode name="c5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5 1" cnt="1 0"/>
            <dgm:constrLst/>
            <dgm:ruleLst>
              <dgm:rule type="primFontSz" val="5" fact="NaN" max="NaN"/>
            </dgm:ruleLst>
          </dgm:layoutNode>
        </dgm:layoutNode>
      </dgm:if>
      <dgm:else name="Name45"/>
    </dgm:choose>
    <dgm:choose name="Name46">
      <dgm:if name="Name47" axis="ch" ptType="node" func="cnt" op="gte" val="6">
        <dgm:layoutNode name="comp6">
          <dgm:alg type="composite"/>
          <dgm:shape xmlns:r="http://schemas.openxmlformats.org/officeDocument/2006/relationships" r:blip="">
            <dgm:adjLst/>
          </dgm:shape>
          <dgm:presOf/>
          <dgm:choose name="Name48">
            <dgm:if name="Name49" axis="ch" ptType="node" func="cnt" op="equ" val="6">
              <dgm:constrLst>
                <dgm:constr type="w" for="ch" forName="circle6" refType="w"/>
                <dgm:constr type="h" for="ch" forName="circle6" refType="h"/>
                <dgm:constr type="ctrX" for="ch" forName="circle6" refType="w" fact="0.5"/>
                <dgm:constr type="ctrY" for="ch" forName="circle6" refType="h" fact="0.5"/>
                <dgm:constr type="ctrX" for="ch" forName="c6text" refType="w" fact="0.5"/>
                <dgm:constr type="ctrY" for="ch" forName="c6text" refType="h" fact="0.5"/>
                <dgm:constr type="w" for="ch" forName="c6text" refType="w" refFor="ch" refForName="circle6" fact="0.70711"/>
                <dgm:constr type="h" for="ch" forName="c6text" refType="h" refFor="ch" refForName="circle6" fact="0.5"/>
              </dgm:constrLst>
            </dgm:if>
            <dgm:if name="Name50" axis="ch" ptType="node" func="cnt" op="gte" val="7">
              <dgm:constrLst>
                <dgm:constr type="w" for="ch" forName="circle6" refType="w"/>
                <dgm:constr type="h" for="ch" forName="circle6" refType="h"/>
                <dgm:constr type="ctrX" for="ch" forName="circle6" refType="w" fact="0.5"/>
                <dgm:constr type="ctrY" for="ch" forName="circle6" refType="h" fact="0.5"/>
                <dgm:constr type="ctrX" for="ch" forName="c6text" refType="w" fact="0.5"/>
                <dgm:constr type="ctrY" for="ch" forName="c6text" refType="h" fact="0.27"/>
                <dgm:constr type="w" for="ch" forName="c6text" refType="w" refFor="ch" refForName="circle6" fact="0.68"/>
                <dgm:constr type="h" for="ch" forName="c6text" refType="h" refFor="ch" refForName="circle6" fact="0.241"/>
              </dgm:constrLst>
            </dgm:if>
            <dgm:else name="Name51"/>
          </dgm:choose>
          <dgm:ruleLst/>
          <dgm:layoutNode name="circle6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6 1" cnt="1 0"/>
            <dgm:constrLst>
              <dgm:constr type="h" refType="w"/>
            </dgm:constrLst>
            <dgm:ruleLst/>
          </dgm:layoutNode>
          <dgm:layoutNode name="c6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6 1" cnt="1 0"/>
            <dgm:constrLst/>
            <dgm:ruleLst>
              <dgm:rule type="primFontSz" val="5" fact="NaN" max="NaN"/>
            </dgm:ruleLst>
          </dgm:layoutNode>
        </dgm:layoutNode>
      </dgm:if>
      <dgm:else name="Name52"/>
    </dgm:choose>
    <dgm:choose name="Name53">
      <dgm:if name="Name54" axis="ch" ptType="node" func="cnt" op="gte" val="7">
        <dgm:layoutNode name="comp7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circle7" refType="w"/>
            <dgm:constr type="h" for="ch" forName="circle7" refType="h"/>
            <dgm:constr type="ctrX" for="ch" forName="circle7" refType="w" fact="0.5"/>
            <dgm:constr type="ctrY" for="ch" forName="circle7" refType="h" fact="0.5"/>
            <dgm:constr type="ctrX" for="ch" forName="c7text" refType="w" fact="0.5"/>
            <dgm:constr type="ctrY" for="ch" forName="c7text" refType="h" fact="0.5"/>
            <dgm:constr type="w" for="ch" forName="c7text" refType="w" refFor="ch" refForName="circle7" fact="0.70711"/>
            <dgm:constr type="h" for="ch" forName="c7text" refType="h" refFor="ch" refForName="circle7" fact="0.5"/>
          </dgm:constrLst>
          <dgm:ruleLst/>
          <dgm:layoutNode name="circle7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7 1" cnt="1 0"/>
            <dgm:constrLst>
              <dgm:constr type="h" refType="w"/>
            </dgm:constrLst>
            <dgm:ruleLst/>
          </dgm:layoutNode>
          <dgm:layoutNode name="c7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7 1" cnt="1 0"/>
            <dgm:constrLst/>
            <dgm:ruleLst>
              <dgm:rule type="primFontSz" val="5" fact="NaN" max="NaN"/>
            </dgm:ruleLst>
          </dgm:layoutNode>
        </dgm:layoutNode>
      </dgm:if>
      <dgm:else name="Name55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Shape 135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36" name="Shape 136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196390817"/>
      </p:ext>
    </p:extLst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 err="1"/>
              <a:t>DnCNN</a:t>
            </a:r>
            <a:r>
              <a:rPr lang="en-US" altLang="zh-CN" dirty="0"/>
              <a:t>: de-noise convolutional</a:t>
            </a:r>
            <a:r>
              <a:rPr lang="zh-CN" altLang="en-US" dirty="0"/>
              <a:t> </a:t>
            </a:r>
            <a:r>
              <a:rPr lang="en-US" altLang="zh-CN" dirty="0"/>
              <a:t>neural</a:t>
            </a:r>
            <a:r>
              <a:rPr lang="en-US" altLang="zh-CN" baseline="0" dirty="0"/>
              <a:t> network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3978046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itle Page 标题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 userDrawn="1"/>
        </p:nvSpPr>
        <p:spPr>
          <a:xfrm>
            <a:off x="776601" y="5189107"/>
            <a:ext cx="4402666" cy="87203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fld id="{12F2057F-15F5-E144-AA3F-AC697ED73110}" type="datetime1">
              <a:rPr kumimoji="0" lang="zh-CN" altLang="en-US" sz="5000" b="1" i="0" u="none" strike="noStrike" cap="none" spc="0" normalizeH="0" baseline="0" smtClean="0">
                <a:ln>
                  <a:noFill/>
                </a:ln>
                <a:solidFill>
                  <a:srgbClr val="046A38"/>
                </a:solidFill>
                <a:effectLst/>
                <a:uFillTx/>
                <a:latin typeface="OPPOSans R" charset="-122"/>
                <a:ea typeface="OPPOSans R" charset="-122"/>
                <a:cs typeface="OPPOSans R" charset="-122"/>
                <a:sym typeface="Helvetica Neue"/>
              </a:rPr>
              <a:pPr marL="0" marR="0" indent="0" algn="l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t>2021/3/12</a:t>
            </a:fld>
            <a:endParaRPr kumimoji="0" lang="zh-CN" altLang="en-US" sz="5000" b="1" i="0" u="none" strike="noStrike" cap="none" spc="0" normalizeH="0" baseline="0" dirty="0">
              <a:ln>
                <a:noFill/>
              </a:ln>
              <a:solidFill>
                <a:srgbClr val="046A38"/>
              </a:solidFill>
              <a:effectLst/>
              <a:uFillTx/>
              <a:latin typeface="OPPOSans R" charset="-122"/>
              <a:ea typeface="OPPOSans R" charset="-122"/>
              <a:cs typeface="OPPOSans R" charset="-122"/>
              <a:sym typeface="Helvetica Neue"/>
            </a:endParaRPr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238" y="12677574"/>
            <a:ext cx="2377165" cy="565200"/>
          </a:xfrm>
          <a:prstGeom prst="rect">
            <a:avLst/>
          </a:prstGeom>
        </p:spPr>
      </p:pic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776601" y="508993"/>
            <a:ext cx="22841775" cy="1607674"/>
          </a:xfrm>
        </p:spPr>
        <p:txBody>
          <a:bodyPr>
            <a:noAutofit/>
          </a:bodyPr>
          <a:lstStyle>
            <a:lvl1pPr>
              <a:defRPr sz="7200"/>
            </a:lvl1pPr>
          </a:lstStyle>
          <a:p>
            <a:r>
              <a:rPr kumimoji="1" lang="zh-CN" altLang="en-US" dirty="0"/>
              <a:t>单击此处编辑母版标题样式</a:t>
            </a:r>
          </a:p>
        </p:txBody>
      </p:sp>
      <p:graphicFrame>
        <p:nvGraphicFramePr>
          <p:cNvPr id="10" name="表格 9"/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1336038233"/>
              </p:ext>
            </p:extLst>
          </p:nvPr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Page 标题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601" y="12677574"/>
            <a:ext cx="2377165" cy="565200"/>
          </a:xfrm>
          <a:prstGeom prst="rect">
            <a:avLst/>
          </a:prstGeom>
        </p:spPr>
      </p:pic>
      <p:sp>
        <p:nvSpPr>
          <p:cNvPr id="3" name="文本框 2"/>
          <p:cNvSpPr txBox="1"/>
          <p:nvPr userDrawn="1"/>
        </p:nvSpPr>
        <p:spPr>
          <a:xfrm>
            <a:off x="776601" y="5189107"/>
            <a:ext cx="4402666" cy="87203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fld id="{12F2057F-15F5-E144-AA3F-AC697ED73110}" type="datetime1">
              <a:rPr kumimoji="0" lang="zh-CN" altLang="en-US" sz="5000" b="1" i="0" u="none" strike="noStrike" cap="none" spc="0" normalizeH="0" baseline="0" smtClean="0">
                <a:ln>
                  <a:noFill/>
                </a:ln>
                <a:solidFill>
                  <a:srgbClr val="2DC84D"/>
                </a:solidFill>
                <a:effectLst/>
                <a:uFillTx/>
                <a:latin typeface="OPPOSans R" charset="-122"/>
                <a:ea typeface="OPPOSans R" charset="-122"/>
                <a:cs typeface="OPPOSans R" charset="-122"/>
                <a:sym typeface="Helvetica Neue"/>
              </a:rPr>
              <a:pPr marL="0" marR="0" indent="0" algn="l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t>2021/3/12</a:t>
            </a:fld>
            <a:endParaRPr kumimoji="0" lang="zh-CN" altLang="en-US" sz="5000" b="1" i="0" u="none" strike="noStrike" cap="none" spc="0" normalizeH="0" baseline="0" dirty="0">
              <a:ln>
                <a:noFill/>
              </a:ln>
              <a:solidFill>
                <a:srgbClr val="2DC84D"/>
              </a:solidFill>
              <a:effectLst/>
              <a:uFillTx/>
              <a:latin typeface="OPPOSans R" charset="-122"/>
              <a:ea typeface="OPPOSans R" charset="-122"/>
              <a:cs typeface="OPPOSans R" charset="-122"/>
              <a:sym typeface="Helvetica Neue"/>
            </a:endParaRPr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776601" y="508993"/>
            <a:ext cx="22841775" cy="1607674"/>
          </a:xfrm>
        </p:spPr>
        <p:txBody>
          <a:bodyPr>
            <a:noAutofit/>
          </a:bodyPr>
          <a:lstStyle>
            <a:lvl1pPr>
              <a:defRPr sz="9000"/>
            </a:lvl1pPr>
          </a:lstStyle>
          <a:p>
            <a:r>
              <a:rPr kumimoji="1" lang="zh-CN" altLang="en-US" dirty="0"/>
              <a:t>单击此处编辑母版标题样式</a:t>
            </a:r>
          </a:p>
        </p:txBody>
      </p:sp>
      <p:graphicFrame>
        <p:nvGraphicFramePr>
          <p:cNvPr id="10" name="表格 9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目录页">
    <p:bg>
      <p:bgPr>
        <a:solidFill>
          <a:srgbClr val="046A3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190" y="12963890"/>
            <a:ext cx="1332424" cy="316800"/>
          </a:xfrm>
          <a:prstGeom prst="rect">
            <a:avLst/>
          </a:prstGeom>
        </p:spPr>
      </p:pic>
      <p:sp>
        <p:nvSpPr>
          <p:cNvPr id="3" name="标题 2"/>
          <p:cNvSpPr>
            <a:spLocks noGrp="1"/>
          </p:cNvSpPr>
          <p:nvPr>
            <p:ph type="title" hasCustomPrompt="1"/>
          </p:nvPr>
        </p:nvSpPr>
        <p:spPr>
          <a:xfrm>
            <a:off x="733190" y="695258"/>
            <a:ext cx="22841775" cy="1073683"/>
          </a:xfrm>
        </p:spPr>
        <p:txBody>
          <a:bodyPr/>
          <a:lstStyle>
            <a:lvl1pPr>
              <a:defRPr>
                <a:solidFill>
                  <a:srgbClr val="2DC84D"/>
                </a:solidFill>
              </a:defRPr>
            </a:lvl1pPr>
          </a:lstStyle>
          <a:p>
            <a:r>
              <a:rPr kumimoji="1" lang="zh-CN" altLang="en-US" dirty="0"/>
              <a:t>单击此处编辑母版标题样式 目录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0"/>
          </p:nvPr>
        </p:nvSpPr>
        <p:spPr>
          <a:xfrm>
            <a:off x="733425" y="3359150"/>
            <a:ext cx="22840950" cy="9272588"/>
          </a:xfrm>
          <a:prstGeom prst="rect">
            <a:avLst/>
          </a:prstGeom>
        </p:spPr>
        <p:txBody>
          <a:bodyPr/>
          <a:lstStyle>
            <a:lvl1pPr marL="685800" indent="-685800">
              <a:lnSpc>
                <a:spcPct val="150000"/>
              </a:lnSpc>
              <a:buFont typeface="Arial" charset="0"/>
              <a:buChar char="•"/>
              <a:defRPr>
                <a:solidFill>
                  <a:srgbClr val="2DC84D"/>
                </a:solidFill>
              </a:defRPr>
            </a:lvl1pPr>
            <a:lvl2pPr>
              <a:defRPr>
                <a:solidFill>
                  <a:srgbClr val="2DC84D"/>
                </a:solidFill>
              </a:defRPr>
            </a:lvl2pPr>
            <a:lvl3pPr>
              <a:defRPr>
                <a:solidFill>
                  <a:srgbClr val="2DC84D"/>
                </a:solidFill>
              </a:defRPr>
            </a:lvl3pPr>
            <a:lvl4pPr>
              <a:defRPr>
                <a:solidFill>
                  <a:srgbClr val="2DC84D"/>
                </a:solidFill>
              </a:defRPr>
            </a:lvl4pPr>
            <a:lvl5pPr>
              <a:defRPr>
                <a:solidFill>
                  <a:srgbClr val="2DC84D"/>
                </a:solidFill>
              </a:defRPr>
            </a:lvl5pPr>
          </a:lstStyle>
          <a:p>
            <a:pPr lvl="0"/>
            <a:r>
              <a:rPr kumimoji="1" lang="zh-CN" altLang="en-US" dirty="0"/>
              <a:t>单击此处编辑母版文本</a:t>
            </a:r>
          </a:p>
        </p:txBody>
      </p:sp>
      <p:graphicFrame>
        <p:nvGraphicFramePr>
          <p:cNvPr id="9" name="表格 8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Divider 章节页">
    <p:bg>
      <p:bgPr>
        <a:solidFill>
          <a:srgbClr val="046A3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 hasCustomPrompt="1"/>
          </p:nvPr>
        </p:nvSpPr>
        <p:spPr>
          <a:xfrm>
            <a:off x="733190" y="695258"/>
            <a:ext cx="22841775" cy="1073683"/>
          </a:xfrm>
        </p:spPr>
        <p:txBody>
          <a:bodyPr/>
          <a:lstStyle>
            <a:lvl1pPr>
              <a:defRPr>
                <a:solidFill>
                  <a:srgbClr val="2DC84D"/>
                </a:solidFill>
              </a:defRPr>
            </a:lvl1pPr>
          </a:lstStyle>
          <a:p>
            <a:r>
              <a:rPr kumimoji="1" lang="zh-CN" altLang="en-US" dirty="0"/>
              <a:t>单击此处编辑母版标题样式 章节标题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0" hasCustomPrompt="1"/>
          </p:nvPr>
        </p:nvSpPr>
        <p:spPr>
          <a:xfrm>
            <a:off x="733190" y="2464199"/>
            <a:ext cx="11068715" cy="1108341"/>
          </a:xfrm>
          <a:prstGeom prst="rect">
            <a:avLst/>
          </a:prstGeom>
        </p:spPr>
        <p:txBody>
          <a:bodyPr anchor="ctr"/>
          <a:lstStyle>
            <a:lvl1pPr>
              <a:defRPr baseline="0">
                <a:solidFill>
                  <a:srgbClr val="2DC84D"/>
                </a:solidFill>
                <a:latin typeface="OPPOSans B" charset="-122"/>
                <a:ea typeface="OPPOSans B" charset="-122"/>
                <a:cs typeface="OPPOSans B" charset="-122"/>
              </a:defRPr>
            </a:lvl1pPr>
            <a:lvl2pPr>
              <a:defRPr>
                <a:solidFill>
                  <a:srgbClr val="2DC84D"/>
                </a:solidFill>
              </a:defRPr>
            </a:lvl2pPr>
            <a:lvl3pPr>
              <a:defRPr>
                <a:solidFill>
                  <a:srgbClr val="2DC84D"/>
                </a:solidFill>
              </a:defRPr>
            </a:lvl3pPr>
            <a:lvl4pPr>
              <a:defRPr>
                <a:solidFill>
                  <a:srgbClr val="2DC84D"/>
                </a:solidFill>
              </a:defRPr>
            </a:lvl4pPr>
            <a:lvl5pPr>
              <a:defRPr>
                <a:solidFill>
                  <a:srgbClr val="2DC84D"/>
                </a:solidFill>
              </a:defRPr>
            </a:lvl5pPr>
          </a:lstStyle>
          <a:p>
            <a:pPr lvl="0"/>
            <a:r>
              <a:rPr kumimoji="1" lang="zh-CN" altLang="en-US" dirty="0"/>
              <a:t>单击此处编辑母版文本样式 二级标题</a:t>
            </a:r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190" y="12963890"/>
            <a:ext cx="1332424" cy="316800"/>
          </a:xfrm>
          <a:prstGeom prst="rect">
            <a:avLst/>
          </a:prstGeom>
        </p:spPr>
      </p:pic>
      <p:graphicFrame>
        <p:nvGraphicFramePr>
          <p:cNvPr id="9" name="表格 8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Page A 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10" name="文本占位符 9"/>
          <p:cNvSpPr>
            <a:spLocks noGrp="1"/>
          </p:cNvSpPr>
          <p:nvPr>
            <p:ph type="body" sz="quarter" idx="10"/>
          </p:nvPr>
        </p:nvSpPr>
        <p:spPr>
          <a:xfrm>
            <a:off x="776506" y="3423684"/>
            <a:ext cx="22841774" cy="9200693"/>
          </a:xfrm>
          <a:prstGeom prst="rect">
            <a:avLst/>
          </a:prstGeo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文本占位符 5"/>
          <p:cNvSpPr>
            <a:spLocks noGrp="1"/>
          </p:cNvSpPr>
          <p:nvPr>
            <p:ph type="body" sz="quarter" idx="11" hasCustomPrompt="1"/>
          </p:nvPr>
        </p:nvSpPr>
        <p:spPr>
          <a:xfrm>
            <a:off x="2818191" y="12877310"/>
            <a:ext cx="10271642" cy="48961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OPPOSans R" charset="-122"/>
                <a:ea typeface="OPPOSans R" charset="-122"/>
                <a:cs typeface="OPPOSans R" charset="-122"/>
                <a:sym typeface="Helvetica"/>
              </a:defRPr>
            </a:lvl1pPr>
          </a:lstStyle>
          <a:p>
            <a:pPr lvl="0"/>
            <a:r>
              <a:rPr kumimoji="1" lang="zh-CN" altLang="en-US" dirty="0"/>
              <a:t>单击此处编辑母版文本样式</a:t>
            </a:r>
            <a:r>
              <a:rPr kumimoji="1" lang="en-US" altLang="zh-CN" dirty="0"/>
              <a:t> </a:t>
            </a:r>
            <a:r>
              <a:rPr kumimoji="1" lang="zh-CN" altLang="en-US" dirty="0"/>
              <a:t>汇报标题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Page B 内容页2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2"/>
          </p:nvPr>
        </p:nvSpPr>
        <p:spPr>
          <a:xfrm>
            <a:off x="776288" y="3424238"/>
            <a:ext cx="10111452" cy="9199562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20" name="文本占位符 19"/>
          <p:cNvSpPr>
            <a:spLocks noGrp="1"/>
          </p:cNvSpPr>
          <p:nvPr>
            <p:ph type="body" sz="quarter" idx="13"/>
          </p:nvPr>
        </p:nvSpPr>
        <p:spPr>
          <a:xfrm>
            <a:off x="13163550" y="3424238"/>
            <a:ext cx="10454729" cy="9199562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文本占位符 5"/>
          <p:cNvSpPr>
            <a:spLocks noGrp="1"/>
          </p:cNvSpPr>
          <p:nvPr>
            <p:ph type="body" sz="quarter" idx="10" hasCustomPrompt="1"/>
          </p:nvPr>
        </p:nvSpPr>
        <p:spPr>
          <a:xfrm>
            <a:off x="2818191" y="12877310"/>
            <a:ext cx="10271642" cy="48961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OPPOSans R" charset="-122"/>
                <a:ea typeface="OPPOSans R" charset="-122"/>
                <a:cs typeface="OPPOSans R" charset="-122"/>
                <a:sym typeface="Helvetica"/>
              </a:defRPr>
            </a:lvl1pPr>
          </a:lstStyle>
          <a:p>
            <a:pPr lvl="0"/>
            <a:r>
              <a:rPr kumimoji="1" lang="zh-CN" altLang="en-US" dirty="0"/>
              <a:t>单击此处编辑母版文本样式</a:t>
            </a:r>
            <a:r>
              <a:rPr kumimoji="1" lang="en-US" altLang="zh-CN" dirty="0"/>
              <a:t> </a:t>
            </a:r>
            <a:r>
              <a:rPr kumimoji="1" lang="zh-CN" altLang="en-US" dirty="0"/>
              <a:t>汇报标题</a:t>
            </a: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Page C 图文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7" name="文本占位符 5"/>
          <p:cNvSpPr>
            <a:spLocks noGrp="1"/>
          </p:cNvSpPr>
          <p:nvPr>
            <p:ph type="body" sz="quarter" idx="10" hasCustomPrompt="1"/>
          </p:nvPr>
        </p:nvSpPr>
        <p:spPr>
          <a:xfrm>
            <a:off x="2818191" y="12877310"/>
            <a:ext cx="10271642" cy="48961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OPPOSans R" charset="-122"/>
                <a:ea typeface="OPPOSans R" charset="-122"/>
                <a:cs typeface="OPPOSans R" charset="-122"/>
                <a:sym typeface="Helvetica"/>
              </a:defRPr>
            </a:lvl1pPr>
          </a:lstStyle>
          <a:p>
            <a:pPr lvl="0"/>
            <a:r>
              <a:rPr kumimoji="1" lang="zh-CN" altLang="en-US" dirty="0"/>
              <a:t>单击此处编辑母版文本样式</a:t>
            </a:r>
            <a:r>
              <a:rPr kumimoji="1" lang="en-US" altLang="zh-CN" dirty="0"/>
              <a:t> </a:t>
            </a:r>
            <a:r>
              <a:rPr kumimoji="1" lang="zh-CN" altLang="en-US" dirty="0"/>
              <a:t>汇报标题</a:t>
            </a:r>
          </a:p>
        </p:txBody>
      </p:sp>
      <p:sp>
        <p:nvSpPr>
          <p:cNvPr id="9" name="图片占位符 8"/>
          <p:cNvSpPr>
            <a:spLocks noGrp="1"/>
          </p:cNvSpPr>
          <p:nvPr>
            <p:ph type="pic" sz="quarter" idx="11"/>
          </p:nvPr>
        </p:nvSpPr>
        <p:spPr>
          <a:xfrm>
            <a:off x="12503150" y="2168525"/>
            <a:ext cx="11115675" cy="10455275"/>
          </a:xfrm>
          <a:prstGeom prst="rect">
            <a:avLst/>
          </a:prstGeom>
        </p:spPr>
        <p:txBody>
          <a:bodyPr/>
          <a:lstStyle/>
          <a:p>
            <a:endParaRPr kumimoji="1" lang="zh-CN" altLang="en-US" dirty="0"/>
          </a:p>
        </p:txBody>
      </p:sp>
      <p:sp>
        <p:nvSpPr>
          <p:cNvPr id="12" name="内容占位符 11"/>
          <p:cNvSpPr>
            <a:spLocks noGrp="1"/>
          </p:cNvSpPr>
          <p:nvPr>
            <p:ph sz="quarter" idx="12"/>
          </p:nvPr>
        </p:nvSpPr>
        <p:spPr>
          <a:xfrm>
            <a:off x="776288" y="3424238"/>
            <a:ext cx="8686689" cy="9199562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Page 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5" name="图片占位符 4"/>
          <p:cNvSpPr>
            <a:spLocks noGrp="1"/>
          </p:cNvSpPr>
          <p:nvPr>
            <p:ph type="pic" sz="quarter" idx="10"/>
          </p:nvPr>
        </p:nvSpPr>
        <p:spPr>
          <a:xfrm>
            <a:off x="733425" y="2147888"/>
            <a:ext cx="11409363" cy="10504487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7" name="图片占位符 6"/>
          <p:cNvSpPr>
            <a:spLocks noGrp="1"/>
          </p:cNvSpPr>
          <p:nvPr>
            <p:ph type="pic" sz="quarter" idx="11"/>
          </p:nvPr>
        </p:nvSpPr>
        <p:spPr>
          <a:xfrm>
            <a:off x="12758739" y="2147888"/>
            <a:ext cx="10859542" cy="10504487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14" name="文本占位符 5"/>
          <p:cNvSpPr>
            <a:spLocks noGrp="1"/>
          </p:cNvSpPr>
          <p:nvPr>
            <p:ph type="body" sz="quarter" idx="12" hasCustomPrompt="1"/>
          </p:nvPr>
        </p:nvSpPr>
        <p:spPr>
          <a:xfrm>
            <a:off x="2818191" y="12877310"/>
            <a:ext cx="10271642" cy="48961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OPPOSans R" charset="-122"/>
                <a:ea typeface="OPPOSans R" charset="-122"/>
                <a:cs typeface="OPPOSans R" charset="-122"/>
                <a:sym typeface="Helvetica"/>
              </a:defRPr>
            </a:lvl1pPr>
          </a:lstStyle>
          <a:p>
            <a:pPr lvl="0"/>
            <a:r>
              <a:rPr kumimoji="1" lang="zh-CN" altLang="en-US" dirty="0"/>
              <a:t>单击此处编辑母版文本样式</a:t>
            </a:r>
            <a:r>
              <a:rPr kumimoji="1" lang="en-US" altLang="zh-CN" dirty="0"/>
              <a:t> </a:t>
            </a:r>
            <a:r>
              <a:rPr kumimoji="1" lang="zh-CN" altLang="en-US" dirty="0"/>
              <a:t>汇报标题</a:t>
            </a: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ntent Page E 纯图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图片占位符 3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24384000" cy="13716000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graphicFrame>
        <p:nvGraphicFramePr>
          <p:cNvPr id="9" name="表格 8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ntent Page D 图+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sz="quarter" idx="10"/>
          </p:nvPr>
        </p:nvSpPr>
        <p:spPr>
          <a:xfrm>
            <a:off x="-1" y="-1588"/>
            <a:ext cx="24426401" cy="13717588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96" name="线条"/>
          <p:cNvSpPr/>
          <p:nvPr/>
        </p:nvSpPr>
        <p:spPr>
          <a:xfrm>
            <a:off x="-59199" y="-1259"/>
            <a:ext cx="24443199" cy="13660746"/>
          </a:xfrm>
          <a:prstGeom prst="line">
            <a:avLst/>
          </a:prstGeom>
          <a:ln w="635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97" name="线条"/>
          <p:cNvSpPr/>
          <p:nvPr/>
        </p:nvSpPr>
        <p:spPr>
          <a:xfrm flipH="1">
            <a:off x="-130647" y="103915"/>
            <a:ext cx="24514187" cy="13693799"/>
          </a:xfrm>
          <a:prstGeom prst="line">
            <a:avLst/>
          </a:prstGeom>
          <a:ln w="635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1010691" y="5560397"/>
            <a:ext cx="22841775" cy="1592956"/>
          </a:xfrm>
        </p:spPr>
        <p:txBody>
          <a:bodyPr>
            <a:noAutofit/>
          </a:bodyPr>
          <a:lstStyle>
            <a:lvl1pPr>
              <a:defRPr sz="9000"/>
            </a:lvl1pPr>
          </a:lstStyle>
          <a:p>
            <a:r>
              <a:rPr kumimoji="1" lang="zh-CN" altLang="en-US" dirty="0"/>
              <a:t>单击此处编辑母版标题样式</a:t>
            </a:r>
          </a:p>
        </p:txBody>
      </p:sp>
      <p:graphicFrame>
        <p:nvGraphicFramePr>
          <p:cNvPr id="10" name="表格 9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Content Page D 图+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sz="quarter" idx="10"/>
          </p:nvPr>
        </p:nvSpPr>
        <p:spPr>
          <a:xfrm>
            <a:off x="-1" y="0"/>
            <a:ext cx="24423573" cy="13716000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96" name="线条"/>
          <p:cNvSpPr/>
          <p:nvPr/>
        </p:nvSpPr>
        <p:spPr>
          <a:xfrm>
            <a:off x="95718" y="22167"/>
            <a:ext cx="24502401" cy="13693833"/>
          </a:xfrm>
          <a:prstGeom prst="line">
            <a:avLst/>
          </a:prstGeom>
          <a:ln w="635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97" name="线条"/>
          <p:cNvSpPr/>
          <p:nvPr/>
        </p:nvSpPr>
        <p:spPr>
          <a:xfrm flipH="1">
            <a:off x="-130647" y="103915"/>
            <a:ext cx="24514187" cy="13693799"/>
          </a:xfrm>
          <a:prstGeom prst="line">
            <a:avLst/>
          </a:prstGeom>
          <a:ln w="635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graphicFrame>
        <p:nvGraphicFramePr>
          <p:cNvPr id="8" name="表格 7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6" name="内容占位符 5"/>
          <p:cNvSpPr>
            <a:spLocks noGrp="1"/>
          </p:cNvSpPr>
          <p:nvPr>
            <p:ph sz="quarter" idx="11"/>
          </p:nvPr>
        </p:nvSpPr>
        <p:spPr>
          <a:xfrm>
            <a:off x="776288" y="3424238"/>
            <a:ext cx="9388438" cy="9199562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目录页">
    <p:bg>
      <p:bgPr>
        <a:solidFill>
          <a:srgbClr val="046A3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190" y="12963890"/>
            <a:ext cx="1332424" cy="316800"/>
          </a:xfrm>
          <a:prstGeom prst="rect">
            <a:avLst/>
          </a:prstGeom>
        </p:spPr>
      </p:pic>
      <p:sp>
        <p:nvSpPr>
          <p:cNvPr id="3" name="标题 2"/>
          <p:cNvSpPr>
            <a:spLocks noGrp="1"/>
          </p:cNvSpPr>
          <p:nvPr>
            <p:ph type="title" hasCustomPrompt="1"/>
          </p:nvPr>
        </p:nvSpPr>
        <p:spPr>
          <a:xfrm>
            <a:off x="733190" y="695258"/>
            <a:ext cx="22841775" cy="1073683"/>
          </a:xfrm>
        </p:spPr>
        <p:txBody>
          <a:bodyPr/>
          <a:lstStyle>
            <a:lvl1pPr>
              <a:defRPr>
                <a:solidFill>
                  <a:srgbClr val="2DC84D"/>
                </a:solidFill>
              </a:defRPr>
            </a:lvl1pPr>
          </a:lstStyle>
          <a:p>
            <a:r>
              <a:rPr kumimoji="1" lang="zh-CN" altLang="en-US" dirty="0"/>
              <a:t>单击此处编辑母版标题样式 目录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0"/>
          </p:nvPr>
        </p:nvSpPr>
        <p:spPr>
          <a:xfrm>
            <a:off x="733425" y="3359150"/>
            <a:ext cx="22840950" cy="9272588"/>
          </a:xfrm>
          <a:prstGeom prst="rect">
            <a:avLst/>
          </a:prstGeom>
        </p:spPr>
        <p:txBody>
          <a:bodyPr/>
          <a:lstStyle>
            <a:lvl1pPr marL="685800" indent="-685800">
              <a:lnSpc>
                <a:spcPct val="150000"/>
              </a:lnSpc>
              <a:buFont typeface="Arial" charset="0"/>
              <a:buChar char="•"/>
              <a:defRPr>
                <a:solidFill>
                  <a:srgbClr val="2DC84D"/>
                </a:solidFill>
              </a:defRPr>
            </a:lvl1pPr>
            <a:lvl2pPr>
              <a:defRPr>
                <a:solidFill>
                  <a:srgbClr val="2DC84D"/>
                </a:solidFill>
              </a:defRPr>
            </a:lvl2pPr>
            <a:lvl3pPr>
              <a:defRPr>
                <a:solidFill>
                  <a:srgbClr val="2DC84D"/>
                </a:solidFill>
              </a:defRPr>
            </a:lvl3pPr>
            <a:lvl4pPr>
              <a:defRPr>
                <a:solidFill>
                  <a:srgbClr val="2DC84D"/>
                </a:solidFill>
              </a:defRPr>
            </a:lvl4pPr>
            <a:lvl5pPr>
              <a:defRPr>
                <a:solidFill>
                  <a:srgbClr val="2DC84D"/>
                </a:solidFill>
              </a:defRPr>
            </a:lvl5pPr>
          </a:lstStyle>
          <a:p>
            <a:pPr lvl="0"/>
            <a:r>
              <a:rPr kumimoji="1" lang="zh-CN" altLang="en-US" dirty="0"/>
              <a:t>单击此处编辑母版文本</a:t>
            </a:r>
          </a:p>
        </p:txBody>
      </p:sp>
      <p:graphicFrame>
        <p:nvGraphicFramePr>
          <p:cNvPr id="9" name="表格 8"/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1097037456"/>
              </p:ext>
            </p:extLst>
          </p:nvPr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5" name="表格占位符 4"/>
          <p:cNvSpPr>
            <a:spLocks noGrp="1"/>
          </p:cNvSpPr>
          <p:nvPr>
            <p:ph type="tbl" sz="quarter" idx="10"/>
          </p:nvPr>
        </p:nvSpPr>
        <p:spPr>
          <a:xfrm>
            <a:off x="776288" y="2800350"/>
            <a:ext cx="22842537" cy="9229725"/>
          </a:xfrm>
        </p:spPr>
        <p:txBody>
          <a:bodyPr/>
          <a:lstStyle/>
          <a:p>
            <a:endParaRPr kumimoji="1"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2" hasCustomPrompt="1"/>
          </p:nvPr>
        </p:nvSpPr>
        <p:spPr>
          <a:xfrm>
            <a:off x="2818191" y="12877310"/>
            <a:ext cx="10271642" cy="48961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OPPOSans R" charset="-122"/>
                <a:ea typeface="OPPOSans R" charset="-122"/>
                <a:cs typeface="OPPOSans R" charset="-122"/>
                <a:sym typeface="Helvetica"/>
              </a:defRPr>
            </a:lvl1pPr>
          </a:lstStyle>
          <a:p>
            <a:pPr lvl="0"/>
            <a:r>
              <a:rPr kumimoji="1" lang="zh-CN" altLang="en-US" dirty="0"/>
              <a:t>单击此处编辑母版文本样式</a:t>
            </a:r>
            <a:r>
              <a:rPr kumimoji="1" lang="en-US" altLang="zh-CN" dirty="0"/>
              <a:t> </a:t>
            </a:r>
            <a:r>
              <a:rPr kumimoji="1" lang="zh-CN" altLang="en-US" dirty="0"/>
              <a:t>汇报标题</a:t>
            </a: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 preserve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 preserve="1">
  <p:cSld name="End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Thank you"/>
          <p:cNvSpPr txBox="1"/>
          <p:nvPr/>
        </p:nvSpPr>
        <p:spPr>
          <a:xfrm>
            <a:off x="782238" y="5041046"/>
            <a:ext cx="11634867" cy="87203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>
              <a:lnSpc>
                <a:spcPct val="20000"/>
              </a:lnSpc>
              <a:defRPr sz="5000" b="0">
                <a:solidFill>
                  <a:srgbClr val="2C683D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>
              <a:lnSpc>
                <a:spcPct val="100000"/>
              </a:lnSpc>
            </a:pPr>
            <a:r>
              <a:rPr dirty="0">
                <a:solidFill>
                  <a:srgbClr val="2DC84D"/>
                </a:solidFill>
                <a:latin typeface="OPPOSans R" charset="-122"/>
                <a:ea typeface="OPPOSans R" charset="-122"/>
                <a:cs typeface="OPPOSans R" charset="-122"/>
              </a:rPr>
              <a:t>Thank you</a:t>
            </a:r>
            <a:endParaRPr lang="en-US" dirty="0">
              <a:solidFill>
                <a:srgbClr val="2DC84D"/>
              </a:solidFill>
              <a:latin typeface="OPPOSans R" charset="-122"/>
              <a:ea typeface="OPPOSans R" charset="-122"/>
              <a:cs typeface="OPPOSans R" charset="-122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601" y="12677574"/>
            <a:ext cx="2377165" cy="5652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Section Divider A 章节页">
    <p:bg>
      <p:bgPr>
        <a:solidFill>
          <a:srgbClr val="2DC84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像" descr="图像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3190" y="12959314"/>
            <a:ext cx="1334010" cy="317501"/>
          </a:xfrm>
          <a:prstGeom prst="rect">
            <a:avLst/>
          </a:prstGeom>
          <a:ln w="12700">
            <a:miter lim="400000"/>
          </a:ln>
        </p:spPr>
      </p:pic>
      <p:sp>
        <p:nvSpPr>
          <p:cNvPr id="5" name="标题 2"/>
          <p:cNvSpPr>
            <a:spLocks noGrp="1"/>
          </p:cNvSpPr>
          <p:nvPr>
            <p:ph type="title" hasCustomPrompt="1"/>
          </p:nvPr>
        </p:nvSpPr>
        <p:spPr>
          <a:xfrm>
            <a:off x="733190" y="695258"/>
            <a:ext cx="22841775" cy="1073683"/>
          </a:xfrm>
        </p:spPr>
        <p:txBody>
          <a:bodyPr/>
          <a:lstStyle>
            <a:lvl1pPr>
              <a:defRPr>
                <a:solidFill>
                  <a:srgbClr val="046A38"/>
                </a:solidFill>
              </a:defRPr>
            </a:lvl1pPr>
          </a:lstStyle>
          <a:p>
            <a:r>
              <a:rPr kumimoji="1" lang="zh-CN" altLang="en-US" dirty="0"/>
              <a:t>单击此处编辑母版标题样式 章节标题</a:t>
            </a:r>
          </a:p>
        </p:txBody>
      </p:sp>
      <p:sp>
        <p:nvSpPr>
          <p:cNvPr id="6" name="文本占位符 4"/>
          <p:cNvSpPr>
            <a:spLocks noGrp="1"/>
          </p:cNvSpPr>
          <p:nvPr>
            <p:ph type="body" sz="quarter" idx="10" hasCustomPrompt="1"/>
          </p:nvPr>
        </p:nvSpPr>
        <p:spPr>
          <a:xfrm>
            <a:off x="733190" y="2464199"/>
            <a:ext cx="11068715" cy="1108341"/>
          </a:xfrm>
          <a:prstGeom prst="rect">
            <a:avLst/>
          </a:prstGeom>
        </p:spPr>
        <p:txBody>
          <a:bodyPr anchor="ctr"/>
          <a:lstStyle>
            <a:lvl1pPr>
              <a:defRPr baseline="0">
                <a:solidFill>
                  <a:srgbClr val="046A38"/>
                </a:solidFill>
                <a:latin typeface="OPPOSans B" charset="-122"/>
                <a:ea typeface="OPPOSans B" charset="-122"/>
                <a:cs typeface="OPPOSans B" charset="-122"/>
              </a:defRPr>
            </a:lvl1pPr>
            <a:lvl2pPr>
              <a:defRPr>
                <a:solidFill>
                  <a:srgbClr val="2DC84D"/>
                </a:solidFill>
              </a:defRPr>
            </a:lvl2pPr>
            <a:lvl3pPr>
              <a:defRPr>
                <a:solidFill>
                  <a:srgbClr val="2DC84D"/>
                </a:solidFill>
              </a:defRPr>
            </a:lvl3pPr>
            <a:lvl4pPr>
              <a:defRPr>
                <a:solidFill>
                  <a:srgbClr val="2DC84D"/>
                </a:solidFill>
              </a:defRPr>
            </a:lvl4pPr>
            <a:lvl5pPr>
              <a:defRPr>
                <a:solidFill>
                  <a:srgbClr val="2DC84D"/>
                </a:solidFill>
              </a:defRPr>
            </a:lvl5pPr>
          </a:lstStyle>
          <a:p>
            <a:pPr lvl="0"/>
            <a:r>
              <a:rPr kumimoji="1" lang="zh-CN" altLang="en-US" dirty="0"/>
              <a:t>单击此处编辑母版文本样式 二级标题</a:t>
            </a:r>
          </a:p>
        </p:txBody>
      </p:sp>
      <p:graphicFrame>
        <p:nvGraphicFramePr>
          <p:cNvPr id="7" name="表格 6"/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1097037456"/>
              </p:ext>
            </p:extLst>
          </p:nvPr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Content Page D 图+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sz="quarter" idx="10"/>
          </p:nvPr>
        </p:nvSpPr>
        <p:spPr>
          <a:xfrm>
            <a:off x="-1" y="0"/>
            <a:ext cx="24423573" cy="13716000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96" name="线条"/>
          <p:cNvSpPr/>
          <p:nvPr/>
        </p:nvSpPr>
        <p:spPr>
          <a:xfrm>
            <a:off x="95718" y="22167"/>
            <a:ext cx="24502401" cy="13693833"/>
          </a:xfrm>
          <a:prstGeom prst="line">
            <a:avLst/>
          </a:prstGeom>
          <a:ln w="635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97" name="线条"/>
          <p:cNvSpPr/>
          <p:nvPr/>
        </p:nvSpPr>
        <p:spPr>
          <a:xfrm flipH="1">
            <a:off x="-130647" y="103915"/>
            <a:ext cx="24514187" cy="13693799"/>
          </a:xfrm>
          <a:prstGeom prst="line">
            <a:avLst/>
          </a:prstGeom>
          <a:ln w="635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graphicFrame>
        <p:nvGraphicFramePr>
          <p:cNvPr id="8" name="表格 7"/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1097037456"/>
              </p:ext>
            </p:extLst>
          </p:nvPr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6" name="内容占位符 5"/>
          <p:cNvSpPr>
            <a:spLocks noGrp="1"/>
          </p:cNvSpPr>
          <p:nvPr>
            <p:ph sz="quarter" idx="11"/>
          </p:nvPr>
        </p:nvSpPr>
        <p:spPr>
          <a:xfrm>
            <a:off x="776288" y="3424238"/>
            <a:ext cx="9388438" cy="9199562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5" name="表格占位符 4"/>
          <p:cNvSpPr>
            <a:spLocks noGrp="1"/>
          </p:cNvSpPr>
          <p:nvPr>
            <p:ph type="tbl" sz="quarter" idx="10"/>
          </p:nvPr>
        </p:nvSpPr>
        <p:spPr>
          <a:xfrm>
            <a:off x="776288" y="2800350"/>
            <a:ext cx="22842537" cy="9229725"/>
          </a:xfrm>
        </p:spPr>
        <p:txBody>
          <a:bodyPr/>
          <a:lstStyle/>
          <a:p>
            <a:endParaRPr kumimoji="1"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2" hasCustomPrompt="1"/>
          </p:nvPr>
        </p:nvSpPr>
        <p:spPr>
          <a:xfrm>
            <a:off x="2818191" y="12877310"/>
            <a:ext cx="10271642" cy="48961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929292"/>
                </a:solidFill>
                <a:effectLst/>
                <a:uFillTx/>
                <a:latin typeface="OPPOSans M" charset="-122"/>
                <a:ea typeface="OPPOSans M" charset="-122"/>
                <a:cs typeface="OPPOSans M" charset="-122"/>
                <a:sym typeface="Helvetica"/>
              </a:defRPr>
            </a:lvl1pPr>
          </a:lstStyle>
          <a:p>
            <a:pPr lvl="0"/>
            <a:r>
              <a:rPr kumimoji="1" lang="zh-CN" altLang="en-US" dirty="0"/>
              <a:t>单击此处编辑母版文本样式</a:t>
            </a:r>
            <a:r>
              <a:rPr kumimoji="1" lang="en-US" altLang="zh-CN" dirty="0"/>
              <a:t> </a:t>
            </a:r>
            <a:r>
              <a:rPr kumimoji="1" lang="zh-CN" altLang="en-US" dirty="0"/>
              <a:t>汇报标题</a:t>
            </a:r>
          </a:p>
        </p:txBody>
      </p:sp>
    </p:spTree>
    <p:extLst>
      <p:ext uri="{BB962C8B-B14F-4D97-AF65-F5344CB8AC3E}">
        <p14:creationId xmlns:p14="http://schemas.microsoft.com/office/powerpoint/2010/main" val="14777163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End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238" y="12677574"/>
            <a:ext cx="2377165" cy="565200"/>
          </a:xfrm>
          <a:prstGeom prst="rect">
            <a:avLst/>
          </a:prstGeom>
        </p:spPr>
      </p:pic>
      <p:sp>
        <p:nvSpPr>
          <p:cNvPr id="127" name="Thank you"/>
          <p:cNvSpPr txBox="1"/>
          <p:nvPr/>
        </p:nvSpPr>
        <p:spPr>
          <a:xfrm>
            <a:off x="782238" y="5041046"/>
            <a:ext cx="11634867" cy="87203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>
              <a:lnSpc>
                <a:spcPct val="20000"/>
              </a:lnSpc>
              <a:defRPr sz="5000" b="0">
                <a:solidFill>
                  <a:srgbClr val="2C683D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>
              <a:lnSpc>
                <a:spcPct val="100000"/>
              </a:lnSpc>
            </a:pPr>
            <a:r>
              <a:rPr dirty="0">
                <a:latin typeface="OPPOSans R" charset="-122"/>
                <a:ea typeface="OPPOSans R" charset="-122"/>
                <a:cs typeface="OPPOSans R" charset="-122"/>
              </a:rPr>
              <a:t>Thank you</a:t>
            </a:r>
            <a:endParaRPr lang="en-US" dirty="0">
              <a:latin typeface="OPPOSans R" charset="-122"/>
              <a:ea typeface="OPPOSans R" charset="-122"/>
              <a:cs typeface="OPPOSans R" charset="-122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1097037456"/>
              </p:ext>
            </p:extLst>
          </p:nvPr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Content Page A 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10" name="文本占位符 9"/>
          <p:cNvSpPr>
            <a:spLocks noGrp="1"/>
          </p:cNvSpPr>
          <p:nvPr>
            <p:ph type="body" sz="quarter" idx="10"/>
          </p:nvPr>
        </p:nvSpPr>
        <p:spPr>
          <a:xfrm>
            <a:off x="776506" y="3423684"/>
            <a:ext cx="22841774" cy="9200693"/>
          </a:xfrm>
          <a:prstGeom prst="rect">
            <a:avLst/>
          </a:prstGeom>
        </p:spPr>
        <p:txBody>
          <a:bodyPr/>
          <a:lstStyle/>
          <a:p>
            <a:pPr lvl="0"/>
            <a:r>
              <a:rPr kumimoji="1" lang="zh-CN" altLang="en-US"/>
              <a:t>编辑母版文本样式</a:t>
            </a:r>
          </a:p>
          <a:p>
            <a:pPr lvl="1"/>
            <a:r>
              <a:rPr kumimoji="1" lang="zh-CN" altLang="en-US"/>
              <a:t>第二级</a:t>
            </a:r>
          </a:p>
          <a:p>
            <a:pPr lvl="2"/>
            <a:r>
              <a:rPr kumimoji="1" lang="zh-CN" altLang="en-US"/>
              <a:t>第三级</a:t>
            </a:r>
          </a:p>
          <a:p>
            <a:pPr lvl="3"/>
            <a:r>
              <a:rPr kumimoji="1" lang="zh-CN" altLang="en-US"/>
              <a:t>第四级</a:t>
            </a:r>
          </a:p>
          <a:p>
            <a:pPr lvl="4"/>
            <a:r>
              <a:rPr kumimoji="1" lang="zh-CN" altLang="en-US"/>
              <a:t>第五级</a:t>
            </a:r>
          </a:p>
        </p:txBody>
      </p:sp>
      <p:sp>
        <p:nvSpPr>
          <p:cNvPr id="20" name="文本占位符 5"/>
          <p:cNvSpPr>
            <a:spLocks noGrp="1"/>
          </p:cNvSpPr>
          <p:nvPr>
            <p:ph type="body" sz="quarter" idx="11" hasCustomPrompt="1"/>
          </p:nvPr>
        </p:nvSpPr>
        <p:spPr>
          <a:xfrm>
            <a:off x="2818191" y="12877310"/>
            <a:ext cx="10271642" cy="48961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929292"/>
                </a:solidFill>
                <a:effectLst/>
                <a:uFillTx/>
                <a:latin typeface="OPPOSans M" charset="-122"/>
                <a:ea typeface="OPPOSans M" charset="-122"/>
                <a:cs typeface="OPPOSans M" charset="-122"/>
                <a:sym typeface="Helvetica"/>
              </a:defRPr>
            </a:lvl1pPr>
          </a:lstStyle>
          <a:p>
            <a:pPr lvl="0"/>
            <a:r>
              <a:rPr kumimoji="1" lang="zh-CN" altLang="en-US" dirty="0"/>
              <a:t>单击此处编辑母版文本样式</a:t>
            </a:r>
            <a:r>
              <a:rPr kumimoji="1" lang="en-US" altLang="zh-CN" dirty="0"/>
              <a:t> </a:t>
            </a:r>
            <a:r>
              <a:rPr kumimoji="1" lang="zh-CN" altLang="en-US" dirty="0"/>
              <a:t>汇报标题</a:t>
            </a:r>
          </a:p>
        </p:txBody>
      </p:sp>
    </p:spTree>
    <p:extLst>
      <p:ext uri="{BB962C8B-B14F-4D97-AF65-F5344CB8AC3E}">
        <p14:creationId xmlns:p14="http://schemas.microsoft.com/office/powerpoint/2010/main" val="22111511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Content Page A 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10" name="文本占位符 9"/>
          <p:cNvSpPr>
            <a:spLocks noGrp="1"/>
          </p:cNvSpPr>
          <p:nvPr>
            <p:ph type="body" sz="quarter" idx="10"/>
          </p:nvPr>
        </p:nvSpPr>
        <p:spPr>
          <a:xfrm>
            <a:off x="776506" y="2684834"/>
            <a:ext cx="22841774" cy="9939543"/>
          </a:xfrm>
          <a:prstGeom prst="rect">
            <a:avLst/>
          </a:prstGeom>
        </p:spPr>
        <p:txBody>
          <a:bodyPr/>
          <a:lstStyle>
            <a:lvl3pPr marL="1905000" indent="-635000">
              <a:buSzPct val="75000"/>
              <a:buFont typeface="Wingdings" panose="05000000000000000000" pitchFamily="2" charset="2"/>
              <a:buChar char="Ø"/>
              <a:defRPr/>
            </a:lvl3pPr>
            <a:lvl4pPr marL="2540000" indent="-635000">
              <a:buSzPct val="75000"/>
              <a:buFont typeface="Wingdings" panose="05000000000000000000" pitchFamily="2" charset="2"/>
              <a:buChar char="ü"/>
              <a:defRPr/>
            </a:lvl4pPr>
            <a:lvl5pPr marL="3175000" indent="-635000">
              <a:buSzPct val="75000"/>
              <a:buFont typeface="Wingdings" panose="05000000000000000000" pitchFamily="2" charset="2"/>
              <a:buChar char="n"/>
              <a:defRPr/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  <a:p>
            <a:pPr lvl="4"/>
            <a:r>
              <a:rPr kumimoji="1" lang="zh-CN" altLang="en-US" dirty="0"/>
              <a:t>五级</a:t>
            </a:r>
          </a:p>
        </p:txBody>
      </p:sp>
      <p:sp>
        <p:nvSpPr>
          <p:cNvPr id="20" name="文本占位符 5"/>
          <p:cNvSpPr>
            <a:spLocks noGrp="1"/>
          </p:cNvSpPr>
          <p:nvPr>
            <p:ph type="body" sz="quarter" idx="11" hasCustomPrompt="1"/>
          </p:nvPr>
        </p:nvSpPr>
        <p:spPr>
          <a:xfrm>
            <a:off x="2818191" y="12877310"/>
            <a:ext cx="10271642" cy="48961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929292"/>
                </a:solidFill>
                <a:effectLst/>
                <a:uFillTx/>
                <a:latin typeface="OPPOSans M" charset="-122"/>
                <a:ea typeface="OPPOSans M" charset="-122"/>
                <a:cs typeface="OPPOSans M" charset="-122"/>
                <a:sym typeface="Helvetica"/>
              </a:defRPr>
            </a:lvl1pPr>
          </a:lstStyle>
          <a:p>
            <a:pPr lvl="0"/>
            <a:r>
              <a:rPr kumimoji="1" lang="zh-CN" altLang="en-US" dirty="0"/>
              <a:t>单击此处编辑母版文本样式</a:t>
            </a:r>
            <a:r>
              <a:rPr kumimoji="1" lang="en-US" altLang="zh-CN" dirty="0"/>
              <a:t> </a:t>
            </a:r>
            <a:r>
              <a:rPr kumimoji="1" lang="zh-CN" altLang="en-US" dirty="0"/>
              <a:t>汇报标题</a:t>
            </a:r>
          </a:p>
        </p:txBody>
      </p:sp>
    </p:spTree>
    <p:extLst>
      <p:ext uri="{BB962C8B-B14F-4D97-AF65-F5344CB8AC3E}">
        <p14:creationId xmlns:p14="http://schemas.microsoft.com/office/powerpoint/2010/main" val="38787841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ntent Page B 内容页2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15" name="文本占位符 5"/>
          <p:cNvSpPr>
            <a:spLocks noGrp="1"/>
          </p:cNvSpPr>
          <p:nvPr>
            <p:ph type="body" sz="quarter" idx="10" hasCustomPrompt="1"/>
          </p:nvPr>
        </p:nvSpPr>
        <p:spPr>
          <a:xfrm>
            <a:off x="2818191" y="12877310"/>
            <a:ext cx="10271642" cy="48961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929292"/>
                </a:solidFill>
                <a:effectLst/>
                <a:uFillTx/>
                <a:latin typeface="OPPOSans R" charset="-122"/>
                <a:ea typeface="OPPOSans R" charset="-122"/>
                <a:cs typeface="OPPOSans R" charset="-122"/>
                <a:sym typeface="Helvetica"/>
              </a:defRPr>
            </a:lvl1pPr>
          </a:lstStyle>
          <a:p>
            <a:pPr lvl="0"/>
            <a:r>
              <a:rPr kumimoji="1" lang="zh-CN" altLang="en-US" dirty="0"/>
              <a:t>单击此处编辑母版文本样式 单击这里加入汇报标题</a:t>
            </a:r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2"/>
          </p:nvPr>
        </p:nvSpPr>
        <p:spPr>
          <a:xfrm>
            <a:off x="776288" y="2879387"/>
            <a:ext cx="10111452" cy="9744413"/>
          </a:xfrm>
        </p:spPr>
        <p:txBody>
          <a:bodyPr/>
          <a:lstStyle>
            <a:lvl3pPr marL="1905000" indent="-635000">
              <a:buSzPct val="75000"/>
              <a:buFont typeface="Wingdings" panose="05000000000000000000" pitchFamily="2" charset="2"/>
              <a:buChar char="Ø"/>
              <a:defRPr/>
            </a:lvl3pPr>
            <a:lvl4pPr marL="2540000" indent="-635000">
              <a:buSzPct val="75000"/>
              <a:buFont typeface="Wingdings" panose="05000000000000000000" pitchFamily="2" charset="2"/>
              <a:buChar char="ü"/>
              <a:defRPr/>
            </a:lvl4pPr>
            <a:lvl5pPr marL="3175000" indent="-635000">
              <a:buSzPct val="75000"/>
              <a:buFont typeface="Wingdings" panose="05000000000000000000" pitchFamily="2" charset="2"/>
              <a:buChar char="n"/>
              <a:defRPr/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  <a:p>
            <a:pPr lvl="4"/>
            <a:r>
              <a:rPr kumimoji="1" lang="zh-CN" altLang="en-US" dirty="0"/>
              <a:t>五级</a:t>
            </a:r>
          </a:p>
        </p:txBody>
      </p:sp>
      <p:sp>
        <p:nvSpPr>
          <p:cNvPr id="20" name="文本占位符 19"/>
          <p:cNvSpPr>
            <a:spLocks noGrp="1"/>
          </p:cNvSpPr>
          <p:nvPr>
            <p:ph type="body" sz="quarter" idx="13" hasCustomPrompt="1"/>
          </p:nvPr>
        </p:nvSpPr>
        <p:spPr>
          <a:xfrm>
            <a:off x="13163550" y="2879387"/>
            <a:ext cx="10454729" cy="9744413"/>
          </a:xfrm>
        </p:spPr>
        <p:txBody>
          <a:bodyPr/>
          <a:lstStyle>
            <a:lvl3pPr marL="1905000" indent="-635000">
              <a:buSzPct val="75000"/>
              <a:buFont typeface="Wingdings" panose="05000000000000000000" pitchFamily="2" charset="2"/>
              <a:buChar char="Ø"/>
              <a:defRPr/>
            </a:lvl3pPr>
            <a:lvl4pPr marL="2540000" indent="-635000">
              <a:buSzPct val="75000"/>
              <a:buFont typeface="Wingdings" panose="05000000000000000000" pitchFamily="2" charset="2"/>
              <a:buChar char="ü"/>
              <a:defRPr/>
            </a:lvl4pPr>
            <a:lvl5pPr marL="3175000" indent="-635000">
              <a:buSzPct val="75000"/>
              <a:buFont typeface="Wingdings" panose="05000000000000000000" pitchFamily="2" charset="2"/>
              <a:buChar char="n"/>
              <a:defRPr/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  <a:p>
            <a:pPr lvl="4"/>
            <a:r>
              <a:rPr kumimoji="1" lang="zh-CN" altLang="en-US" dirty="0"/>
              <a:t>五级</a:t>
            </a:r>
          </a:p>
        </p:txBody>
      </p:sp>
    </p:spTree>
    <p:extLst>
      <p:ext uri="{BB962C8B-B14F-4D97-AF65-F5344CB8AC3E}">
        <p14:creationId xmlns:p14="http://schemas.microsoft.com/office/powerpoint/2010/main" val="36450178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.xml"/><Relationship Id="rId13" Type="http://schemas.openxmlformats.org/officeDocument/2006/relationships/slideLayout" Target="../slideLayouts/slideLayout22.xml"/><Relationship Id="rId3" Type="http://schemas.openxmlformats.org/officeDocument/2006/relationships/slideLayout" Target="../slideLayouts/slideLayout12.xml"/><Relationship Id="rId7" Type="http://schemas.openxmlformats.org/officeDocument/2006/relationships/slideLayout" Target="../slideLayouts/slideLayout16.xml"/><Relationship Id="rId12" Type="http://schemas.openxmlformats.org/officeDocument/2006/relationships/slideLayout" Target="../slideLayouts/slideLayout21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6" Type="http://schemas.openxmlformats.org/officeDocument/2006/relationships/slideLayout" Target="../slideLayouts/slideLayout15.xml"/><Relationship Id="rId11" Type="http://schemas.openxmlformats.org/officeDocument/2006/relationships/slideLayout" Target="../slideLayouts/slideLayout20.xml"/><Relationship Id="rId5" Type="http://schemas.openxmlformats.org/officeDocument/2006/relationships/slideLayout" Target="../slideLayouts/slideLayout14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9.xml"/><Relationship Id="rId4" Type="http://schemas.openxmlformats.org/officeDocument/2006/relationships/slideLayout" Target="../slideLayouts/slideLayout13.xml"/><Relationship Id="rId9" Type="http://schemas.openxmlformats.org/officeDocument/2006/relationships/slideLayout" Target="../slideLayouts/slideLayout18.xml"/><Relationship Id="rId1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占位符 4"/>
          <p:cNvSpPr>
            <a:spLocks noGrp="1"/>
          </p:cNvSpPr>
          <p:nvPr>
            <p:ph type="title"/>
          </p:nvPr>
        </p:nvSpPr>
        <p:spPr>
          <a:xfrm>
            <a:off x="776505" y="627526"/>
            <a:ext cx="22841775" cy="107368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 dirty="0"/>
              <a:t>单击此处编辑母版标题样式 </a:t>
            </a:r>
            <a:r>
              <a:rPr kumimoji="1" lang="en-US" altLang="zh-CN" dirty="0"/>
              <a:t>OPPO Sans B 50pt.</a:t>
            </a:r>
            <a:endParaRPr kumimoji="1" lang="zh-CN" altLang="en-US" dirty="0"/>
          </a:p>
        </p:txBody>
      </p:sp>
      <p:sp>
        <p:nvSpPr>
          <p:cNvPr id="11" name="线条"/>
          <p:cNvSpPr/>
          <p:nvPr userDrawn="1"/>
        </p:nvSpPr>
        <p:spPr>
          <a:xfrm>
            <a:off x="765718" y="12807222"/>
            <a:ext cx="22852564" cy="1"/>
          </a:xfrm>
          <a:prstGeom prst="line">
            <a:avLst/>
          </a:prstGeom>
          <a:ln w="25400">
            <a:solidFill>
              <a:srgbClr val="CACAC8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pic>
        <p:nvPicPr>
          <p:cNvPr id="15" name="图片 14"/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190" y="12963890"/>
            <a:ext cx="1332424" cy="316800"/>
          </a:xfrm>
          <a:prstGeom prst="rect">
            <a:avLst/>
          </a:prstGeom>
        </p:spPr>
      </p:pic>
      <p:sp>
        <p:nvSpPr>
          <p:cNvPr id="16" name="pg. xx"/>
          <p:cNvSpPr txBox="1"/>
          <p:nvPr userDrawn="1"/>
        </p:nvSpPr>
        <p:spPr>
          <a:xfrm>
            <a:off x="20884725" y="12874289"/>
            <a:ext cx="2733557" cy="28725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>
            <a:lvl1pPr algn="r">
              <a:defRPr sz="2000" b="0">
                <a:solidFill>
                  <a:srgbClr val="929292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fld id="{00E22F85-807F-CA40-8F16-B425A1EE1DAC}" type="slidenum">
              <a:rPr lang="uk-UA" sz="1200" smtClean="0">
                <a:latin typeface="OPPOSans R" charset="-122"/>
                <a:ea typeface="OPPOSans R" charset="-122"/>
                <a:cs typeface="OPPOSans R" charset="-122"/>
              </a:rPr>
              <a:t>‹#›</a:t>
            </a:fld>
            <a:endParaRPr sz="1200" dirty="0">
              <a:latin typeface="OPPOSans R" charset="-122"/>
              <a:ea typeface="OPPOSans R" charset="-122"/>
              <a:cs typeface="OPPOSans R" charset="-122"/>
            </a:endParaRPr>
          </a:p>
        </p:txBody>
      </p:sp>
      <p:graphicFrame>
        <p:nvGraphicFramePr>
          <p:cNvPr id="18" name="表格 17"/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1097037456"/>
              </p:ext>
            </p:extLst>
          </p:nvPr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9" name="文本占位符 18"/>
          <p:cNvSpPr>
            <a:spLocks noGrp="1"/>
          </p:cNvSpPr>
          <p:nvPr>
            <p:ph type="body" idx="1"/>
          </p:nvPr>
        </p:nvSpPr>
        <p:spPr>
          <a:xfrm>
            <a:off x="776504" y="3613150"/>
            <a:ext cx="22841775" cy="8702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  <a:p>
            <a:pPr lvl="4"/>
            <a:r>
              <a:rPr kumimoji="1" lang="zh-CN" altLang="en-US" dirty="0"/>
              <a:t>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3" r:id="rId2"/>
    <p:sldLayoutId id="2147483650" r:id="rId3"/>
    <p:sldLayoutId id="2147483661" r:id="rId4"/>
    <p:sldLayoutId id="2147483664" r:id="rId5"/>
    <p:sldLayoutId id="2147483660" r:id="rId6"/>
    <p:sldLayoutId id="2147483695" r:id="rId7"/>
    <p:sldLayoutId id="2147483696" r:id="rId8"/>
    <p:sldLayoutId id="2147483697" r:id="rId9"/>
  </p:sldLayoutIdLst>
  <p:hf sldNum="0" hdr="0" ftr="0"/>
  <p:txStyles>
    <p:titleStyle>
      <a:lvl1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 charset="-122"/>
          <a:ea typeface="OPPOSans B" charset="-122"/>
          <a:cs typeface="OPPOSans B" charset="-122"/>
          <a:sym typeface="OPPOSans B"/>
        </a:defRPr>
      </a:lvl1pPr>
      <a:lvl2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2pPr>
      <a:lvl3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3pPr>
      <a:lvl4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4pPr>
      <a:lvl5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5pPr>
      <a:lvl6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6pPr>
      <a:lvl7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7pPr>
      <a:lvl8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8pPr>
      <a:lvl9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9pPr>
    </p:titleStyle>
    <p:bodyStyle>
      <a:lvl1pPr marL="0" marR="0" indent="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800" b="0" i="0" u="none" strike="noStrike" cap="none" spc="0" baseline="0">
          <a:ln>
            <a:noFill/>
          </a:ln>
          <a:solidFill>
            <a:srgbClr val="5E5E5E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1pPr>
      <a:lvl2pPr marL="1270000" marR="0" indent="-63500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4400" b="0" i="0" u="none" strike="noStrike" cap="none" spc="0" baseline="0">
          <a:ln>
            <a:noFill/>
          </a:ln>
          <a:solidFill>
            <a:srgbClr val="5E5E5E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2pPr>
      <a:lvl3pPr marL="1905000" marR="0" indent="-63500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4000" b="0" i="0" u="none" strike="noStrike" cap="none" spc="0" baseline="0">
          <a:ln>
            <a:noFill/>
          </a:ln>
          <a:solidFill>
            <a:srgbClr val="5E5E5E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3pPr>
      <a:lvl4pPr marL="2540000" marR="0" indent="-63500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3600" b="0" i="0" u="none" strike="noStrike" cap="none" spc="0" baseline="0">
          <a:ln>
            <a:noFill/>
          </a:ln>
          <a:solidFill>
            <a:srgbClr val="5E5E5E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4pPr>
      <a:lvl5pPr marL="3175000" marR="0" indent="-63500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3600" b="0" i="0" u="none" strike="noStrike" cap="none" spc="0" baseline="0">
          <a:ln>
            <a:noFill/>
          </a:ln>
          <a:solidFill>
            <a:srgbClr val="5E5E5E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5pPr>
      <a:lvl6pPr marL="3810000" marR="0" indent="-6350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/>
          <a:ea typeface="OPPOSans M"/>
          <a:cs typeface="OPPOSans M"/>
          <a:sym typeface="OPPOSans M"/>
        </a:defRPr>
      </a:lvl6pPr>
      <a:lvl7pPr marL="4445000" marR="0" indent="-6350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/>
          <a:ea typeface="OPPOSans M"/>
          <a:cs typeface="OPPOSans M"/>
          <a:sym typeface="OPPOSans M"/>
        </a:defRPr>
      </a:lvl7pPr>
      <a:lvl8pPr marL="5080000" marR="0" indent="-6350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/>
          <a:ea typeface="OPPOSans M"/>
          <a:cs typeface="OPPOSans M"/>
          <a:sym typeface="OPPOSans M"/>
        </a:defRPr>
      </a:lvl8pPr>
      <a:lvl9pPr marL="5715000" marR="0" indent="-6350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/>
          <a:ea typeface="OPPOSans M"/>
          <a:cs typeface="OPPOSans M"/>
          <a:sym typeface="OPPOSans M"/>
        </a:defRPr>
      </a:lvl9pPr>
    </p:bodyStyle>
    <p:otherStyle>
      <a:lvl1pPr marL="0" marR="0" indent="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2286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4572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6858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9144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11430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13716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16002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18288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占位符 4"/>
          <p:cNvSpPr>
            <a:spLocks noGrp="1"/>
          </p:cNvSpPr>
          <p:nvPr>
            <p:ph type="title"/>
          </p:nvPr>
        </p:nvSpPr>
        <p:spPr>
          <a:xfrm>
            <a:off x="776505" y="627526"/>
            <a:ext cx="22841775" cy="107368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 dirty="0"/>
              <a:t>单击此处编辑母版标题样式 </a:t>
            </a:r>
            <a:r>
              <a:rPr kumimoji="1" lang="en-US" altLang="zh-CN" dirty="0"/>
              <a:t>OPPO Sans B 50pt.</a:t>
            </a:r>
            <a:endParaRPr kumimoji="1" lang="zh-CN" altLang="en-US" dirty="0"/>
          </a:p>
        </p:txBody>
      </p:sp>
      <p:sp>
        <p:nvSpPr>
          <p:cNvPr id="11" name="线条"/>
          <p:cNvSpPr/>
          <p:nvPr userDrawn="1"/>
        </p:nvSpPr>
        <p:spPr>
          <a:xfrm>
            <a:off x="765718" y="12807222"/>
            <a:ext cx="22852564" cy="1"/>
          </a:xfrm>
          <a:prstGeom prst="line">
            <a:avLst/>
          </a:prstGeom>
          <a:ln w="25400">
            <a:solidFill>
              <a:srgbClr val="5E5E5E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pic>
        <p:nvPicPr>
          <p:cNvPr id="15" name="图片 14"/>
          <p:cNvPicPr>
            <a:picLocks noChangeAspect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190" y="12963890"/>
            <a:ext cx="1332424" cy="316800"/>
          </a:xfrm>
          <a:prstGeom prst="rect">
            <a:avLst/>
          </a:prstGeom>
        </p:spPr>
      </p:pic>
      <p:sp>
        <p:nvSpPr>
          <p:cNvPr id="16" name="pg. xx"/>
          <p:cNvSpPr txBox="1"/>
          <p:nvPr userDrawn="1"/>
        </p:nvSpPr>
        <p:spPr>
          <a:xfrm>
            <a:off x="20884725" y="12874289"/>
            <a:ext cx="2733557" cy="28725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>
            <a:lvl1pPr algn="r">
              <a:defRPr sz="2000" b="0">
                <a:solidFill>
                  <a:srgbClr val="929292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fld id="{00E22F85-807F-CA40-8F16-B425A1EE1DAC}" type="slidenum">
              <a:rPr lang="uk-UA" sz="1200" smtClean="0">
                <a:solidFill>
                  <a:srgbClr val="5E5E5E"/>
                </a:solidFill>
                <a:latin typeface="OPPOSans R" charset="-122"/>
                <a:ea typeface="OPPOSans R" charset="-122"/>
                <a:cs typeface="OPPOSans R" charset="-122"/>
              </a:rPr>
              <a:t>‹#›</a:t>
            </a:fld>
            <a:endParaRPr sz="1200" dirty="0">
              <a:solidFill>
                <a:srgbClr val="5E5E5E"/>
              </a:solidFill>
              <a:latin typeface="OPPOSans R" charset="-122"/>
              <a:ea typeface="OPPOSans R" charset="-122"/>
              <a:cs typeface="OPPOSans R" charset="-122"/>
            </a:endParaRPr>
          </a:p>
        </p:txBody>
      </p:sp>
      <p:graphicFrame>
        <p:nvGraphicFramePr>
          <p:cNvPr id="18" name="表格 17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9" name="文本占位符 18"/>
          <p:cNvSpPr>
            <a:spLocks noGrp="1"/>
          </p:cNvSpPr>
          <p:nvPr>
            <p:ph type="body" idx="1"/>
          </p:nvPr>
        </p:nvSpPr>
        <p:spPr>
          <a:xfrm>
            <a:off x="776504" y="3613150"/>
            <a:ext cx="22841775" cy="8702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  <a:p>
            <a:pPr lvl="4"/>
            <a:r>
              <a:rPr kumimoji="1" lang="zh-CN" altLang="en-US" dirty="0"/>
              <a:t>五级</a:t>
            </a:r>
          </a:p>
        </p:txBody>
      </p:sp>
    </p:spTree>
    <p:extLst>
      <p:ext uri="{BB962C8B-B14F-4D97-AF65-F5344CB8AC3E}">
        <p14:creationId xmlns:p14="http://schemas.microsoft.com/office/powerpoint/2010/main" val="8026580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  <p:sldLayoutId id="2147483690" r:id="rId12"/>
    <p:sldLayoutId id="2147483691" r:id="rId13"/>
  </p:sldLayoutIdLst>
  <p:hf sldNum="0" hdr="0" ftr="0"/>
  <p:txStyles>
    <p:titleStyle>
      <a:lvl1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000" b="0" i="0" u="none" strike="noStrike" cap="none" spc="0" baseline="0">
          <a:ln>
            <a:noFill/>
          </a:ln>
          <a:solidFill>
            <a:srgbClr val="2DC84D"/>
          </a:solidFill>
          <a:uFillTx/>
          <a:latin typeface="OPPOSans B" charset="-122"/>
          <a:ea typeface="OPPOSans B" charset="-122"/>
          <a:cs typeface="OPPOSans B" charset="-122"/>
          <a:sym typeface="OPPOSans B"/>
        </a:defRPr>
      </a:lvl1pPr>
      <a:lvl2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2pPr>
      <a:lvl3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3pPr>
      <a:lvl4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4pPr>
      <a:lvl5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5pPr>
      <a:lvl6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6pPr>
      <a:lvl7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7pPr>
      <a:lvl8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8pPr>
      <a:lvl9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9pPr>
    </p:titleStyle>
    <p:bodyStyle>
      <a:lvl1pPr marL="0" marR="0" indent="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800" b="0" i="0" u="none" strike="noStrike" cap="none" spc="0" baseline="0">
          <a:ln>
            <a:noFill/>
          </a:ln>
          <a:solidFill>
            <a:srgbClr val="CACAC8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1pPr>
      <a:lvl2pPr marL="1270000" marR="0" indent="-63500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4400" b="0" i="0" u="none" strike="noStrike" cap="none" spc="0" baseline="0">
          <a:ln>
            <a:noFill/>
          </a:ln>
          <a:solidFill>
            <a:srgbClr val="CACAC8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2pPr>
      <a:lvl3pPr marL="1905000" marR="0" indent="-63500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4000" b="0" i="0" u="none" strike="noStrike" cap="none" spc="0" baseline="0">
          <a:ln>
            <a:noFill/>
          </a:ln>
          <a:solidFill>
            <a:srgbClr val="CACAC8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3pPr>
      <a:lvl4pPr marL="2540000" marR="0" indent="-63500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3600" b="0" i="0" u="none" strike="noStrike" cap="none" spc="0" baseline="0">
          <a:ln>
            <a:noFill/>
          </a:ln>
          <a:solidFill>
            <a:srgbClr val="CACAC8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4pPr>
      <a:lvl5pPr marL="3175000" marR="0" indent="-63500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3600" b="0" i="0" u="none" strike="noStrike" cap="none" spc="0" baseline="0">
          <a:ln>
            <a:noFill/>
          </a:ln>
          <a:solidFill>
            <a:srgbClr val="CACAC8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5pPr>
      <a:lvl6pPr marL="3810000" marR="0" indent="-6350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/>
          <a:ea typeface="OPPOSans M"/>
          <a:cs typeface="OPPOSans M"/>
          <a:sym typeface="OPPOSans M"/>
        </a:defRPr>
      </a:lvl6pPr>
      <a:lvl7pPr marL="4445000" marR="0" indent="-6350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/>
          <a:ea typeface="OPPOSans M"/>
          <a:cs typeface="OPPOSans M"/>
          <a:sym typeface="OPPOSans M"/>
        </a:defRPr>
      </a:lvl7pPr>
      <a:lvl8pPr marL="5080000" marR="0" indent="-6350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/>
          <a:ea typeface="OPPOSans M"/>
          <a:cs typeface="OPPOSans M"/>
          <a:sym typeface="OPPOSans M"/>
        </a:defRPr>
      </a:lvl8pPr>
      <a:lvl9pPr marL="5715000" marR="0" indent="-6350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/>
          <a:ea typeface="OPPOSans M"/>
          <a:cs typeface="OPPOSans M"/>
          <a:sym typeface="OPPOSans M"/>
        </a:defRPr>
      </a:lvl9pPr>
    </p:bodyStyle>
    <p:otherStyle>
      <a:lvl1pPr marL="0" marR="0" indent="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2286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4572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6858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9144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11430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13716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16002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18288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11.png"/><Relationship Id="rId5" Type="http://schemas.openxmlformats.org/officeDocument/2006/relationships/image" Target="../media/image80.png"/><Relationship Id="rId4" Type="http://schemas.openxmlformats.org/officeDocument/2006/relationships/image" Target="../media/image10.e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10.pn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8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8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9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7.emf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2122109" y="6410627"/>
            <a:ext cx="20288465" cy="3318932"/>
          </a:xfrm>
        </p:spPr>
        <p:txBody>
          <a:bodyPr/>
          <a:lstStyle/>
          <a:p>
            <a:pPr algn="ctr"/>
            <a:r>
              <a:rPr lang="en-US" altLang="zh-CN" dirty="0" smtClean="0">
                <a:solidFill>
                  <a:srgbClr val="0B945F"/>
                </a:solidFill>
              </a:rPr>
              <a:t>Motivation of study on radio enhancement based on AI</a:t>
            </a:r>
            <a:endParaRPr kumimoji="1" lang="zh-CN" altLang="en-US" dirty="0"/>
          </a:p>
        </p:txBody>
      </p:sp>
      <p:sp>
        <p:nvSpPr>
          <p:cNvPr id="3" name="标题 4"/>
          <p:cNvSpPr txBox="1">
            <a:spLocks/>
          </p:cNvSpPr>
          <p:nvPr/>
        </p:nvSpPr>
        <p:spPr>
          <a:xfrm>
            <a:off x="758284" y="319155"/>
            <a:ext cx="23016116" cy="20149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0" marR="0" indent="0" algn="l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9000" b="0" i="0" u="none" strike="noStrike" cap="none" spc="0" baseline="0">
                <a:ln>
                  <a:noFill/>
                </a:ln>
                <a:solidFill>
                  <a:srgbClr val="046A38"/>
                </a:solidFill>
                <a:uFillTx/>
                <a:latin typeface="OPPOSans B" charset="-122"/>
                <a:ea typeface="OPPOSans B" charset="-122"/>
                <a:cs typeface="OPPOSans B" charset="-122"/>
                <a:sym typeface="OPPOSans B"/>
              </a:defRPr>
            </a:lvl1pPr>
            <a:lvl2pPr marL="0" marR="0" indent="0" algn="l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9000" b="0" i="0" u="none" strike="noStrike" cap="none" spc="0" baseline="0">
                <a:ln>
                  <a:noFill/>
                </a:ln>
                <a:solidFill>
                  <a:srgbClr val="046A38"/>
                </a:solidFill>
                <a:uFillTx/>
                <a:latin typeface="OPPOSans B"/>
                <a:ea typeface="OPPOSans B"/>
                <a:cs typeface="OPPOSans B"/>
                <a:sym typeface="OPPOSans B"/>
              </a:defRPr>
            </a:lvl2pPr>
            <a:lvl3pPr marL="0" marR="0" indent="0" algn="l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9000" b="0" i="0" u="none" strike="noStrike" cap="none" spc="0" baseline="0">
                <a:ln>
                  <a:noFill/>
                </a:ln>
                <a:solidFill>
                  <a:srgbClr val="046A38"/>
                </a:solidFill>
                <a:uFillTx/>
                <a:latin typeface="OPPOSans B"/>
                <a:ea typeface="OPPOSans B"/>
                <a:cs typeface="OPPOSans B"/>
                <a:sym typeface="OPPOSans B"/>
              </a:defRPr>
            </a:lvl3pPr>
            <a:lvl4pPr marL="0" marR="0" indent="0" algn="l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9000" b="0" i="0" u="none" strike="noStrike" cap="none" spc="0" baseline="0">
                <a:ln>
                  <a:noFill/>
                </a:ln>
                <a:solidFill>
                  <a:srgbClr val="046A38"/>
                </a:solidFill>
                <a:uFillTx/>
                <a:latin typeface="OPPOSans B"/>
                <a:ea typeface="OPPOSans B"/>
                <a:cs typeface="OPPOSans B"/>
                <a:sym typeface="OPPOSans B"/>
              </a:defRPr>
            </a:lvl4pPr>
            <a:lvl5pPr marL="0" marR="0" indent="0" algn="l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9000" b="0" i="0" u="none" strike="noStrike" cap="none" spc="0" baseline="0">
                <a:ln>
                  <a:noFill/>
                </a:ln>
                <a:solidFill>
                  <a:srgbClr val="046A38"/>
                </a:solidFill>
                <a:uFillTx/>
                <a:latin typeface="OPPOSans B"/>
                <a:ea typeface="OPPOSans B"/>
                <a:cs typeface="OPPOSans B"/>
                <a:sym typeface="OPPOSans B"/>
              </a:defRPr>
            </a:lvl5pPr>
            <a:lvl6pPr marL="0" marR="0" indent="0" algn="l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9000" b="0" i="0" u="none" strike="noStrike" cap="none" spc="0" baseline="0">
                <a:ln>
                  <a:noFill/>
                </a:ln>
                <a:solidFill>
                  <a:srgbClr val="046A38"/>
                </a:solidFill>
                <a:uFillTx/>
                <a:latin typeface="OPPOSans B"/>
                <a:ea typeface="OPPOSans B"/>
                <a:cs typeface="OPPOSans B"/>
                <a:sym typeface="OPPOSans B"/>
              </a:defRPr>
            </a:lvl6pPr>
            <a:lvl7pPr marL="0" marR="0" indent="0" algn="l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9000" b="0" i="0" u="none" strike="noStrike" cap="none" spc="0" baseline="0">
                <a:ln>
                  <a:noFill/>
                </a:ln>
                <a:solidFill>
                  <a:srgbClr val="046A38"/>
                </a:solidFill>
                <a:uFillTx/>
                <a:latin typeface="OPPOSans B"/>
                <a:ea typeface="OPPOSans B"/>
                <a:cs typeface="OPPOSans B"/>
                <a:sym typeface="OPPOSans B"/>
              </a:defRPr>
            </a:lvl7pPr>
            <a:lvl8pPr marL="0" marR="0" indent="0" algn="l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9000" b="0" i="0" u="none" strike="noStrike" cap="none" spc="0" baseline="0">
                <a:ln>
                  <a:noFill/>
                </a:ln>
                <a:solidFill>
                  <a:srgbClr val="046A38"/>
                </a:solidFill>
                <a:uFillTx/>
                <a:latin typeface="OPPOSans B"/>
                <a:ea typeface="OPPOSans B"/>
                <a:cs typeface="OPPOSans B"/>
                <a:sym typeface="OPPOSans B"/>
              </a:defRPr>
            </a:lvl8pPr>
            <a:lvl9pPr marL="0" marR="0" indent="0" algn="l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9000" b="0" i="0" u="none" strike="noStrike" cap="none" spc="0" baseline="0">
                <a:ln>
                  <a:noFill/>
                </a:ln>
                <a:solidFill>
                  <a:srgbClr val="046A38"/>
                </a:solidFill>
                <a:uFillTx/>
                <a:latin typeface="OPPOSans B"/>
                <a:ea typeface="OPPOSans B"/>
                <a:cs typeface="OPPOSans B"/>
                <a:sym typeface="OPPOSans B"/>
              </a:defRPr>
            </a:lvl9pPr>
          </a:lstStyle>
          <a:p>
            <a:pPr hangingPunct="1"/>
            <a:r>
              <a:rPr lang="en-GB" sz="3600" dirty="0"/>
              <a:t>3GPP TSG RAN Meeting #</a:t>
            </a:r>
            <a:r>
              <a:rPr lang="en-GB" sz="3600" dirty="0" smtClean="0"/>
              <a:t>91-e</a:t>
            </a:r>
            <a:r>
              <a:rPr lang="en-GB" sz="3600" dirty="0"/>
              <a:t>		</a:t>
            </a:r>
            <a:r>
              <a:rPr lang="en-GB" sz="3600" dirty="0" smtClean="0"/>
              <a:t>													</a:t>
            </a:r>
            <a:r>
              <a:rPr lang="en-US" altLang="zh-CN" sz="3600" dirty="0" smtClean="0"/>
              <a:t>RP-210256</a:t>
            </a:r>
            <a:endParaRPr lang="en-US" altLang="zh-CN" sz="3600" dirty="0" smtClean="0"/>
          </a:p>
          <a:p>
            <a:pPr hangingPunct="1"/>
            <a:r>
              <a:rPr kumimoji="1" lang="en-US" altLang="zh-CN" sz="3600" dirty="0"/>
              <a:t>Electronic Meeting, </a:t>
            </a:r>
            <a:r>
              <a:rPr kumimoji="1" lang="en-US" altLang="zh-CN" sz="3600" dirty="0" smtClean="0"/>
              <a:t>March 22 </a:t>
            </a:r>
            <a:r>
              <a:rPr kumimoji="1" lang="en-US" altLang="zh-CN" sz="3600" dirty="0"/>
              <a:t>- </a:t>
            </a:r>
            <a:r>
              <a:rPr kumimoji="1" lang="en-US" altLang="zh-CN" sz="3600" dirty="0" smtClean="0"/>
              <a:t>26, 2021</a:t>
            </a:r>
            <a:endParaRPr kumimoji="1" lang="zh-CN" altLang="en-US" sz="36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Standard impact</a:t>
            </a:r>
            <a:endParaRPr lang="zh-CN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2"/>
          </p:nvPr>
        </p:nvSpPr>
        <p:spPr>
          <a:xfrm>
            <a:off x="1034168" y="6398425"/>
            <a:ext cx="8328494" cy="2010079"/>
          </a:xfrm>
        </p:spPr>
        <p:txBody>
          <a:bodyPr>
            <a:normAutofit fontScale="70000" lnSpcReduction="20000"/>
          </a:bodyPr>
          <a:lstStyle/>
          <a:p>
            <a:r>
              <a:rPr lang="en-US" altLang="zh-CN" dirty="0"/>
              <a:t>For case 1 and case2:</a:t>
            </a:r>
          </a:p>
          <a:p>
            <a:pPr lvl="1"/>
            <a:r>
              <a:rPr lang="en-US" altLang="zh-CN" dirty="0"/>
              <a:t>No standard impact at all i.e. purely implementation</a:t>
            </a:r>
            <a:endParaRPr lang="zh-CN" altLang="en-US" dirty="0"/>
          </a:p>
        </p:txBody>
      </p:sp>
      <p:sp>
        <p:nvSpPr>
          <p:cNvPr id="8" name="文本占位符 7"/>
          <p:cNvSpPr>
            <a:spLocks noGrp="1"/>
          </p:cNvSpPr>
          <p:nvPr>
            <p:ph type="body" sz="quarter" idx="13"/>
          </p:nvPr>
        </p:nvSpPr>
        <p:spPr>
          <a:xfrm>
            <a:off x="12718129" y="7476169"/>
            <a:ext cx="10582742" cy="5401141"/>
          </a:xfrm>
        </p:spPr>
        <p:txBody>
          <a:bodyPr>
            <a:normAutofit fontScale="47500" lnSpcReduction="20000"/>
          </a:bodyPr>
          <a:lstStyle/>
          <a:p>
            <a:pPr>
              <a:lnSpc>
                <a:spcPct val="170000"/>
              </a:lnSpc>
              <a:spcAft>
                <a:spcPts val="1800"/>
              </a:spcAft>
            </a:pPr>
            <a:r>
              <a:rPr lang="en-US" altLang="zh-CN" dirty="0"/>
              <a:t>Case3: AI/ML algorithm may need some new </a:t>
            </a:r>
            <a:r>
              <a:rPr lang="en-US" altLang="zh-CN" dirty="0">
                <a:solidFill>
                  <a:srgbClr val="FF0000"/>
                </a:solidFill>
              </a:rPr>
              <a:t>input and/or output </a:t>
            </a:r>
            <a:r>
              <a:rPr lang="en-US" altLang="zh-CN" dirty="0"/>
              <a:t>to/from other nodes</a:t>
            </a:r>
          </a:p>
          <a:p>
            <a:pPr>
              <a:lnSpc>
                <a:spcPct val="170000"/>
              </a:lnSpc>
              <a:spcAft>
                <a:spcPts val="1800"/>
              </a:spcAft>
            </a:pPr>
            <a:r>
              <a:rPr lang="en-US" altLang="zh-CN" dirty="0"/>
              <a:t>Case4: Same AI/ML algorithm to accomplish same task in distributed way but the output/input in-between could be a container. </a:t>
            </a:r>
            <a:r>
              <a:rPr lang="en-US" altLang="zh-CN" dirty="0">
                <a:solidFill>
                  <a:srgbClr val="FF0000"/>
                </a:solidFill>
              </a:rPr>
              <a:t>Input and output </a:t>
            </a:r>
            <a:r>
              <a:rPr lang="en-US" altLang="zh-CN" dirty="0"/>
              <a:t>of algorithm should be standardized</a:t>
            </a:r>
          </a:p>
          <a:p>
            <a:pPr>
              <a:lnSpc>
                <a:spcPct val="170000"/>
              </a:lnSpc>
              <a:spcAft>
                <a:spcPts val="1800"/>
              </a:spcAft>
            </a:pPr>
            <a:r>
              <a:rPr lang="en-US" altLang="zh-CN" dirty="0"/>
              <a:t>Case5: Different AI/ML algorithm accomplish same task in distributed way. </a:t>
            </a:r>
            <a:r>
              <a:rPr lang="en-US" altLang="zh-CN" dirty="0">
                <a:solidFill>
                  <a:srgbClr val="FF0000"/>
                </a:solidFill>
              </a:rPr>
              <a:t>Output and Input </a:t>
            </a:r>
            <a:r>
              <a:rPr lang="en-US" altLang="zh-CN" dirty="0"/>
              <a:t>over interface may need standardization</a:t>
            </a:r>
            <a:endParaRPr lang="zh-CN" altLang="en-US" dirty="0"/>
          </a:p>
        </p:txBody>
      </p:sp>
      <p:grpSp>
        <p:nvGrpSpPr>
          <p:cNvPr id="9" name="组合 8"/>
          <p:cNvGrpSpPr/>
          <p:nvPr/>
        </p:nvGrpSpPr>
        <p:grpSpPr>
          <a:xfrm>
            <a:off x="1420016" y="2769601"/>
            <a:ext cx="7367030" cy="3125209"/>
            <a:chOff x="544526" y="2568638"/>
            <a:chExt cx="7367030" cy="3125209"/>
          </a:xfrm>
        </p:grpSpPr>
        <p:sp>
          <p:nvSpPr>
            <p:cNvPr id="10" name="单圆角矩形 9"/>
            <p:cNvSpPr/>
            <p:nvPr/>
          </p:nvSpPr>
          <p:spPr>
            <a:xfrm>
              <a:off x="2717916" y="2568638"/>
              <a:ext cx="1721224" cy="1129553"/>
            </a:xfrm>
            <a:prstGeom prst="snipRoundRect">
              <a:avLst/>
            </a:prstGeom>
            <a:solidFill>
              <a:schemeClr val="bg2">
                <a:lumMod val="90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0" tIns="0" rIns="0" bIns="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" name="流程图: 终止 10"/>
            <p:cNvSpPr/>
            <p:nvPr/>
          </p:nvSpPr>
          <p:spPr>
            <a:xfrm>
              <a:off x="5898482" y="2568638"/>
              <a:ext cx="2013074" cy="1129553"/>
            </a:xfrm>
            <a:prstGeom prst="flowChartTerminator">
              <a:avLst/>
            </a:prstGeom>
            <a:solidFill>
              <a:schemeClr val="bg2">
                <a:lumMod val="90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0" tIns="0" rIns="0" bIns="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" name="圆角矩形 11"/>
            <p:cNvSpPr/>
            <p:nvPr/>
          </p:nvSpPr>
          <p:spPr>
            <a:xfrm>
              <a:off x="6541709" y="2897406"/>
              <a:ext cx="726620" cy="538843"/>
            </a:xfrm>
            <a:prstGeom prst="roundRect">
              <a:avLst/>
            </a:prstGeom>
            <a:solidFill>
              <a:schemeClr val="tx1">
                <a:lumMod val="95000"/>
                <a:lumOff val="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0" tIns="0" rIns="0" bIns="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cxnSp>
          <p:nvCxnSpPr>
            <p:cNvPr id="13" name="直接箭头连接符 12"/>
            <p:cNvCxnSpPr/>
            <p:nvPr/>
          </p:nvCxnSpPr>
          <p:spPr>
            <a:xfrm flipH="1">
              <a:off x="4585712" y="3133412"/>
              <a:ext cx="1219983" cy="0"/>
            </a:xfrm>
            <a:prstGeom prst="straightConnector1">
              <a:avLst/>
            </a:prstGeom>
            <a:noFill/>
            <a:ln w="44450" cap="flat">
              <a:solidFill>
                <a:schemeClr val="tx1"/>
              </a:solidFill>
              <a:prstDash val="solid"/>
              <a:miter lim="400000"/>
              <a:headEnd type="triangle"/>
              <a:tailEnd type="triangle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</p:cxnSp>
        <p:sp>
          <p:nvSpPr>
            <p:cNvPr id="14" name="单圆角矩形 13"/>
            <p:cNvSpPr/>
            <p:nvPr/>
          </p:nvSpPr>
          <p:spPr>
            <a:xfrm>
              <a:off x="2625129" y="4564294"/>
              <a:ext cx="1721224" cy="1129553"/>
            </a:xfrm>
            <a:prstGeom prst="snipRoundRect">
              <a:avLst/>
            </a:prstGeom>
            <a:solidFill>
              <a:schemeClr val="bg2">
                <a:lumMod val="90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0" tIns="0" rIns="0" bIns="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" name="流程图: 终止 14"/>
            <p:cNvSpPr/>
            <p:nvPr/>
          </p:nvSpPr>
          <p:spPr>
            <a:xfrm>
              <a:off x="5805695" y="4564294"/>
              <a:ext cx="2013074" cy="1129553"/>
            </a:xfrm>
            <a:prstGeom prst="flowChartTerminator">
              <a:avLst/>
            </a:prstGeom>
            <a:solidFill>
              <a:schemeClr val="bg2">
                <a:lumMod val="90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0" tIns="0" rIns="0" bIns="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cxnSp>
          <p:nvCxnSpPr>
            <p:cNvPr id="16" name="直接箭头连接符 15"/>
            <p:cNvCxnSpPr/>
            <p:nvPr/>
          </p:nvCxnSpPr>
          <p:spPr>
            <a:xfrm flipH="1">
              <a:off x="4472108" y="5223395"/>
              <a:ext cx="1219983" cy="0"/>
            </a:xfrm>
            <a:prstGeom prst="straightConnector1">
              <a:avLst/>
            </a:prstGeom>
            <a:noFill/>
            <a:ln w="44450" cap="flat">
              <a:solidFill>
                <a:schemeClr val="tx1"/>
              </a:solidFill>
              <a:prstDash val="solid"/>
              <a:miter lim="400000"/>
              <a:headEnd type="triangle"/>
              <a:tailEnd type="triangle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</p:cxnSp>
        <p:sp>
          <p:nvSpPr>
            <p:cNvPr id="17" name="圆角矩形 16"/>
            <p:cNvSpPr/>
            <p:nvPr/>
          </p:nvSpPr>
          <p:spPr>
            <a:xfrm>
              <a:off x="6448922" y="4890498"/>
              <a:ext cx="726620" cy="538843"/>
            </a:xfrm>
            <a:prstGeom prst="roundRect">
              <a:avLst/>
            </a:prstGeom>
            <a:solidFill>
              <a:schemeClr val="tx1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0" tIns="0" rIns="0" bIns="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8" name="等腰三角形 17"/>
            <p:cNvSpPr/>
            <p:nvPr/>
          </p:nvSpPr>
          <p:spPr>
            <a:xfrm>
              <a:off x="3110498" y="4775230"/>
              <a:ext cx="708852" cy="707680"/>
            </a:xfrm>
            <a:prstGeom prst="triangle">
              <a:avLst/>
            </a:prstGeom>
            <a:solidFill>
              <a:schemeClr val="tx1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0" tIns="0" rIns="0" bIns="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637313" y="2841214"/>
              <a:ext cx="1758989" cy="53347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2800" b="0" i="0" u="none" strike="noStrike" cap="none" spc="0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Arial" panose="020B0604020202020204" pitchFamily="34" charset="0"/>
                  <a:cs typeface="Arial" panose="020B0604020202020204" pitchFamily="34" charset="0"/>
                  <a:sym typeface="Helvetica Neue"/>
                </a:rPr>
                <a:t>Case1</a:t>
              </a:r>
              <a:endParaRPr kumimoji="0" lang="zh-CN" altLang="en-US" sz="2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 pitchFamily="34" charset="0"/>
                <a:cs typeface="Arial" panose="020B0604020202020204" pitchFamily="34" charset="0"/>
                <a:sym typeface="Helvetica Neue"/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544526" y="4835163"/>
              <a:ext cx="1758989" cy="53347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2800" b="0" i="0" u="none" strike="noStrike" cap="none" spc="0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Arial" panose="020B0604020202020204" pitchFamily="34" charset="0"/>
                  <a:cs typeface="Arial" panose="020B0604020202020204" pitchFamily="34" charset="0"/>
                  <a:sym typeface="Helvetica Neue"/>
                </a:rPr>
                <a:t>Case2</a:t>
              </a:r>
              <a:endParaRPr kumimoji="0" lang="zh-CN" altLang="en-US" sz="2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 pitchFamily="34" charset="0"/>
                <a:cs typeface="Arial" panose="020B0604020202020204" pitchFamily="34" charset="0"/>
                <a:sym typeface="Helvetica Neue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12475258" y="2445027"/>
            <a:ext cx="9092655" cy="4520722"/>
            <a:chOff x="13199956" y="4315229"/>
            <a:chExt cx="7479632" cy="5132942"/>
          </a:xfrm>
        </p:grpSpPr>
        <p:sp>
          <p:nvSpPr>
            <p:cNvPr id="22" name="单圆角矩形 21"/>
            <p:cNvSpPr/>
            <p:nvPr/>
          </p:nvSpPr>
          <p:spPr>
            <a:xfrm>
              <a:off x="15465131" y="4315229"/>
              <a:ext cx="1721224" cy="1129553"/>
            </a:xfrm>
            <a:prstGeom prst="snipRoundRect">
              <a:avLst/>
            </a:prstGeom>
            <a:solidFill>
              <a:schemeClr val="bg2">
                <a:lumMod val="90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0" tIns="0" rIns="0" bIns="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23" name="流程图: 终止 22"/>
            <p:cNvSpPr/>
            <p:nvPr/>
          </p:nvSpPr>
          <p:spPr>
            <a:xfrm>
              <a:off x="18645697" y="4315229"/>
              <a:ext cx="2013074" cy="1129553"/>
            </a:xfrm>
            <a:prstGeom prst="flowChartTerminator">
              <a:avLst/>
            </a:prstGeom>
            <a:solidFill>
              <a:schemeClr val="bg2">
                <a:lumMod val="90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0" tIns="0" rIns="0" bIns="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24" name="单圆角矩形 23"/>
            <p:cNvSpPr/>
            <p:nvPr/>
          </p:nvSpPr>
          <p:spPr>
            <a:xfrm>
              <a:off x="15465131" y="6363419"/>
              <a:ext cx="1721224" cy="1129553"/>
            </a:xfrm>
            <a:prstGeom prst="snipRoundRect">
              <a:avLst/>
            </a:prstGeom>
            <a:solidFill>
              <a:schemeClr val="bg2">
                <a:lumMod val="90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0" tIns="0" rIns="0" bIns="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25" name="流程图: 终止 24"/>
            <p:cNvSpPr/>
            <p:nvPr/>
          </p:nvSpPr>
          <p:spPr>
            <a:xfrm>
              <a:off x="18645697" y="6363419"/>
              <a:ext cx="2013074" cy="1129553"/>
            </a:xfrm>
            <a:prstGeom prst="flowChartTerminator">
              <a:avLst/>
            </a:prstGeom>
            <a:solidFill>
              <a:schemeClr val="bg2">
                <a:lumMod val="90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0" tIns="0" rIns="0" bIns="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grpSp>
          <p:nvGrpSpPr>
            <p:cNvPr id="26" name="组合 25"/>
            <p:cNvGrpSpPr/>
            <p:nvPr/>
          </p:nvGrpSpPr>
          <p:grpSpPr>
            <a:xfrm>
              <a:off x="18886311" y="6708043"/>
              <a:ext cx="1531846" cy="538843"/>
              <a:chOff x="8131629" y="5398111"/>
              <a:chExt cx="1531846" cy="538843"/>
            </a:xfrm>
          </p:grpSpPr>
          <p:sp>
            <p:nvSpPr>
              <p:cNvPr id="43" name="圆角矩形 42"/>
              <p:cNvSpPr/>
              <p:nvPr/>
            </p:nvSpPr>
            <p:spPr>
              <a:xfrm>
                <a:off x="8609241" y="5398111"/>
                <a:ext cx="726620" cy="538843"/>
              </a:xfrm>
              <a:prstGeom prst="roundRect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 w="12700" cap="flat">
                <a:noFill/>
                <a:miter lim="400000"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square" lIns="0" tIns="0" rIns="0" bIns="0" numCol="1" spcCol="38100" rtlCol="0" anchor="ctr">
                <a:spAutoFit/>
              </a:bodyPr>
              <a:lstStyle/>
              <a:p>
                <a:pPr marL="0" marR="0" indent="0" algn="ctr" defTabSz="8255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endParaRPr kumimoji="0" lang="zh-CN" altLang="en-US" sz="3200" b="0" i="0" u="none" strike="noStrike" cap="none" spc="0" normalizeH="0" baseline="0">
                  <a:ln>
                    <a:noFill/>
                  </a:ln>
                  <a:solidFill>
                    <a:srgbClr val="FFFFFF"/>
                  </a:solidFill>
                  <a:effectLst/>
                  <a:uFillTx/>
                  <a:latin typeface="+mn-lt"/>
                  <a:ea typeface="+mn-ea"/>
                  <a:cs typeface="+mn-cs"/>
                  <a:sym typeface="Helvetica Neue Medium"/>
                </a:endParaRPr>
              </a:p>
            </p:txBody>
          </p:sp>
          <p:cxnSp>
            <p:nvCxnSpPr>
              <p:cNvPr id="44" name="直接箭头连接符 43"/>
              <p:cNvCxnSpPr>
                <a:endCxn id="43" idx="1"/>
              </p:cNvCxnSpPr>
              <p:nvPr/>
            </p:nvCxnSpPr>
            <p:spPr>
              <a:xfrm>
                <a:off x="8131629" y="5667531"/>
                <a:ext cx="477612" cy="2"/>
              </a:xfrm>
              <a:prstGeom prst="straightConnector1">
                <a:avLst/>
              </a:prstGeom>
              <a:noFill/>
              <a:ln w="25400" cap="flat">
                <a:solidFill>
                  <a:srgbClr val="000000"/>
                </a:solidFill>
                <a:prstDash val="solid"/>
                <a:miter lim="400000"/>
                <a:tailEnd type="triangle"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</p:cxnSp>
          <p:cxnSp>
            <p:nvCxnSpPr>
              <p:cNvPr id="45" name="直接箭头连接符 44"/>
              <p:cNvCxnSpPr/>
              <p:nvPr/>
            </p:nvCxnSpPr>
            <p:spPr>
              <a:xfrm>
                <a:off x="9335861" y="5667531"/>
                <a:ext cx="327614" cy="0"/>
              </a:xfrm>
              <a:prstGeom prst="straightConnector1">
                <a:avLst/>
              </a:prstGeom>
              <a:noFill/>
              <a:ln w="50800" cap="flat">
                <a:solidFill>
                  <a:srgbClr val="FF0000"/>
                </a:solidFill>
                <a:prstDash val="solid"/>
                <a:miter lim="400000"/>
                <a:tailEnd type="triangle"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</p:cxnSp>
        </p:grpSp>
        <p:cxnSp>
          <p:nvCxnSpPr>
            <p:cNvPr id="27" name="直接箭头连接符 26"/>
            <p:cNvCxnSpPr/>
            <p:nvPr/>
          </p:nvCxnSpPr>
          <p:spPr>
            <a:xfrm flipH="1">
              <a:off x="17312110" y="7061430"/>
              <a:ext cx="1219983" cy="0"/>
            </a:xfrm>
            <a:prstGeom prst="straightConnector1">
              <a:avLst/>
            </a:prstGeom>
            <a:noFill/>
            <a:ln w="44450" cap="flat">
              <a:solidFill>
                <a:srgbClr val="000000"/>
              </a:solidFill>
              <a:prstDash val="solid"/>
              <a:miter lim="400000"/>
              <a:headEnd type="triangle"/>
              <a:tailEnd type="triangle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</p:cxnSp>
        <p:grpSp>
          <p:nvGrpSpPr>
            <p:cNvPr id="28" name="组合 27"/>
            <p:cNvGrpSpPr/>
            <p:nvPr/>
          </p:nvGrpSpPr>
          <p:grpSpPr>
            <a:xfrm>
              <a:off x="15534435" y="6711317"/>
              <a:ext cx="1531846" cy="538843"/>
              <a:chOff x="8131629" y="5398111"/>
              <a:chExt cx="1531846" cy="538843"/>
            </a:xfrm>
          </p:grpSpPr>
          <p:sp>
            <p:nvSpPr>
              <p:cNvPr id="40" name="圆角矩形 39"/>
              <p:cNvSpPr/>
              <p:nvPr/>
            </p:nvSpPr>
            <p:spPr>
              <a:xfrm>
                <a:off x="8609241" y="5398111"/>
                <a:ext cx="726620" cy="538843"/>
              </a:xfrm>
              <a:prstGeom prst="roundRect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 w="12700" cap="flat">
                <a:noFill/>
                <a:miter lim="400000"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square" lIns="0" tIns="0" rIns="0" bIns="0" numCol="1" spcCol="38100" rtlCol="0" anchor="ctr">
                <a:spAutoFit/>
              </a:bodyPr>
              <a:lstStyle/>
              <a:p>
                <a:pPr marL="0" marR="0" indent="0" algn="ctr" defTabSz="8255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endParaRPr kumimoji="0" lang="zh-CN" altLang="en-US" sz="3200" b="0" i="0" u="none" strike="noStrike" cap="none" spc="0" normalizeH="0" baseline="0">
                  <a:ln>
                    <a:noFill/>
                  </a:ln>
                  <a:solidFill>
                    <a:srgbClr val="FFFFFF"/>
                  </a:solidFill>
                  <a:effectLst/>
                  <a:uFillTx/>
                  <a:latin typeface="+mn-lt"/>
                  <a:ea typeface="+mn-ea"/>
                  <a:cs typeface="+mn-cs"/>
                  <a:sym typeface="Helvetica Neue Medium"/>
                </a:endParaRPr>
              </a:p>
            </p:txBody>
          </p:sp>
          <p:cxnSp>
            <p:nvCxnSpPr>
              <p:cNvPr id="41" name="直接箭头连接符 40"/>
              <p:cNvCxnSpPr>
                <a:endCxn id="40" idx="1"/>
              </p:cNvCxnSpPr>
              <p:nvPr/>
            </p:nvCxnSpPr>
            <p:spPr>
              <a:xfrm>
                <a:off x="8131629" y="5667531"/>
                <a:ext cx="477612" cy="2"/>
              </a:xfrm>
              <a:prstGeom prst="straightConnector1">
                <a:avLst/>
              </a:prstGeom>
              <a:noFill/>
              <a:ln w="53975" cap="flat">
                <a:solidFill>
                  <a:srgbClr val="FF0000"/>
                </a:solidFill>
                <a:prstDash val="solid"/>
                <a:miter lim="400000"/>
                <a:tailEnd type="triangle"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</p:cxnSp>
          <p:cxnSp>
            <p:nvCxnSpPr>
              <p:cNvPr id="42" name="直接箭头连接符 41"/>
              <p:cNvCxnSpPr/>
              <p:nvPr/>
            </p:nvCxnSpPr>
            <p:spPr>
              <a:xfrm>
                <a:off x="9335861" y="5667531"/>
                <a:ext cx="327614" cy="0"/>
              </a:xfrm>
              <a:prstGeom prst="straightConnector1">
                <a:avLst/>
              </a:prstGeom>
              <a:noFill/>
              <a:ln w="25400" cap="flat">
                <a:solidFill>
                  <a:srgbClr val="000000"/>
                </a:solidFill>
                <a:prstDash val="solid"/>
                <a:miter lim="400000"/>
                <a:tailEnd type="triangle"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</p:cxnSp>
        </p:grpSp>
        <p:sp>
          <p:nvSpPr>
            <p:cNvPr id="29" name="圆角矩形 28"/>
            <p:cNvSpPr/>
            <p:nvPr/>
          </p:nvSpPr>
          <p:spPr>
            <a:xfrm>
              <a:off x="17678014" y="6746953"/>
              <a:ext cx="527083" cy="239614"/>
            </a:xfrm>
            <a:prstGeom prst="roundRect">
              <a:avLst/>
            </a:prstGeom>
            <a:solidFill>
              <a:schemeClr val="tx1">
                <a:lumMod val="95000"/>
                <a:lumOff val="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0" tIns="0" rIns="0" bIns="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30" name="单圆角矩形 29"/>
            <p:cNvSpPr/>
            <p:nvPr/>
          </p:nvSpPr>
          <p:spPr>
            <a:xfrm>
              <a:off x="15485948" y="8318618"/>
              <a:ext cx="1721224" cy="1129553"/>
            </a:xfrm>
            <a:prstGeom prst="snipRoundRect">
              <a:avLst/>
            </a:prstGeom>
            <a:solidFill>
              <a:schemeClr val="bg2">
                <a:lumMod val="90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0" tIns="0" rIns="0" bIns="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31" name="流程图: 终止 30"/>
            <p:cNvSpPr/>
            <p:nvPr/>
          </p:nvSpPr>
          <p:spPr>
            <a:xfrm>
              <a:off x="18666514" y="8318618"/>
              <a:ext cx="2013074" cy="1129553"/>
            </a:xfrm>
            <a:prstGeom prst="flowChartTerminator">
              <a:avLst/>
            </a:prstGeom>
            <a:solidFill>
              <a:schemeClr val="bg2">
                <a:lumMod val="90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0" tIns="0" rIns="0" bIns="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cxnSp>
          <p:nvCxnSpPr>
            <p:cNvPr id="32" name="直接箭头连接符 31"/>
            <p:cNvCxnSpPr/>
            <p:nvPr/>
          </p:nvCxnSpPr>
          <p:spPr>
            <a:xfrm flipH="1">
              <a:off x="17332927" y="8977719"/>
              <a:ext cx="1219983" cy="0"/>
            </a:xfrm>
            <a:prstGeom prst="straightConnector1">
              <a:avLst/>
            </a:prstGeom>
            <a:noFill/>
            <a:ln w="44450" cap="flat">
              <a:solidFill>
                <a:srgbClr val="FF0000"/>
              </a:solidFill>
              <a:prstDash val="solid"/>
              <a:miter lim="400000"/>
              <a:headEnd type="triangle"/>
              <a:tailEnd type="triangle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</p:cxnSp>
        <p:sp>
          <p:nvSpPr>
            <p:cNvPr id="33" name="圆角矩形 32"/>
            <p:cNvSpPr/>
            <p:nvPr/>
          </p:nvSpPr>
          <p:spPr>
            <a:xfrm>
              <a:off x="19309741" y="8644822"/>
              <a:ext cx="726620" cy="538843"/>
            </a:xfrm>
            <a:prstGeom prst="roundRect">
              <a:avLst/>
            </a:prstGeom>
            <a:solidFill>
              <a:schemeClr val="tx1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0" tIns="0" rIns="0" bIns="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cxnSp>
          <p:nvCxnSpPr>
            <p:cNvPr id="34" name="直接箭头连接符 33"/>
            <p:cNvCxnSpPr/>
            <p:nvPr/>
          </p:nvCxnSpPr>
          <p:spPr>
            <a:xfrm flipH="1">
              <a:off x="17312110" y="4880003"/>
              <a:ext cx="1219983" cy="0"/>
            </a:xfrm>
            <a:prstGeom prst="straightConnector1">
              <a:avLst/>
            </a:prstGeom>
            <a:noFill/>
            <a:ln w="44450" cap="flat">
              <a:solidFill>
                <a:srgbClr val="FF0000"/>
              </a:solidFill>
              <a:prstDash val="solid"/>
              <a:miter lim="400000"/>
              <a:headEnd type="triangle"/>
              <a:tailEnd type="triangle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</p:cxnSp>
        <p:sp>
          <p:nvSpPr>
            <p:cNvPr id="35" name="等腰三角形 34"/>
            <p:cNvSpPr/>
            <p:nvPr/>
          </p:nvSpPr>
          <p:spPr>
            <a:xfrm>
              <a:off x="15971317" y="8529554"/>
              <a:ext cx="708852" cy="707680"/>
            </a:xfrm>
            <a:prstGeom prst="triangle">
              <a:avLst/>
            </a:prstGeom>
            <a:solidFill>
              <a:schemeClr val="tx1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0" tIns="0" rIns="0" bIns="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36" name="圆角矩形 35"/>
            <p:cNvSpPr/>
            <p:nvPr/>
          </p:nvSpPr>
          <p:spPr>
            <a:xfrm>
              <a:off x="19288924" y="4663783"/>
              <a:ext cx="726620" cy="538843"/>
            </a:xfrm>
            <a:prstGeom prst="roundRect">
              <a:avLst/>
            </a:prstGeom>
            <a:solidFill>
              <a:schemeClr val="tx1">
                <a:lumMod val="95000"/>
                <a:lumOff val="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0" tIns="0" rIns="0" bIns="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37" name="文本框 36"/>
            <p:cNvSpPr txBox="1"/>
            <p:nvPr/>
          </p:nvSpPr>
          <p:spPr>
            <a:xfrm>
              <a:off x="13256758" y="4669147"/>
              <a:ext cx="1758989" cy="53347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2800" b="0" i="0" u="none" strike="noStrike" cap="none" spc="0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Arial" panose="020B0604020202020204" pitchFamily="34" charset="0"/>
                  <a:cs typeface="Arial" panose="020B0604020202020204" pitchFamily="34" charset="0"/>
                  <a:sym typeface="Helvetica Neue"/>
                </a:rPr>
                <a:t>Case3</a:t>
              </a:r>
              <a:endParaRPr kumimoji="0" lang="zh-CN" altLang="en-US" sz="2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 pitchFamily="34" charset="0"/>
                <a:cs typeface="Arial" panose="020B0604020202020204" pitchFamily="34" charset="0"/>
                <a:sym typeface="Helvetica Neue"/>
              </a:endParaRPr>
            </a:p>
          </p:txBody>
        </p:sp>
        <p:sp>
          <p:nvSpPr>
            <p:cNvPr id="38" name="文本框 37"/>
            <p:cNvSpPr txBox="1"/>
            <p:nvPr/>
          </p:nvSpPr>
          <p:spPr>
            <a:xfrm>
              <a:off x="13214483" y="6645984"/>
              <a:ext cx="1758989" cy="53347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2800" b="0" i="0" u="none" strike="noStrike" cap="none" spc="0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Arial" panose="020B0604020202020204" pitchFamily="34" charset="0"/>
                  <a:cs typeface="Arial" panose="020B0604020202020204" pitchFamily="34" charset="0"/>
                  <a:sym typeface="Helvetica Neue"/>
                </a:rPr>
                <a:t>Case4</a:t>
              </a:r>
              <a:endParaRPr kumimoji="0" lang="zh-CN" altLang="en-US" sz="2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 pitchFamily="34" charset="0"/>
                <a:cs typeface="Arial" panose="020B0604020202020204" pitchFamily="34" charset="0"/>
                <a:sym typeface="Helvetica Neue"/>
              </a:endParaRPr>
            </a:p>
          </p:txBody>
        </p:sp>
        <p:sp>
          <p:nvSpPr>
            <p:cNvPr id="39" name="文本框 38"/>
            <p:cNvSpPr txBox="1"/>
            <p:nvPr/>
          </p:nvSpPr>
          <p:spPr>
            <a:xfrm>
              <a:off x="13199956" y="8642277"/>
              <a:ext cx="1758989" cy="53347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2800" b="0" i="0" u="none" strike="noStrike" cap="none" spc="0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Arial" panose="020B0604020202020204" pitchFamily="34" charset="0"/>
                  <a:cs typeface="Arial" panose="020B0604020202020204" pitchFamily="34" charset="0"/>
                  <a:sym typeface="Helvetica Neue"/>
                </a:rPr>
                <a:t>Case5</a:t>
              </a:r>
              <a:endParaRPr kumimoji="0" lang="zh-CN" altLang="en-US" sz="2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 pitchFamily="34" charset="0"/>
                <a:cs typeface="Arial" panose="020B0604020202020204" pitchFamily="34" charset="0"/>
                <a:sym typeface="Helvetica Neue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93345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标题 5"/>
          <p:cNvSpPr>
            <a:spLocks noGrp="1"/>
          </p:cNvSpPr>
          <p:nvPr>
            <p:ph type="title"/>
          </p:nvPr>
        </p:nvSpPr>
        <p:spPr>
          <a:xfrm>
            <a:off x="776505" y="627526"/>
            <a:ext cx="22841775" cy="1073683"/>
          </a:xfrm>
        </p:spPr>
        <p:txBody>
          <a:bodyPr/>
          <a:lstStyle/>
          <a:p>
            <a:r>
              <a:rPr lang="en-US" altLang="zh-CN" dirty="0"/>
              <a:t>CSI compression</a:t>
            </a:r>
            <a:endParaRPr lang="zh-CN" altLang="en-US" dirty="0"/>
          </a:p>
        </p:txBody>
      </p:sp>
      <p:sp>
        <p:nvSpPr>
          <p:cNvPr id="34" name="文本占位符 8"/>
          <p:cNvSpPr>
            <a:spLocks noGrp="1"/>
          </p:cNvSpPr>
          <p:nvPr>
            <p:ph type="body" sz="quarter" idx="10"/>
          </p:nvPr>
        </p:nvSpPr>
        <p:spPr>
          <a:xfrm>
            <a:off x="2818191" y="12877310"/>
            <a:ext cx="10271642" cy="48961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36" name="文本占位符 9"/>
          <p:cNvSpPr>
            <a:spLocks noGrp="1"/>
          </p:cNvSpPr>
          <p:nvPr>
            <p:ph type="body" sz="quarter" idx="12"/>
          </p:nvPr>
        </p:nvSpPr>
        <p:spPr>
          <a:xfrm>
            <a:off x="776287" y="2879386"/>
            <a:ext cx="10286159" cy="4746373"/>
          </a:xfrm>
        </p:spPr>
        <p:txBody>
          <a:bodyPr>
            <a:normAutofit fontScale="70000" lnSpcReduction="20000"/>
          </a:bodyPr>
          <a:lstStyle/>
          <a:p>
            <a:r>
              <a:rPr lang="en-US" altLang="zh-CN" dirty="0"/>
              <a:t>The basic idea:</a:t>
            </a:r>
          </a:p>
          <a:p>
            <a:pPr lvl="1"/>
            <a:r>
              <a:rPr lang="en-US" altLang="zh-CN" dirty="0"/>
              <a:t>The measured raw CSI is compressed by a DML algorithm</a:t>
            </a:r>
          </a:p>
          <a:p>
            <a:r>
              <a:rPr lang="en-US" altLang="zh-CN" dirty="0"/>
              <a:t>The benefit:</a:t>
            </a:r>
          </a:p>
          <a:p>
            <a:pPr lvl="1"/>
            <a:r>
              <a:rPr lang="en-US" altLang="zh-CN" dirty="0"/>
              <a:t>More precise channel status information can be transferred in order to improve MIMO performance</a:t>
            </a:r>
            <a:endParaRPr lang="zh-CN" altLang="en-US" dirty="0"/>
          </a:p>
        </p:txBody>
      </p:sp>
      <p:sp>
        <p:nvSpPr>
          <p:cNvPr id="37" name="文本占位符 10"/>
          <p:cNvSpPr>
            <a:spLocks noGrp="1"/>
          </p:cNvSpPr>
          <p:nvPr>
            <p:ph type="body" sz="quarter" idx="13"/>
          </p:nvPr>
        </p:nvSpPr>
        <p:spPr>
          <a:xfrm>
            <a:off x="12708307" y="3747400"/>
            <a:ext cx="10117187" cy="1204161"/>
          </a:xfrm>
        </p:spPr>
        <p:txBody>
          <a:bodyPr>
            <a:normAutofit fontScale="85000" lnSpcReduction="10000"/>
          </a:bodyPr>
          <a:lstStyle/>
          <a:p>
            <a:r>
              <a:rPr lang="en-US" altLang="zh-CN" dirty="0" smtClean="0">
                <a:solidFill>
                  <a:schemeClr val="bg1">
                    <a:lumMod val="50000"/>
                  </a:schemeClr>
                </a:solidFill>
              </a:rPr>
              <a:t>AI based CSI vs 3GPP CSI code book</a:t>
            </a:r>
            <a:endParaRPr lang="zh-CN" altLang="en-US" dirty="0">
              <a:solidFill>
                <a:schemeClr val="bg1">
                  <a:lumMod val="50000"/>
                </a:schemeClr>
              </a:solidFill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1398493" y="7867223"/>
            <a:ext cx="8802118" cy="4768623"/>
            <a:chOff x="1398493" y="6211441"/>
            <a:chExt cx="8802118" cy="4768623"/>
          </a:xfrm>
        </p:grpSpPr>
        <p:sp>
          <p:nvSpPr>
            <p:cNvPr id="39" name="圆角矩形 38"/>
            <p:cNvSpPr/>
            <p:nvPr/>
          </p:nvSpPr>
          <p:spPr>
            <a:xfrm>
              <a:off x="1398493" y="6305990"/>
              <a:ext cx="3263154" cy="847845"/>
            </a:xfrm>
            <a:prstGeom prst="round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0" tIns="0" rIns="0" bIns="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40" name="文本框 39"/>
            <p:cNvSpPr txBox="1"/>
            <p:nvPr/>
          </p:nvSpPr>
          <p:spPr>
            <a:xfrm>
              <a:off x="1796413" y="6247729"/>
              <a:ext cx="2467313" cy="96436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lang="en-US" altLang="zh-CN" sz="2800" b="0" dirty="0">
                  <a:solidFill>
                    <a:schemeClr val="bg1">
                      <a:lumMod val="9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Measured raw CSI</a:t>
              </a:r>
              <a:endParaRPr kumimoji="0" lang="zh-CN" altLang="en-US" sz="2800" b="0" i="0" u="none" strike="noStrike" cap="none" spc="0" normalizeH="0" baseline="0" dirty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FillTx/>
                <a:latin typeface="Arial" panose="020B0604020202020204" pitchFamily="34" charset="0"/>
                <a:cs typeface="Arial" panose="020B0604020202020204" pitchFamily="34" charset="0"/>
                <a:sym typeface="Helvetica Neue"/>
              </a:endParaRPr>
            </a:p>
          </p:txBody>
        </p:sp>
        <p:sp>
          <p:nvSpPr>
            <p:cNvPr id="41" name="圆角矩形 40"/>
            <p:cNvSpPr/>
            <p:nvPr/>
          </p:nvSpPr>
          <p:spPr>
            <a:xfrm>
              <a:off x="1398493" y="7908090"/>
              <a:ext cx="3263154" cy="847845"/>
            </a:xfrm>
            <a:prstGeom prst="roundRect">
              <a:avLst/>
            </a:prstGeom>
            <a:solidFill>
              <a:schemeClr val="tx1">
                <a:lumMod val="95000"/>
                <a:lumOff val="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0" tIns="0" rIns="0" bIns="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42" name="文本框 41"/>
            <p:cNvSpPr txBox="1"/>
            <p:nvPr/>
          </p:nvSpPr>
          <p:spPr>
            <a:xfrm>
              <a:off x="1796413" y="8065273"/>
              <a:ext cx="2467313" cy="53347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lang="en-US" altLang="zh-CN" sz="2800" b="0" dirty="0">
                  <a:solidFill>
                    <a:schemeClr val="bg1">
                      <a:lumMod val="9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DML F(x)</a:t>
              </a:r>
              <a:endParaRPr kumimoji="0" lang="zh-CN" altLang="en-US" sz="2800" b="0" i="0" u="none" strike="noStrike" cap="none" spc="0" normalizeH="0" baseline="0" dirty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FillTx/>
                <a:latin typeface="Arial" panose="020B0604020202020204" pitchFamily="34" charset="0"/>
                <a:cs typeface="Arial" panose="020B0604020202020204" pitchFamily="34" charset="0"/>
                <a:sym typeface="Helvetica Neue"/>
              </a:endParaRPr>
            </a:p>
          </p:txBody>
        </p:sp>
        <p:sp>
          <p:nvSpPr>
            <p:cNvPr id="43" name="圆角矩形 42"/>
            <p:cNvSpPr/>
            <p:nvPr/>
          </p:nvSpPr>
          <p:spPr>
            <a:xfrm>
              <a:off x="1398493" y="9450707"/>
              <a:ext cx="3263154" cy="847845"/>
            </a:xfrm>
            <a:prstGeom prst="round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0" tIns="0" rIns="0" bIns="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1796413" y="9437447"/>
              <a:ext cx="2467313" cy="96436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lang="en-US" altLang="zh-CN" sz="2800" b="0" dirty="0">
                  <a:solidFill>
                    <a:schemeClr val="bg1">
                      <a:lumMod val="9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Compressed CSI</a:t>
              </a:r>
              <a:endParaRPr kumimoji="0" lang="zh-CN" altLang="en-US" sz="2800" b="0" i="0" u="none" strike="noStrike" cap="none" spc="0" normalizeH="0" baseline="0" dirty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FillTx/>
                <a:latin typeface="Arial" panose="020B0604020202020204" pitchFamily="34" charset="0"/>
                <a:cs typeface="Arial" panose="020B0604020202020204" pitchFamily="34" charset="0"/>
                <a:sym typeface="Helvetica Neue"/>
              </a:endParaRPr>
            </a:p>
          </p:txBody>
        </p:sp>
        <p:sp>
          <p:nvSpPr>
            <p:cNvPr id="46" name="圆角矩形 45"/>
            <p:cNvSpPr/>
            <p:nvPr/>
          </p:nvSpPr>
          <p:spPr>
            <a:xfrm>
              <a:off x="6937457" y="6269702"/>
              <a:ext cx="3263154" cy="847845"/>
            </a:xfrm>
            <a:prstGeom prst="round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0" tIns="0" rIns="0" bIns="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47" name="文本框 46"/>
            <p:cNvSpPr txBox="1"/>
            <p:nvPr/>
          </p:nvSpPr>
          <p:spPr>
            <a:xfrm>
              <a:off x="7335377" y="6211441"/>
              <a:ext cx="2467313" cy="96436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lang="en-US" altLang="zh-CN" sz="2800" b="0" dirty="0">
                  <a:solidFill>
                    <a:schemeClr val="bg1">
                      <a:lumMod val="9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Measured raw CSI</a:t>
              </a:r>
              <a:endParaRPr kumimoji="0" lang="zh-CN" altLang="en-US" sz="2800" b="0" i="0" u="none" strike="noStrike" cap="none" spc="0" normalizeH="0" baseline="0" dirty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FillTx/>
                <a:latin typeface="Arial" panose="020B0604020202020204" pitchFamily="34" charset="0"/>
                <a:cs typeface="Arial" panose="020B0604020202020204" pitchFamily="34" charset="0"/>
                <a:sym typeface="Helvetica Neue"/>
              </a:endParaRPr>
            </a:p>
          </p:txBody>
        </p:sp>
        <p:sp>
          <p:nvSpPr>
            <p:cNvPr id="49" name="圆角矩形 48"/>
            <p:cNvSpPr/>
            <p:nvPr/>
          </p:nvSpPr>
          <p:spPr>
            <a:xfrm>
              <a:off x="6937457" y="7871802"/>
              <a:ext cx="3263154" cy="847845"/>
            </a:xfrm>
            <a:prstGeom prst="roundRect">
              <a:avLst/>
            </a:prstGeom>
            <a:solidFill>
              <a:schemeClr val="tx1">
                <a:lumMod val="95000"/>
                <a:lumOff val="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0" tIns="0" rIns="0" bIns="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50" name="文本框 49"/>
            <p:cNvSpPr txBox="1"/>
            <p:nvPr/>
          </p:nvSpPr>
          <p:spPr>
            <a:xfrm>
              <a:off x="7335377" y="8028985"/>
              <a:ext cx="2467313" cy="53347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lang="en-US" altLang="zh-CN" sz="2800" b="0" dirty="0">
                  <a:solidFill>
                    <a:schemeClr val="bg1">
                      <a:lumMod val="9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DML F</a:t>
              </a:r>
              <a:r>
                <a:rPr lang="en-US" altLang="zh-CN" sz="2800" b="0" baseline="30000" dirty="0">
                  <a:solidFill>
                    <a:schemeClr val="bg1">
                      <a:lumMod val="9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-1</a:t>
              </a:r>
              <a:r>
                <a:rPr lang="en-US" altLang="zh-CN" sz="2800" b="0" dirty="0">
                  <a:solidFill>
                    <a:schemeClr val="bg1">
                      <a:lumMod val="9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(x)</a:t>
              </a:r>
              <a:endParaRPr kumimoji="0" lang="zh-CN" altLang="en-US" sz="2800" b="0" i="0" u="none" strike="noStrike" cap="none" spc="0" normalizeH="0" baseline="0" dirty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FillTx/>
                <a:latin typeface="Arial" panose="020B0604020202020204" pitchFamily="34" charset="0"/>
                <a:cs typeface="Arial" panose="020B0604020202020204" pitchFamily="34" charset="0"/>
                <a:sym typeface="Helvetica Neue"/>
              </a:endParaRPr>
            </a:p>
          </p:txBody>
        </p:sp>
        <p:sp>
          <p:nvSpPr>
            <p:cNvPr id="51" name="圆角矩形 50"/>
            <p:cNvSpPr/>
            <p:nvPr/>
          </p:nvSpPr>
          <p:spPr>
            <a:xfrm>
              <a:off x="6937457" y="9414419"/>
              <a:ext cx="3263154" cy="847845"/>
            </a:xfrm>
            <a:prstGeom prst="round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0" tIns="0" rIns="0" bIns="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52" name="文本框 51"/>
            <p:cNvSpPr txBox="1"/>
            <p:nvPr/>
          </p:nvSpPr>
          <p:spPr>
            <a:xfrm>
              <a:off x="7335377" y="9401159"/>
              <a:ext cx="2467313" cy="96436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lang="en-US" altLang="zh-CN" sz="2800" b="0" dirty="0">
                  <a:solidFill>
                    <a:schemeClr val="bg1">
                      <a:lumMod val="9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Compressed CSI</a:t>
              </a:r>
              <a:endParaRPr kumimoji="0" lang="zh-CN" altLang="en-US" sz="2800" b="0" i="0" u="none" strike="noStrike" cap="none" spc="0" normalizeH="0" baseline="0" dirty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FillTx/>
                <a:latin typeface="Arial" panose="020B0604020202020204" pitchFamily="34" charset="0"/>
                <a:cs typeface="Arial" panose="020B0604020202020204" pitchFamily="34" charset="0"/>
                <a:sym typeface="Helvetica Neue"/>
              </a:endParaRPr>
            </a:p>
          </p:txBody>
        </p:sp>
        <p:cxnSp>
          <p:nvCxnSpPr>
            <p:cNvPr id="54" name="直接连接符 53"/>
            <p:cNvCxnSpPr>
              <a:endCxn id="41" idx="0"/>
            </p:cNvCxnSpPr>
            <p:nvPr/>
          </p:nvCxnSpPr>
          <p:spPr>
            <a:xfrm>
              <a:off x="3030070" y="7117547"/>
              <a:ext cx="0" cy="790543"/>
            </a:xfrm>
            <a:prstGeom prst="line">
              <a:avLst/>
            </a:prstGeom>
            <a:noFill/>
            <a:ln w="25400" cap="flat">
              <a:solidFill>
                <a:srgbClr val="000000"/>
              </a:solidFill>
              <a:prstDash val="solid"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</p:cxnSp>
        <p:cxnSp>
          <p:nvCxnSpPr>
            <p:cNvPr id="57" name="直接连接符 56"/>
            <p:cNvCxnSpPr>
              <a:endCxn id="44" idx="0"/>
            </p:cNvCxnSpPr>
            <p:nvPr/>
          </p:nvCxnSpPr>
          <p:spPr>
            <a:xfrm>
              <a:off x="3030070" y="8755935"/>
              <a:ext cx="0" cy="681512"/>
            </a:xfrm>
            <a:prstGeom prst="line">
              <a:avLst/>
            </a:prstGeom>
            <a:noFill/>
            <a:ln w="25400" cap="flat">
              <a:solidFill>
                <a:srgbClr val="000000"/>
              </a:solidFill>
              <a:prstDash val="solid"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</p:cxnSp>
        <p:cxnSp>
          <p:nvCxnSpPr>
            <p:cNvPr id="58" name="直接连接符 57"/>
            <p:cNvCxnSpPr>
              <a:endCxn id="49" idx="0"/>
            </p:cNvCxnSpPr>
            <p:nvPr/>
          </p:nvCxnSpPr>
          <p:spPr>
            <a:xfrm>
              <a:off x="8569033" y="7117547"/>
              <a:ext cx="1" cy="754255"/>
            </a:xfrm>
            <a:prstGeom prst="line">
              <a:avLst/>
            </a:prstGeom>
            <a:noFill/>
            <a:ln w="25400" cap="flat">
              <a:solidFill>
                <a:srgbClr val="000000"/>
              </a:solidFill>
              <a:prstDash val="solid"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</p:cxnSp>
        <p:cxnSp>
          <p:nvCxnSpPr>
            <p:cNvPr id="59" name="直接连接符 58"/>
            <p:cNvCxnSpPr>
              <a:stCxn id="49" idx="2"/>
              <a:endCxn id="52" idx="0"/>
            </p:cNvCxnSpPr>
            <p:nvPr/>
          </p:nvCxnSpPr>
          <p:spPr>
            <a:xfrm>
              <a:off x="8569034" y="8719647"/>
              <a:ext cx="0" cy="681512"/>
            </a:xfrm>
            <a:prstGeom prst="line">
              <a:avLst/>
            </a:prstGeom>
            <a:noFill/>
            <a:ln w="25400" cap="flat">
              <a:solidFill>
                <a:srgbClr val="000000"/>
              </a:solidFill>
              <a:prstDash val="solid"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</p:cxnSp>
        <p:grpSp>
          <p:nvGrpSpPr>
            <p:cNvPr id="60" name="组合 59"/>
            <p:cNvGrpSpPr/>
            <p:nvPr/>
          </p:nvGrpSpPr>
          <p:grpSpPr>
            <a:xfrm>
              <a:off x="3030070" y="10262264"/>
              <a:ext cx="5538966" cy="717800"/>
              <a:chOff x="3030070" y="10262264"/>
              <a:chExt cx="5538966" cy="717800"/>
            </a:xfrm>
          </p:grpSpPr>
          <p:cxnSp>
            <p:nvCxnSpPr>
              <p:cNvPr id="61" name="直接连接符 60"/>
              <p:cNvCxnSpPr/>
              <p:nvPr/>
            </p:nvCxnSpPr>
            <p:spPr>
              <a:xfrm>
                <a:off x="3030070" y="10262264"/>
                <a:ext cx="0" cy="717800"/>
              </a:xfrm>
              <a:prstGeom prst="line">
                <a:avLst/>
              </a:prstGeom>
              <a:noFill/>
              <a:ln w="25400" cap="flat">
                <a:solidFill>
                  <a:srgbClr val="000000"/>
                </a:solidFill>
                <a:prstDash val="dash"/>
                <a:miter lim="400000"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</p:cxnSp>
          <p:cxnSp>
            <p:nvCxnSpPr>
              <p:cNvPr id="62" name="直接连接符 61"/>
              <p:cNvCxnSpPr/>
              <p:nvPr/>
            </p:nvCxnSpPr>
            <p:spPr>
              <a:xfrm flipH="1">
                <a:off x="8569032" y="10262694"/>
                <a:ext cx="4" cy="694342"/>
              </a:xfrm>
              <a:prstGeom prst="line">
                <a:avLst/>
              </a:prstGeom>
              <a:noFill/>
              <a:ln w="25400" cap="flat">
                <a:solidFill>
                  <a:srgbClr val="000000"/>
                </a:solidFill>
                <a:prstDash val="dash"/>
                <a:miter lim="400000"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</p:cxnSp>
          <p:cxnSp>
            <p:nvCxnSpPr>
              <p:cNvPr id="63" name="直接连接符 62"/>
              <p:cNvCxnSpPr/>
              <p:nvPr/>
            </p:nvCxnSpPr>
            <p:spPr>
              <a:xfrm>
                <a:off x="3030070" y="10980064"/>
                <a:ext cx="5538965" cy="0"/>
              </a:xfrm>
              <a:prstGeom prst="line">
                <a:avLst/>
              </a:prstGeom>
              <a:noFill/>
              <a:ln w="25400" cap="flat">
                <a:solidFill>
                  <a:srgbClr val="000000"/>
                </a:solidFill>
                <a:prstDash val="dash"/>
                <a:miter lim="400000"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</p:cxnSp>
        </p:grpSp>
      </p:grpSp>
      <p:pic>
        <p:nvPicPr>
          <p:cNvPr id="28" name="图片 27">
            <a:extLst>
              <a:ext uri="{FF2B5EF4-FFF2-40B4-BE49-F238E27FC236}">
                <a16:creationId xmlns:a16="http://schemas.microsoft.com/office/drawing/2014/main" id="{67FCA2FA-B0EB-4AF4-8FF5-B2A3D0B70D5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97392" y="4669648"/>
            <a:ext cx="11377332" cy="77280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50784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Receiver with noise-compression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2"/>
          </p:nvPr>
        </p:nvSpPr>
        <p:spPr>
          <a:xfrm>
            <a:off x="776288" y="2879387"/>
            <a:ext cx="10111452" cy="3628989"/>
          </a:xfrm>
        </p:spPr>
        <p:txBody>
          <a:bodyPr>
            <a:normAutofit fontScale="77500" lnSpcReduction="20000"/>
          </a:bodyPr>
          <a:lstStyle/>
          <a:p>
            <a:r>
              <a:rPr lang="en-US" altLang="zh-CN" dirty="0"/>
              <a:t>Basic idea: </a:t>
            </a:r>
          </a:p>
          <a:p>
            <a:pPr lvl="1"/>
            <a:r>
              <a:rPr lang="en-US" altLang="zh-CN" dirty="0" err="1"/>
              <a:t>DnCNN</a:t>
            </a:r>
            <a:r>
              <a:rPr lang="en-US" altLang="zh-CN" dirty="0"/>
              <a:t> helps to remove some noise for pilot and data</a:t>
            </a:r>
          </a:p>
          <a:p>
            <a:r>
              <a:rPr lang="en-US" altLang="zh-CN" dirty="0"/>
              <a:t>Benefit: to improve the SNR and BER</a:t>
            </a:r>
            <a:endParaRPr lang="zh-CN" altLang="en-US" dirty="0"/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39E4F895-4D38-4F82-953F-12C6AEFB010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7408" y="6801185"/>
            <a:ext cx="6263651" cy="2411169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01B7A035-7495-4EC6-83E9-77B99E51BC6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90241" y="10173332"/>
            <a:ext cx="8345196" cy="2467599"/>
          </a:xfrm>
          <a:prstGeom prst="rect">
            <a:avLst/>
          </a:prstGeom>
        </p:spPr>
      </p:pic>
      <p:sp>
        <p:nvSpPr>
          <p:cNvPr id="10" name="下箭头 9"/>
          <p:cNvSpPr/>
          <p:nvPr/>
        </p:nvSpPr>
        <p:spPr>
          <a:xfrm>
            <a:off x="5611906" y="9592233"/>
            <a:ext cx="484094" cy="670744"/>
          </a:xfrm>
          <a:prstGeom prst="downArrow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3" name="表格 12">
                <a:extLst>
                  <a:ext uri="{FF2B5EF4-FFF2-40B4-BE49-F238E27FC236}">
                    <a16:creationId xmlns:a16="http://schemas.microsoft.com/office/drawing/2014/main" id="{09452D29-2AD0-4787-A1AD-E42C5606D833}"/>
                  </a:ext>
                </a:extLst>
              </p:cNvPr>
              <p:cNvGraphicFramePr>
                <a:graphicFrameLocks noGrp="1"/>
              </p:cNvGraphicFramePr>
              <p:nvPr>
                <p:extLst/>
              </p:nvPr>
            </p:nvGraphicFramePr>
            <p:xfrm>
              <a:off x="14381968" y="9369622"/>
              <a:ext cx="8285395" cy="2889716"/>
            </p:xfrm>
            <a:graphic>
              <a:graphicData uri="http://schemas.openxmlformats.org/drawingml/2006/table">
                <a:tbl>
                  <a:tblPr firstRow="1" bandRow="1">
                    <a:tableStyleId>{08FB837D-C827-4EFA-A057-4D05807E0F7C}</a:tableStyleId>
                  </a:tblPr>
                  <a:tblGrid>
                    <a:gridCol w="5286596">
                      <a:extLst>
                        <a:ext uri="{9D8B030D-6E8A-4147-A177-3AD203B41FA5}">
                          <a16:colId xmlns:a16="http://schemas.microsoft.com/office/drawing/2014/main" val="1633338339"/>
                        </a:ext>
                      </a:extLst>
                    </a:gridCol>
                    <a:gridCol w="2998799">
                      <a:extLst>
                        <a:ext uri="{9D8B030D-6E8A-4147-A177-3AD203B41FA5}">
                          <a16:colId xmlns:a16="http://schemas.microsoft.com/office/drawing/2014/main" val="3570357226"/>
                        </a:ext>
                      </a:extLst>
                    </a:gridCol>
                  </a:tblGrid>
                  <a:tr h="417046">
                    <a:tc>
                      <a:txBody>
                        <a:bodyPr/>
                        <a:lstStyle/>
                        <a:p>
                          <a:r>
                            <a:rPr lang="en-US" altLang="zh-CN" sz="2000" b="0" dirty="0">
                              <a:solidFill>
                                <a:schemeClr val="tx1">
                                  <a:lumMod val="95000"/>
                                  <a:lumOff val="5000"/>
                                </a:schemeClr>
                              </a:solidFill>
                              <a:latin typeface="Arial" panose="020B0604020202020204" pitchFamily="34" charset="0"/>
                              <a:ea typeface="OPPOSans R" panose="00020600040101010101"/>
                              <a:cs typeface="Arial" panose="020B0604020202020204" pitchFamily="34" charset="0"/>
                            </a:rPr>
                            <a:t>Simulation assumption</a:t>
                          </a:r>
                          <a:endParaRPr lang="zh-CN" altLang="en-US" sz="2000" b="0" dirty="0">
                            <a:solidFill>
                              <a:schemeClr val="tx1">
                                <a:lumMod val="95000"/>
                                <a:lumOff val="5000"/>
                              </a:schemeClr>
                            </a:solidFill>
                            <a:latin typeface="Arial" panose="020B0604020202020204" pitchFamily="34" charset="0"/>
                            <a:ea typeface="OPPOSans R" panose="00020600040101010101"/>
                            <a:cs typeface="Arial" panose="020B0604020202020204" pitchFamily="34" charset="0"/>
                          </a:endParaRPr>
                        </a:p>
                      </a:txBody>
                      <a:tcPr marT="36000" marB="36000" anchor="ctr"/>
                    </a:tc>
                    <a:tc>
                      <a:txBody>
                        <a:bodyPr/>
                        <a:lstStyle/>
                        <a:p>
                          <a:r>
                            <a:rPr lang="en-US" altLang="zh-CN" sz="2000" b="0" dirty="0">
                              <a:solidFill>
                                <a:schemeClr val="tx1">
                                  <a:lumMod val="95000"/>
                                  <a:lumOff val="5000"/>
                                </a:schemeClr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value</a:t>
                          </a:r>
                          <a:endParaRPr lang="zh-CN" altLang="en-US" sz="2000" b="0" dirty="0">
                            <a:solidFill>
                              <a:schemeClr val="tx1">
                                <a:lumMod val="95000"/>
                                <a:lumOff val="5000"/>
                              </a:schemeClr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T="36000" marB="36000" anchor="ctr"/>
                    </a:tc>
                    <a:extLst>
                      <a:ext uri="{0D108BD9-81ED-4DB2-BD59-A6C34878D82A}">
                        <a16:rowId xmlns:a16="http://schemas.microsoft.com/office/drawing/2014/main" val="338606047"/>
                      </a:ext>
                    </a:extLst>
                  </a:tr>
                  <a:tr h="417046">
                    <a:tc>
                      <a:txBody>
                        <a:bodyPr/>
                        <a:lstStyle/>
                        <a:p>
                          <a:r>
                            <a:rPr lang="en-US" altLang="zh-CN" sz="2000" b="0" dirty="0">
                              <a:solidFill>
                                <a:schemeClr val="tx1">
                                  <a:lumMod val="95000"/>
                                  <a:lumOff val="5000"/>
                                </a:schemeClr>
                              </a:solidFill>
                              <a:latin typeface="Arial" panose="020B0604020202020204" pitchFamily="34" charset="0"/>
                              <a:ea typeface="OPPOSans R" panose="00020600040101010101"/>
                              <a:cs typeface="Arial" panose="020B0604020202020204" pitchFamily="34" charset="0"/>
                            </a:rPr>
                            <a:t>Number</a:t>
                          </a:r>
                          <a:r>
                            <a:rPr lang="en-US" altLang="zh-CN" sz="2000" b="0" baseline="0" dirty="0">
                              <a:solidFill>
                                <a:schemeClr val="tx1">
                                  <a:lumMod val="95000"/>
                                  <a:lumOff val="5000"/>
                                </a:schemeClr>
                              </a:solidFill>
                              <a:latin typeface="Arial" panose="020B0604020202020204" pitchFamily="34" charset="0"/>
                              <a:ea typeface="OPPOSans R" panose="00020600040101010101"/>
                              <a:cs typeface="Arial" panose="020B0604020202020204" pitchFamily="34" charset="0"/>
                            </a:rPr>
                            <a:t> of </a:t>
                          </a:r>
                          <a:r>
                            <a:rPr lang="en-US" altLang="zh-CN" sz="2000" b="0" dirty="0">
                              <a:solidFill>
                                <a:schemeClr val="tx1">
                                  <a:lumMod val="95000"/>
                                  <a:lumOff val="5000"/>
                                </a:schemeClr>
                              </a:solidFill>
                              <a:latin typeface="Arial" panose="020B0604020202020204" pitchFamily="34" charset="0"/>
                              <a:ea typeface="OPPOSans R" panose="00020600040101010101"/>
                              <a:cs typeface="Arial" panose="020B0604020202020204" pitchFamily="34" charset="0"/>
                            </a:rPr>
                            <a:t>Tx antenna 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2000" b="0" i="1" smtClean="0">
                                      <a:solidFill>
                                        <a:schemeClr val="tx1">
                                          <a:lumMod val="95000"/>
                                          <a:lumOff val="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2000" b="0" i="1" smtClean="0">
                                      <a:solidFill>
                                        <a:schemeClr val="tx1">
                                          <a:lumMod val="95000"/>
                                          <a:lumOff val="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𝑁</m:t>
                                  </m:r>
                                </m:e>
                                <m:sub>
                                  <m:r>
                                    <a:rPr lang="en-US" altLang="zh-CN" sz="2000" b="0" i="1" smtClean="0">
                                      <a:solidFill>
                                        <a:schemeClr val="tx1">
                                          <a:lumMod val="95000"/>
                                          <a:lumOff val="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𝑡</m:t>
                                  </m:r>
                                </m:sub>
                              </m:sSub>
                            </m:oMath>
                          </a14:m>
                          <a:endParaRPr lang="zh-CN" altLang="en-US" sz="2000" b="0" dirty="0">
                            <a:solidFill>
                              <a:schemeClr val="tx1">
                                <a:lumMod val="95000"/>
                                <a:lumOff val="5000"/>
                              </a:schemeClr>
                            </a:solidFill>
                            <a:latin typeface="Arial" panose="020B0604020202020204" pitchFamily="34" charset="0"/>
                            <a:ea typeface="OPPOSans R" panose="00020600040101010101"/>
                            <a:cs typeface="Arial" panose="020B0604020202020204" pitchFamily="34" charset="0"/>
                          </a:endParaRPr>
                        </a:p>
                      </a:txBody>
                      <a:tcPr marT="36000" marB="36000" anchor="ctr"/>
                    </a:tc>
                    <a:tc>
                      <a:txBody>
                        <a:bodyPr/>
                        <a:lstStyle/>
                        <a:p>
                          <a:r>
                            <a:rPr lang="en-US" altLang="zh-CN" sz="2000" b="0" dirty="0">
                              <a:solidFill>
                                <a:schemeClr val="tx1">
                                  <a:lumMod val="95000"/>
                                  <a:lumOff val="5000"/>
                                </a:schemeClr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2</a:t>
                          </a:r>
                          <a:endParaRPr lang="zh-CN" altLang="en-US" sz="2000" b="0" dirty="0">
                            <a:solidFill>
                              <a:schemeClr val="tx1">
                                <a:lumMod val="95000"/>
                                <a:lumOff val="5000"/>
                              </a:schemeClr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T="36000" marB="36000" anchor="ctr"/>
                    </a:tc>
                    <a:extLst>
                      <a:ext uri="{0D108BD9-81ED-4DB2-BD59-A6C34878D82A}">
                        <a16:rowId xmlns:a16="http://schemas.microsoft.com/office/drawing/2014/main" val="415804221"/>
                      </a:ext>
                    </a:extLst>
                  </a:tr>
                  <a:tr h="513906">
                    <a:tc>
                      <a:txBody>
                        <a:bodyPr/>
                        <a:lstStyle/>
                        <a:p>
                          <a:r>
                            <a:rPr lang="en-US" altLang="zh-CN" sz="2000" b="0" dirty="0">
                              <a:solidFill>
                                <a:schemeClr val="tx1">
                                  <a:lumMod val="95000"/>
                                  <a:lumOff val="5000"/>
                                </a:schemeClr>
                              </a:solidFill>
                              <a:latin typeface="Arial" panose="020B0604020202020204" pitchFamily="34" charset="0"/>
                              <a:ea typeface="OPPOSans R" panose="00020600040101010101"/>
                              <a:cs typeface="Arial" panose="020B0604020202020204" pitchFamily="34" charset="0"/>
                            </a:rPr>
                            <a:t>Number of Rx antenna 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2000" b="0" i="1" smtClean="0">
                                      <a:solidFill>
                                        <a:schemeClr val="tx1">
                                          <a:lumMod val="95000"/>
                                          <a:lumOff val="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2000" b="0" i="1" smtClean="0">
                                      <a:solidFill>
                                        <a:schemeClr val="tx1">
                                          <a:lumMod val="95000"/>
                                          <a:lumOff val="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𝑁</m:t>
                                  </m:r>
                                </m:e>
                                <m:sub>
                                  <m:r>
                                    <a:rPr lang="en-US" altLang="zh-CN" sz="2000" b="0" i="1" smtClean="0">
                                      <a:solidFill>
                                        <a:schemeClr val="tx1">
                                          <a:lumMod val="95000"/>
                                          <a:lumOff val="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𝑟</m:t>
                                  </m:r>
                                </m:sub>
                              </m:sSub>
                            </m:oMath>
                          </a14:m>
                          <a:endParaRPr lang="zh-CN" altLang="en-US" sz="2000" b="0" dirty="0">
                            <a:solidFill>
                              <a:schemeClr val="tx1">
                                <a:lumMod val="95000"/>
                                <a:lumOff val="5000"/>
                              </a:schemeClr>
                            </a:solidFill>
                            <a:latin typeface="Arial" panose="020B0604020202020204" pitchFamily="34" charset="0"/>
                            <a:ea typeface="OPPOSans R" panose="00020600040101010101"/>
                            <a:cs typeface="Arial" panose="020B0604020202020204" pitchFamily="34" charset="0"/>
                          </a:endParaRPr>
                        </a:p>
                      </a:txBody>
                      <a:tcPr marT="36000" marB="36000" anchor="ctr"/>
                    </a:tc>
                    <a:tc>
                      <a:txBody>
                        <a:bodyPr/>
                        <a:lstStyle/>
                        <a:p>
                          <a:r>
                            <a:rPr lang="en-US" altLang="zh-CN" sz="2000" b="0" dirty="0">
                              <a:solidFill>
                                <a:schemeClr val="tx1">
                                  <a:lumMod val="95000"/>
                                  <a:lumOff val="5000"/>
                                </a:schemeClr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2</a:t>
                          </a:r>
                          <a:endParaRPr lang="zh-CN" altLang="en-US" sz="2000" b="0" dirty="0">
                            <a:solidFill>
                              <a:schemeClr val="tx1">
                                <a:lumMod val="95000"/>
                                <a:lumOff val="5000"/>
                              </a:schemeClr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T="36000" marB="36000" anchor="ctr"/>
                    </a:tc>
                    <a:extLst>
                      <a:ext uri="{0D108BD9-81ED-4DB2-BD59-A6C34878D82A}">
                        <a16:rowId xmlns:a16="http://schemas.microsoft.com/office/drawing/2014/main" val="3508773923"/>
                      </a:ext>
                    </a:extLst>
                  </a:tr>
                  <a:tr h="513906">
                    <a:tc>
                      <a:txBody>
                        <a:bodyPr/>
                        <a:lstStyle/>
                        <a:p>
                          <a:r>
                            <a:rPr lang="en-US" altLang="zh-CN" sz="2000" b="0" dirty="0">
                              <a:solidFill>
                                <a:schemeClr val="tx1">
                                  <a:lumMod val="95000"/>
                                  <a:lumOff val="5000"/>
                                </a:schemeClr>
                              </a:solidFill>
                              <a:latin typeface="Arial" panose="020B0604020202020204" pitchFamily="34" charset="0"/>
                              <a:ea typeface="OPPOSans R" panose="00020600040101010101"/>
                              <a:cs typeface="Arial" panose="020B0604020202020204" pitchFamily="34" charset="0"/>
                            </a:rPr>
                            <a:t>Subcarriers 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000" b="0" i="1" smtClean="0">
                                  <a:solidFill>
                                    <a:schemeClr val="tx1">
                                      <a:lumMod val="95000"/>
                                      <a:lumOff val="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𝐾</m:t>
                              </m:r>
                            </m:oMath>
                          </a14:m>
                          <a:endParaRPr lang="zh-CN" altLang="en-US" sz="2000" b="0" dirty="0">
                            <a:solidFill>
                              <a:schemeClr val="tx1">
                                <a:lumMod val="95000"/>
                                <a:lumOff val="5000"/>
                              </a:schemeClr>
                            </a:solidFill>
                            <a:latin typeface="Arial" panose="020B0604020202020204" pitchFamily="34" charset="0"/>
                            <a:ea typeface="OPPOSans R" panose="00020600040101010101"/>
                            <a:cs typeface="Arial" panose="020B0604020202020204" pitchFamily="34" charset="0"/>
                          </a:endParaRPr>
                        </a:p>
                      </a:txBody>
                      <a:tcPr marT="36000" marB="36000" anchor="ctr"/>
                    </a:tc>
                    <a:tc>
                      <a:txBody>
                        <a:bodyPr/>
                        <a:lstStyle/>
                        <a:p>
                          <a:r>
                            <a:rPr lang="en-US" altLang="zh-CN" sz="2000" b="0" dirty="0">
                              <a:solidFill>
                                <a:schemeClr val="tx1">
                                  <a:lumMod val="95000"/>
                                  <a:lumOff val="5000"/>
                                </a:schemeClr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256</a:t>
                          </a:r>
                          <a:endParaRPr lang="zh-CN" altLang="en-US" sz="2000" b="0" dirty="0">
                            <a:solidFill>
                              <a:schemeClr val="tx1">
                                <a:lumMod val="95000"/>
                                <a:lumOff val="5000"/>
                              </a:schemeClr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T="36000" marB="36000" anchor="ctr"/>
                    </a:tc>
                    <a:extLst>
                      <a:ext uri="{0D108BD9-81ED-4DB2-BD59-A6C34878D82A}">
                        <a16:rowId xmlns:a16="http://schemas.microsoft.com/office/drawing/2014/main" val="2926952149"/>
                      </a:ext>
                    </a:extLst>
                  </a:tr>
                  <a:tr h="513906">
                    <a:tc>
                      <a:txBody>
                        <a:bodyPr/>
                        <a:lstStyle/>
                        <a:p>
                          <a:r>
                            <a:rPr lang="en-US" altLang="zh-CN" sz="2000" b="0" dirty="0">
                              <a:solidFill>
                                <a:schemeClr val="tx1">
                                  <a:lumMod val="95000"/>
                                  <a:lumOff val="5000"/>
                                </a:schemeClr>
                              </a:solidFill>
                              <a:latin typeface="Arial" panose="020B0604020202020204" pitchFamily="34" charset="0"/>
                              <a:ea typeface="OPPOSans R" panose="00020600040101010101"/>
                              <a:cs typeface="Arial" panose="020B0604020202020204" pitchFamily="34" charset="0"/>
                            </a:rPr>
                            <a:t>Slots 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000" b="0" i="1" smtClean="0">
                                  <a:solidFill>
                                    <a:schemeClr val="tx1">
                                      <a:lumMod val="95000"/>
                                      <a:lumOff val="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𝑇</m:t>
                              </m:r>
                            </m:oMath>
                          </a14:m>
                          <a:endParaRPr lang="zh-CN" altLang="en-US" sz="2000" b="0" dirty="0">
                            <a:solidFill>
                              <a:schemeClr val="tx1">
                                <a:lumMod val="95000"/>
                                <a:lumOff val="5000"/>
                              </a:schemeClr>
                            </a:solidFill>
                            <a:latin typeface="Arial" panose="020B0604020202020204" pitchFamily="34" charset="0"/>
                            <a:ea typeface="OPPOSans R" panose="00020600040101010101"/>
                            <a:cs typeface="Arial" panose="020B0604020202020204" pitchFamily="34" charset="0"/>
                          </a:endParaRPr>
                        </a:p>
                      </a:txBody>
                      <a:tcPr marT="36000" marB="36000" anchor="ctr"/>
                    </a:tc>
                    <a:tc>
                      <a:txBody>
                        <a:bodyPr/>
                        <a:lstStyle/>
                        <a:p>
                          <a:r>
                            <a:rPr lang="en-US" altLang="zh-CN" sz="2000" b="0" dirty="0">
                              <a:solidFill>
                                <a:schemeClr val="tx1">
                                  <a:lumMod val="95000"/>
                                  <a:lumOff val="5000"/>
                                </a:schemeClr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2</a:t>
                          </a:r>
                          <a:endParaRPr lang="zh-CN" altLang="en-US" sz="2000" b="0" dirty="0">
                            <a:solidFill>
                              <a:schemeClr val="tx1">
                                <a:lumMod val="95000"/>
                                <a:lumOff val="5000"/>
                              </a:schemeClr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T="36000" marB="36000" anchor="ctr"/>
                    </a:tc>
                    <a:extLst>
                      <a:ext uri="{0D108BD9-81ED-4DB2-BD59-A6C34878D82A}">
                        <a16:rowId xmlns:a16="http://schemas.microsoft.com/office/drawing/2014/main" val="4238199909"/>
                      </a:ext>
                    </a:extLst>
                  </a:tr>
                  <a:tr h="513906">
                    <a:tc>
                      <a:txBody>
                        <a:bodyPr/>
                        <a:lstStyle/>
                        <a:p>
                          <a:r>
                            <a:rPr lang="en-US" altLang="zh-CN" sz="2000" b="0" dirty="0">
                              <a:solidFill>
                                <a:schemeClr val="tx1">
                                  <a:lumMod val="95000"/>
                                  <a:lumOff val="5000"/>
                                </a:schemeClr>
                              </a:solidFill>
                              <a:latin typeface="Arial" panose="020B0604020202020204" pitchFamily="34" charset="0"/>
                              <a:ea typeface="OPPOSans R" panose="00020600040101010101"/>
                              <a:cs typeface="Arial" panose="020B0604020202020204" pitchFamily="34" charset="0"/>
                            </a:rPr>
                            <a:t>SNR(dB)</a:t>
                          </a:r>
                          <a:endParaRPr lang="zh-CN" altLang="en-US" sz="2000" b="0" dirty="0">
                            <a:solidFill>
                              <a:schemeClr val="tx1">
                                <a:lumMod val="95000"/>
                                <a:lumOff val="5000"/>
                              </a:schemeClr>
                            </a:solidFill>
                            <a:latin typeface="Arial" panose="020B0604020202020204" pitchFamily="34" charset="0"/>
                            <a:ea typeface="OPPOSans R" panose="00020600040101010101"/>
                            <a:cs typeface="Arial" panose="020B0604020202020204" pitchFamily="34" charset="0"/>
                          </a:endParaRPr>
                        </a:p>
                      </a:txBody>
                      <a:tcPr marT="36000" marB="36000" anchor="ctr"/>
                    </a:tc>
                    <a:tc>
                      <a:txBody>
                        <a:bodyPr/>
                        <a:lstStyle/>
                        <a:p>
                          <a:r>
                            <a:rPr lang="en-US" altLang="zh-CN" sz="2000" b="0" dirty="0">
                              <a:solidFill>
                                <a:schemeClr val="tx1">
                                  <a:lumMod val="95000"/>
                                  <a:lumOff val="5000"/>
                                </a:schemeClr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10</a:t>
                          </a:r>
                          <a:endParaRPr lang="zh-CN" altLang="en-US" sz="2000" b="0" dirty="0">
                            <a:solidFill>
                              <a:schemeClr val="tx1">
                                <a:lumMod val="95000"/>
                                <a:lumOff val="5000"/>
                              </a:schemeClr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T="36000" marB="36000" anchor="ctr"/>
                    </a:tc>
                    <a:extLst>
                      <a:ext uri="{0D108BD9-81ED-4DB2-BD59-A6C34878D82A}">
                        <a16:rowId xmlns:a16="http://schemas.microsoft.com/office/drawing/2014/main" val="1108039758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13" name="表格 12">
                <a:extLst>
                  <a:ext uri="{FF2B5EF4-FFF2-40B4-BE49-F238E27FC236}">
                    <a16:creationId xmlns:a16="http://schemas.microsoft.com/office/drawing/2014/main" id="{09452D29-2AD0-4787-A1AD-E42C5606D833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251263432"/>
                  </p:ext>
                </p:extLst>
              </p:nvPr>
            </p:nvGraphicFramePr>
            <p:xfrm>
              <a:off x="14381968" y="9369622"/>
              <a:ext cx="8285395" cy="2889716"/>
            </p:xfrm>
            <a:graphic>
              <a:graphicData uri="http://schemas.openxmlformats.org/drawingml/2006/table">
                <a:tbl>
                  <a:tblPr firstRow="1" bandRow="1">
                    <a:tableStyleId>{08FB837D-C827-4EFA-A057-4D05807E0F7C}</a:tableStyleId>
                  </a:tblPr>
                  <a:tblGrid>
                    <a:gridCol w="5286596">
                      <a:extLst>
                        <a:ext uri="{9D8B030D-6E8A-4147-A177-3AD203B41FA5}">
                          <a16:colId xmlns:a16="http://schemas.microsoft.com/office/drawing/2014/main" val="1633338339"/>
                        </a:ext>
                      </a:extLst>
                    </a:gridCol>
                    <a:gridCol w="2998799">
                      <a:extLst>
                        <a:ext uri="{9D8B030D-6E8A-4147-A177-3AD203B41FA5}">
                          <a16:colId xmlns:a16="http://schemas.microsoft.com/office/drawing/2014/main" val="3570357226"/>
                        </a:ext>
                      </a:extLst>
                    </a:gridCol>
                  </a:tblGrid>
                  <a:tr h="417046">
                    <a:tc>
                      <a:txBody>
                        <a:bodyPr/>
                        <a:lstStyle/>
                        <a:p>
                          <a:r>
                            <a:rPr lang="en-US" altLang="zh-CN" sz="2000" b="0" dirty="0" smtClean="0">
                              <a:solidFill>
                                <a:schemeClr val="tx1">
                                  <a:lumMod val="95000"/>
                                  <a:lumOff val="5000"/>
                                </a:schemeClr>
                              </a:solidFill>
                              <a:latin typeface="Arial" panose="020B0604020202020204" pitchFamily="34" charset="0"/>
                              <a:ea typeface="OPPOSans R" panose="00020600040101010101"/>
                              <a:cs typeface="Arial" panose="020B0604020202020204" pitchFamily="34" charset="0"/>
                            </a:rPr>
                            <a:t>Simulation assumption</a:t>
                          </a:r>
                          <a:endParaRPr lang="zh-CN" altLang="en-US" sz="2000" b="0" dirty="0">
                            <a:solidFill>
                              <a:schemeClr val="tx1">
                                <a:lumMod val="95000"/>
                                <a:lumOff val="5000"/>
                              </a:schemeClr>
                            </a:solidFill>
                            <a:latin typeface="Arial" panose="020B0604020202020204" pitchFamily="34" charset="0"/>
                            <a:ea typeface="OPPOSans R" panose="00020600040101010101"/>
                            <a:cs typeface="Arial" panose="020B0604020202020204" pitchFamily="34" charset="0"/>
                          </a:endParaRPr>
                        </a:p>
                      </a:txBody>
                      <a:tcPr marT="36000" marB="36000" anchor="ctr"/>
                    </a:tc>
                    <a:tc>
                      <a:txBody>
                        <a:bodyPr/>
                        <a:lstStyle/>
                        <a:p>
                          <a:r>
                            <a:rPr lang="en-US" altLang="zh-CN" sz="2000" b="0" dirty="0" smtClean="0">
                              <a:solidFill>
                                <a:schemeClr val="tx1">
                                  <a:lumMod val="95000"/>
                                  <a:lumOff val="5000"/>
                                </a:schemeClr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value</a:t>
                          </a:r>
                          <a:endParaRPr lang="zh-CN" altLang="en-US" sz="2000" b="0" dirty="0">
                            <a:solidFill>
                              <a:schemeClr val="tx1">
                                <a:lumMod val="95000"/>
                                <a:lumOff val="5000"/>
                              </a:schemeClr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T="36000" marB="36000" anchor="ctr"/>
                    </a:tc>
                    <a:extLst>
                      <a:ext uri="{0D108BD9-81ED-4DB2-BD59-A6C34878D82A}">
                        <a16:rowId xmlns:a16="http://schemas.microsoft.com/office/drawing/2014/main" val="338606047"/>
                      </a:ext>
                    </a:extLst>
                  </a:tr>
                  <a:tr h="417046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T="36000" marB="36000" anchor="ctr">
                        <a:blipFill>
                          <a:blip r:embed="rId5"/>
                          <a:stretch>
                            <a:fillRect l="-115" t="-105882" r="-57028" b="-50882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altLang="zh-CN" sz="2000" b="0" dirty="0">
                              <a:solidFill>
                                <a:schemeClr val="tx1">
                                  <a:lumMod val="95000"/>
                                  <a:lumOff val="5000"/>
                                </a:schemeClr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2</a:t>
                          </a:r>
                          <a:endParaRPr lang="zh-CN" altLang="en-US" sz="2000" b="0" dirty="0">
                            <a:solidFill>
                              <a:schemeClr val="tx1">
                                <a:lumMod val="95000"/>
                                <a:lumOff val="5000"/>
                              </a:schemeClr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T="36000" marB="36000" anchor="ctr"/>
                    </a:tc>
                    <a:extLst>
                      <a:ext uri="{0D108BD9-81ED-4DB2-BD59-A6C34878D82A}">
                        <a16:rowId xmlns:a16="http://schemas.microsoft.com/office/drawing/2014/main" val="415804221"/>
                      </a:ext>
                    </a:extLst>
                  </a:tr>
                  <a:tr h="513906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T="36000" marB="36000" anchor="ctr">
                        <a:blipFill>
                          <a:blip r:embed="rId5"/>
                          <a:stretch>
                            <a:fillRect l="-115" t="-164706" r="-57028" b="-30705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altLang="zh-CN" sz="2000" b="0" dirty="0">
                              <a:solidFill>
                                <a:schemeClr val="tx1">
                                  <a:lumMod val="95000"/>
                                  <a:lumOff val="5000"/>
                                </a:schemeClr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2</a:t>
                          </a:r>
                          <a:endParaRPr lang="zh-CN" altLang="en-US" sz="2000" b="0" dirty="0">
                            <a:solidFill>
                              <a:schemeClr val="tx1">
                                <a:lumMod val="95000"/>
                                <a:lumOff val="5000"/>
                              </a:schemeClr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T="36000" marB="36000" anchor="ctr"/>
                    </a:tc>
                    <a:extLst>
                      <a:ext uri="{0D108BD9-81ED-4DB2-BD59-A6C34878D82A}">
                        <a16:rowId xmlns:a16="http://schemas.microsoft.com/office/drawing/2014/main" val="3508773923"/>
                      </a:ext>
                    </a:extLst>
                  </a:tr>
                  <a:tr h="513906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T="36000" marB="36000" anchor="ctr">
                        <a:blipFill>
                          <a:blip r:embed="rId5"/>
                          <a:stretch>
                            <a:fillRect l="-115" t="-267857" r="-57028" b="-21071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altLang="zh-CN" sz="2000" b="0" dirty="0">
                              <a:solidFill>
                                <a:schemeClr val="tx1">
                                  <a:lumMod val="95000"/>
                                  <a:lumOff val="5000"/>
                                </a:schemeClr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256</a:t>
                          </a:r>
                          <a:endParaRPr lang="zh-CN" altLang="en-US" sz="2000" b="0" dirty="0">
                            <a:solidFill>
                              <a:schemeClr val="tx1">
                                <a:lumMod val="95000"/>
                                <a:lumOff val="5000"/>
                              </a:schemeClr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T="36000" marB="36000" anchor="ctr"/>
                    </a:tc>
                    <a:extLst>
                      <a:ext uri="{0D108BD9-81ED-4DB2-BD59-A6C34878D82A}">
                        <a16:rowId xmlns:a16="http://schemas.microsoft.com/office/drawing/2014/main" val="2926952149"/>
                      </a:ext>
                    </a:extLst>
                  </a:tr>
                  <a:tr h="513906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T="36000" marB="36000" anchor="ctr">
                        <a:blipFill>
                          <a:blip r:embed="rId5"/>
                          <a:stretch>
                            <a:fillRect l="-115" t="-363529" r="-57028" b="-10823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altLang="zh-CN" sz="2000" b="0" dirty="0">
                              <a:solidFill>
                                <a:schemeClr val="tx1">
                                  <a:lumMod val="95000"/>
                                  <a:lumOff val="5000"/>
                                </a:schemeClr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2</a:t>
                          </a:r>
                          <a:endParaRPr lang="zh-CN" altLang="en-US" sz="2000" b="0" dirty="0">
                            <a:solidFill>
                              <a:schemeClr val="tx1">
                                <a:lumMod val="95000"/>
                                <a:lumOff val="5000"/>
                              </a:schemeClr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T="36000" marB="36000" anchor="ctr"/>
                    </a:tc>
                    <a:extLst>
                      <a:ext uri="{0D108BD9-81ED-4DB2-BD59-A6C34878D82A}">
                        <a16:rowId xmlns:a16="http://schemas.microsoft.com/office/drawing/2014/main" val="4238199909"/>
                      </a:ext>
                    </a:extLst>
                  </a:tr>
                  <a:tr h="513906">
                    <a:tc>
                      <a:txBody>
                        <a:bodyPr/>
                        <a:lstStyle/>
                        <a:p>
                          <a:r>
                            <a:rPr lang="en-US" altLang="zh-CN" sz="2000" b="0" dirty="0">
                              <a:solidFill>
                                <a:schemeClr val="tx1">
                                  <a:lumMod val="95000"/>
                                  <a:lumOff val="5000"/>
                                </a:schemeClr>
                              </a:solidFill>
                              <a:latin typeface="Arial" panose="020B0604020202020204" pitchFamily="34" charset="0"/>
                              <a:ea typeface="OPPOSans R" panose="00020600040101010101"/>
                              <a:cs typeface="Arial" panose="020B0604020202020204" pitchFamily="34" charset="0"/>
                            </a:rPr>
                            <a:t>SNR(dB)</a:t>
                          </a:r>
                          <a:endParaRPr lang="zh-CN" altLang="en-US" sz="2000" b="0" dirty="0">
                            <a:solidFill>
                              <a:schemeClr val="tx1">
                                <a:lumMod val="95000"/>
                                <a:lumOff val="5000"/>
                              </a:schemeClr>
                            </a:solidFill>
                            <a:latin typeface="Arial" panose="020B0604020202020204" pitchFamily="34" charset="0"/>
                            <a:ea typeface="OPPOSans R" panose="00020600040101010101"/>
                            <a:cs typeface="Arial" panose="020B0604020202020204" pitchFamily="34" charset="0"/>
                          </a:endParaRPr>
                        </a:p>
                      </a:txBody>
                      <a:tcPr marT="36000" marB="36000" anchor="ctr"/>
                    </a:tc>
                    <a:tc>
                      <a:txBody>
                        <a:bodyPr/>
                        <a:lstStyle/>
                        <a:p>
                          <a:r>
                            <a:rPr lang="en-US" altLang="zh-CN" sz="2000" b="0" dirty="0">
                              <a:solidFill>
                                <a:schemeClr val="tx1">
                                  <a:lumMod val="95000"/>
                                  <a:lumOff val="5000"/>
                                </a:schemeClr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10</a:t>
                          </a:r>
                          <a:endParaRPr lang="zh-CN" altLang="en-US" sz="2000" b="0" dirty="0">
                            <a:solidFill>
                              <a:schemeClr val="tx1">
                                <a:lumMod val="95000"/>
                                <a:lumOff val="5000"/>
                              </a:schemeClr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T="36000" marB="36000" anchor="ctr"/>
                    </a:tc>
                    <a:extLst>
                      <a:ext uri="{0D108BD9-81ED-4DB2-BD59-A6C34878D82A}">
                        <a16:rowId xmlns:a16="http://schemas.microsoft.com/office/drawing/2014/main" val="1108039758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3" name="图片 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8394556" y="3647707"/>
            <a:ext cx="4198793" cy="500805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4381968" y="3647707"/>
            <a:ext cx="3895034" cy="50353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46446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Reception based on low dense pilot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8" name="文本占位符 5">
            <a:extLst>
              <a:ext uri="{FF2B5EF4-FFF2-40B4-BE49-F238E27FC236}">
                <a16:creationId xmlns:a16="http://schemas.microsoft.com/office/drawing/2014/main" id="{B44E561D-5A1F-48C0-B432-CB4DB881A241}"/>
              </a:ext>
            </a:extLst>
          </p:cNvPr>
          <p:cNvSpPr txBox="1">
            <a:spLocks/>
          </p:cNvSpPr>
          <p:nvPr/>
        </p:nvSpPr>
        <p:spPr>
          <a:xfrm>
            <a:off x="-2698387" y="8227972"/>
            <a:ext cx="10111452" cy="362898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marR="0" indent="0" algn="l" defTabSz="82550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800" b="0" i="0" u="none" strike="noStrike" cap="none" spc="0" baseline="0">
                <a:ln>
                  <a:noFill/>
                </a:ln>
                <a:solidFill>
                  <a:srgbClr val="5E5E5E"/>
                </a:solidFill>
                <a:uFillTx/>
                <a:latin typeface="OPPOSans M" charset="-122"/>
                <a:ea typeface="OPPOSans M" charset="-122"/>
                <a:cs typeface="OPPOSans M" charset="-122"/>
                <a:sym typeface="OPPOSans M"/>
              </a:defRPr>
            </a:lvl1pPr>
            <a:lvl2pPr marL="1270000" marR="0" indent="-635000" algn="l" defTabSz="82550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125000"/>
              <a:buFontTx/>
              <a:buChar char="•"/>
              <a:tabLst/>
              <a:defRPr sz="4400" b="0" i="0" u="none" strike="noStrike" cap="none" spc="0" baseline="0">
                <a:ln>
                  <a:noFill/>
                </a:ln>
                <a:solidFill>
                  <a:srgbClr val="5E5E5E"/>
                </a:solidFill>
                <a:uFillTx/>
                <a:latin typeface="OPPOSans M" charset="-122"/>
                <a:ea typeface="OPPOSans M" charset="-122"/>
                <a:cs typeface="OPPOSans M" charset="-122"/>
                <a:sym typeface="OPPOSans M"/>
              </a:defRPr>
            </a:lvl2pPr>
            <a:lvl3pPr marL="1905000" marR="0" indent="-635000" algn="l" defTabSz="82550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75000"/>
              <a:buFont typeface="Wingdings" panose="05000000000000000000" pitchFamily="2" charset="2"/>
              <a:buChar char="Ø"/>
              <a:tabLst/>
              <a:defRPr sz="4000" b="0" i="0" u="none" strike="noStrike" cap="none" spc="0" baseline="0">
                <a:ln>
                  <a:noFill/>
                </a:ln>
                <a:solidFill>
                  <a:srgbClr val="5E5E5E"/>
                </a:solidFill>
                <a:uFillTx/>
                <a:latin typeface="OPPOSans M" charset="-122"/>
                <a:ea typeface="OPPOSans M" charset="-122"/>
                <a:cs typeface="OPPOSans M" charset="-122"/>
                <a:sym typeface="OPPOSans M"/>
              </a:defRPr>
            </a:lvl3pPr>
            <a:lvl4pPr marL="2540000" marR="0" indent="-635000" algn="l" defTabSz="82550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75000"/>
              <a:buFont typeface="Wingdings" panose="05000000000000000000" pitchFamily="2" charset="2"/>
              <a:buChar char="ü"/>
              <a:tabLst/>
              <a:defRPr sz="3600" b="0" i="0" u="none" strike="noStrike" cap="none" spc="0" baseline="0">
                <a:ln>
                  <a:noFill/>
                </a:ln>
                <a:solidFill>
                  <a:srgbClr val="5E5E5E"/>
                </a:solidFill>
                <a:uFillTx/>
                <a:latin typeface="OPPOSans M" charset="-122"/>
                <a:ea typeface="OPPOSans M" charset="-122"/>
                <a:cs typeface="OPPOSans M" charset="-122"/>
                <a:sym typeface="OPPOSans M"/>
              </a:defRPr>
            </a:lvl4pPr>
            <a:lvl5pPr marL="3175000" marR="0" indent="-635000" algn="l" defTabSz="82550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75000"/>
              <a:buFont typeface="Wingdings" panose="05000000000000000000" pitchFamily="2" charset="2"/>
              <a:buChar char="n"/>
              <a:tabLst/>
              <a:defRPr sz="3600" b="0" i="0" u="none" strike="noStrike" cap="none" spc="0" baseline="0">
                <a:ln>
                  <a:noFill/>
                </a:ln>
                <a:solidFill>
                  <a:srgbClr val="5E5E5E"/>
                </a:solidFill>
                <a:uFillTx/>
                <a:latin typeface="OPPOSans M" charset="-122"/>
                <a:ea typeface="OPPOSans M" charset="-122"/>
                <a:cs typeface="OPPOSans M" charset="-122"/>
                <a:sym typeface="OPPOSans M"/>
              </a:defRPr>
            </a:lvl5pPr>
            <a:lvl6pPr marL="3810000" marR="0" indent="-635000" algn="l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25000"/>
              <a:buFontTx/>
              <a:buChar char="•"/>
              <a:tabLst/>
              <a:defRPr sz="48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OPPOSans M"/>
                <a:ea typeface="OPPOSans M"/>
                <a:cs typeface="OPPOSans M"/>
                <a:sym typeface="OPPOSans M"/>
              </a:defRPr>
            </a:lvl6pPr>
            <a:lvl7pPr marL="4445000" marR="0" indent="-635000" algn="l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25000"/>
              <a:buFontTx/>
              <a:buChar char="•"/>
              <a:tabLst/>
              <a:defRPr sz="48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OPPOSans M"/>
                <a:ea typeface="OPPOSans M"/>
                <a:cs typeface="OPPOSans M"/>
                <a:sym typeface="OPPOSans M"/>
              </a:defRPr>
            </a:lvl7pPr>
            <a:lvl8pPr marL="5080000" marR="0" indent="-635000" algn="l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25000"/>
              <a:buFontTx/>
              <a:buChar char="•"/>
              <a:tabLst/>
              <a:defRPr sz="48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OPPOSans M"/>
                <a:ea typeface="OPPOSans M"/>
                <a:cs typeface="OPPOSans M"/>
                <a:sym typeface="OPPOSans M"/>
              </a:defRPr>
            </a:lvl8pPr>
            <a:lvl9pPr marL="5715000" marR="0" indent="-635000" algn="l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25000"/>
              <a:buFontTx/>
              <a:buChar char="•"/>
              <a:tabLst/>
              <a:defRPr sz="48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OPPOSans M"/>
                <a:ea typeface="OPPOSans M"/>
                <a:cs typeface="OPPOSans M"/>
                <a:sym typeface="OPPOSans M"/>
              </a:defRPr>
            </a:lvl9pPr>
          </a:lstStyle>
          <a:p>
            <a:pPr hangingPunct="1"/>
            <a:endParaRPr lang="zh-CN" altLang="en-US" dirty="0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360FBD35-23DD-4EE0-9428-120DF93294FC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776287" y="2879388"/>
            <a:ext cx="11405484" cy="4036108"/>
          </a:xfrm>
        </p:spPr>
        <p:txBody>
          <a:bodyPr>
            <a:normAutofit fontScale="85000" lnSpcReduction="10000"/>
          </a:bodyPr>
          <a:lstStyle/>
          <a:p>
            <a:pPr hangingPunct="1"/>
            <a:r>
              <a:rPr lang="en-US" altLang="zh-CN" dirty="0"/>
              <a:t>Basic idea: </a:t>
            </a:r>
          </a:p>
          <a:p>
            <a:pPr lvl="1" hangingPunct="1"/>
            <a:r>
              <a:rPr lang="en-US" altLang="zh-CN" dirty="0"/>
              <a:t>NN based solution helps to get high BER performance with low dense pilot</a:t>
            </a:r>
          </a:p>
          <a:p>
            <a:pPr hangingPunct="1"/>
            <a:r>
              <a:rPr lang="en-US" altLang="zh-CN" dirty="0"/>
              <a:t>Benefit: pilot dense can be reduced</a:t>
            </a:r>
            <a:endParaRPr lang="zh-CN" altLang="en-US" dirty="0"/>
          </a:p>
          <a:p>
            <a:endParaRPr lang="zh-CN" alt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9" name="表格 18">
                <a:extLst>
                  <a:ext uri="{FF2B5EF4-FFF2-40B4-BE49-F238E27FC236}">
                    <a16:creationId xmlns:a16="http://schemas.microsoft.com/office/drawing/2014/main" id="{C9B3A05F-65EF-4598-A119-1D706B2B8E0B}"/>
                  </a:ext>
                </a:extLst>
              </p:cNvPr>
              <p:cNvGraphicFramePr>
                <a:graphicFrameLocks noGrp="1"/>
              </p:cNvGraphicFramePr>
              <p:nvPr>
                <p:extLst/>
              </p:nvPr>
            </p:nvGraphicFramePr>
            <p:xfrm>
              <a:off x="13828300" y="8920886"/>
              <a:ext cx="8808200" cy="3200400"/>
            </p:xfrm>
            <a:graphic>
              <a:graphicData uri="http://schemas.openxmlformats.org/drawingml/2006/table">
                <a:tbl>
                  <a:tblPr firstRow="1" bandRow="1">
                    <a:tableStyleId>{08FB837D-C827-4EFA-A057-4D05807E0F7C}</a:tableStyleId>
                  </a:tblPr>
                  <a:tblGrid>
                    <a:gridCol w="6780074">
                      <a:extLst>
                        <a:ext uri="{9D8B030D-6E8A-4147-A177-3AD203B41FA5}">
                          <a16:colId xmlns:a16="http://schemas.microsoft.com/office/drawing/2014/main" val="1633338339"/>
                        </a:ext>
                      </a:extLst>
                    </a:gridCol>
                    <a:gridCol w="2028126">
                      <a:extLst>
                        <a:ext uri="{9D8B030D-6E8A-4147-A177-3AD203B41FA5}">
                          <a16:colId xmlns:a16="http://schemas.microsoft.com/office/drawing/2014/main" val="3570357226"/>
                        </a:ext>
                      </a:extLst>
                    </a:gridCol>
                  </a:tblGrid>
                  <a:tr h="406603">
                    <a:tc>
                      <a:txBody>
                        <a:bodyPr/>
                        <a:lstStyle/>
                        <a:p>
                          <a:r>
                            <a:rPr lang="en-US" altLang="zh-CN" sz="2400" b="0" dirty="0">
                              <a:solidFill>
                                <a:schemeClr val="tx1">
                                  <a:lumMod val="95000"/>
                                  <a:lumOff val="5000"/>
                                </a:schemeClr>
                              </a:solidFill>
                              <a:latin typeface="Arial" panose="020B0604020202020204" pitchFamily="34" charset="0"/>
                              <a:ea typeface="OPPOSans R" panose="00020600040101010101"/>
                              <a:cs typeface="Arial" panose="020B0604020202020204" pitchFamily="34" charset="0"/>
                            </a:rPr>
                            <a:t>Simulation assumption</a:t>
                          </a:r>
                          <a:endParaRPr lang="zh-CN" altLang="en-US" sz="2400" b="0" dirty="0">
                            <a:solidFill>
                              <a:schemeClr val="tx1">
                                <a:lumMod val="95000"/>
                                <a:lumOff val="5000"/>
                              </a:schemeClr>
                            </a:solidFill>
                            <a:latin typeface="Arial" panose="020B0604020202020204" pitchFamily="34" charset="0"/>
                            <a:ea typeface="OPPOSans R" panose="00020600040101010101"/>
                            <a:cs typeface="Arial" panose="020B0604020202020204" pitchFamily="34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altLang="zh-CN" sz="2400" b="0" dirty="0">
                              <a:solidFill>
                                <a:schemeClr val="tx1">
                                  <a:lumMod val="95000"/>
                                  <a:lumOff val="5000"/>
                                </a:schemeClr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value</a:t>
                          </a:r>
                          <a:endParaRPr lang="zh-CN" altLang="en-US" sz="2400" b="0" dirty="0">
                            <a:solidFill>
                              <a:schemeClr val="tx1">
                                <a:lumMod val="95000"/>
                                <a:lumOff val="5000"/>
                              </a:schemeClr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985398023"/>
                      </a:ext>
                    </a:extLst>
                  </a:tr>
                  <a:tr h="406603">
                    <a:tc>
                      <a:txBody>
                        <a:bodyPr/>
                        <a:lstStyle/>
                        <a:p>
                          <a:r>
                            <a:rPr lang="en-US" altLang="zh-CN" sz="2400" b="0" dirty="0">
                              <a:solidFill>
                                <a:schemeClr val="tx1">
                                  <a:lumMod val="95000"/>
                                  <a:lumOff val="5000"/>
                                </a:schemeClr>
                              </a:solidFill>
                              <a:latin typeface="Arial" panose="020B0604020202020204" pitchFamily="34" charset="0"/>
                              <a:ea typeface="OPPOSans R" panose="00020600040101010101"/>
                              <a:cs typeface="Arial" panose="020B0604020202020204" pitchFamily="34" charset="0"/>
                            </a:rPr>
                            <a:t>Number</a:t>
                          </a:r>
                          <a:r>
                            <a:rPr lang="en-US" altLang="zh-CN" sz="2400" b="0" baseline="0" dirty="0">
                              <a:solidFill>
                                <a:schemeClr val="tx1">
                                  <a:lumMod val="95000"/>
                                  <a:lumOff val="5000"/>
                                </a:schemeClr>
                              </a:solidFill>
                              <a:latin typeface="Arial" panose="020B0604020202020204" pitchFamily="34" charset="0"/>
                              <a:ea typeface="OPPOSans R" panose="00020600040101010101"/>
                              <a:cs typeface="Arial" panose="020B0604020202020204" pitchFamily="34" charset="0"/>
                            </a:rPr>
                            <a:t> of </a:t>
                          </a:r>
                          <a:r>
                            <a:rPr lang="en-US" altLang="zh-CN" sz="2400" b="0" dirty="0">
                              <a:solidFill>
                                <a:schemeClr val="tx1">
                                  <a:lumMod val="95000"/>
                                  <a:lumOff val="5000"/>
                                </a:schemeClr>
                              </a:solidFill>
                              <a:latin typeface="Arial" panose="020B0604020202020204" pitchFamily="34" charset="0"/>
                              <a:ea typeface="OPPOSans R" panose="00020600040101010101"/>
                              <a:cs typeface="Arial" panose="020B0604020202020204" pitchFamily="34" charset="0"/>
                            </a:rPr>
                            <a:t>Tx antenna 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2400" b="0" i="1" smtClean="0">
                                      <a:solidFill>
                                        <a:schemeClr val="tx1">
                                          <a:lumMod val="95000"/>
                                          <a:lumOff val="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2400" b="0" i="1" smtClean="0">
                                      <a:solidFill>
                                        <a:schemeClr val="tx1">
                                          <a:lumMod val="95000"/>
                                          <a:lumOff val="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𝑁</m:t>
                                  </m:r>
                                </m:e>
                                <m:sub>
                                  <m:r>
                                    <a:rPr lang="en-US" altLang="zh-CN" sz="2400" b="0" i="1" smtClean="0">
                                      <a:solidFill>
                                        <a:schemeClr val="tx1">
                                          <a:lumMod val="95000"/>
                                          <a:lumOff val="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𝑡</m:t>
                                  </m:r>
                                </m:sub>
                              </m:sSub>
                            </m:oMath>
                          </a14:m>
                          <a:endParaRPr lang="zh-CN" altLang="en-US" sz="2400" b="0" dirty="0">
                            <a:solidFill>
                              <a:schemeClr val="tx1">
                                <a:lumMod val="95000"/>
                                <a:lumOff val="5000"/>
                              </a:schemeClr>
                            </a:solidFill>
                            <a:latin typeface="Arial" panose="020B0604020202020204" pitchFamily="34" charset="0"/>
                            <a:ea typeface="OPPOSans R" panose="00020600040101010101"/>
                            <a:cs typeface="Arial" panose="020B0604020202020204" pitchFamily="34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altLang="zh-CN" sz="2400" b="0" dirty="0">
                              <a:solidFill>
                                <a:schemeClr val="tx1">
                                  <a:lumMod val="95000"/>
                                  <a:lumOff val="5000"/>
                                </a:schemeClr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2</a:t>
                          </a:r>
                          <a:endParaRPr lang="zh-CN" altLang="en-US" sz="2400" b="0" dirty="0">
                            <a:solidFill>
                              <a:schemeClr val="tx1">
                                <a:lumMod val="95000"/>
                                <a:lumOff val="5000"/>
                              </a:schemeClr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415804221"/>
                      </a:ext>
                    </a:extLst>
                  </a:tr>
                  <a:tr h="408510">
                    <a:tc>
                      <a:txBody>
                        <a:bodyPr/>
                        <a:lstStyle/>
                        <a:p>
                          <a:r>
                            <a:rPr lang="en-US" altLang="zh-CN" sz="2400" b="0" dirty="0">
                              <a:solidFill>
                                <a:schemeClr val="tx1">
                                  <a:lumMod val="95000"/>
                                  <a:lumOff val="5000"/>
                                </a:schemeClr>
                              </a:solidFill>
                              <a:latin typeface="Arial" panose="020B0604020202020204" pitchFamily="34" charset="0"/>
                              <a:ea typeface="OPPOSans R" panose="00020600040101010101"/>
                              <a:cs typeface="Arial" panose="020B0604020202020204" pitchFamily="34" charset="0"/>
                            </a:rPr>
                            <a:t>Number of Rx antenna 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2400" b="0" i="1" smtClean="0">
                                      <a:solidFill>
                                        <a:schemeClr val="tx1">
                                          <a:lumMod val="95000"/>
                                          <a:lumOff val="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2400" b="0" i="1" smtClean="0">
                                      <a:solidFill>
                                        <a:schemeClr val="tx1">
                                          <a:lumMod val="95000"/>
                                          <a:lumOff val="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𝑁</m:t>
                                  </m:r>
                                </m:e>
                                <m:sub>
                                  <m:r>
                                    <a:rPr lang="en-US" altLang="zh-CN" sz="2400" b="0" i="1" smtClean="0">
                                      <a:solidFill>
                                        <a:schemeClr val="tx1">
                                          <a:lumMod val="95000"/>
                                          <a:lumOff val="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𝑟</m:t>
                                  </m:r>
                                </m:sub>
                              </m:sSub>
                            </m:oMath>
                          </a14:m>
                          <a:endParaRPr lang="zh-CN" altLang="en-US" sz="2400" b="0" dirty="0">
                            <a:solidFill>
                              <a:schemeClr val="tx1">
                                <a:lumMod val="95000"/>
                                <a:lumOff val="5000"/>
                              </a:schemeClr>
                            </a:solidFill>
                            <a:latin typeface="Arial" panose="020B0604020202020204" pitchFamily="34" charset="0"/>
                            <a:ea typeface="OPPOSans R" panose="00020600040101010101"/>
                            <a:cs typeface="Arial" panose="020B0604020202020204" pitchFamily="34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altLang="zh-CN" sz="2400" b="0" dirty="0">
                              <a:solidFill>
                                <a:schemeClr val="tx1">
                                  <a:lumMod val="95000"/>
                                  <a:lumOff val="5000"/>
                                </a:schemeClr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2</a:t>
                          </a:r>
                          <a:endParaRPr lang="zh-CN" altLang="en-US" sz="2400" b="0" dirty="0">
                            <a:solidFill>
                              <a:schemeClr val="tx1">
                                <a:lumMod val="95000"/>
                                <a:lumOff val="5000"/>
                              </a:schemeClr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3508773923"/>
                      </a:ext>
                    </a:extLst>
                  </a:tr>
                  <a:tr h="408510">
                    <a:tc>
                      <a:txBody>
                        <a:bodyPr/>
                        <a:lstStyle/>
                        <a:p>
                          <a:r>
                            <a:rPr lang="en-US" altLang="zh-CN" sz="2400" b="0" dirty="0">
                              <a:solidFill>
                                <a:schemeClr val="tx1">
                                  <a:lumMod val="95000"/>
                                  <a:lumOff val="5000"/>
                                </a:schemeClr>
                              </a:solidFill>
                              <a:latin typeface="Arial" panose="020B0604020202020204" pitchFamily="34" charset="0"/>
                              <a:ea typeface="OPPOSans R" panose="00020600040101010101"/>
                              <a:cs typeface="Arial" panose="020B0604020202020204" pitchFamily="34" charset="0"/>
                            </a:rPr>
                            <a:t>Subcarriers 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400" b="0" i="1" smtClean="0">
                                  <a:solidFill>
                                    <a:schemeClr val="tx1">
                                      <a:lumMod val="95000"/>
                                      <a:lumOff val="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𝐾</m:t>
                              </m:r>
                            </m:oMath>
                          </a14:m>
                          <a:endParaRPr lang="zh-CN" altLang="en-US" sz="2400" b="0" dirty="0">
                            <a:solidFill>
                              <a:schemeClr val="tx1">
                                <a:lumMod val="95000"/>
                                <a:lumOff val="5000"/>
                              </a:schemeClr>
                            </a:solidFill>
                            <a:latin typeface="Arial" panose="020B0604020202020204" pitchFamily="34" charset="0"/>
                            <a:ea typeface="OPPOSans R" panose="00020600040101010101"/>
                            <a:cs typeface="Arial" panose="020B0604020202020204" pitchFamily="34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altLang="zh-CN" sz="2400" b="0" dirty="0">
                              <a:solidFill>
                                <a:schemeClr val="tx1">
                                  <a:lumMod val="95000"/>
                                  <a:lumOff val="5000"/>
                                </a:schemeClr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256</a:t>
                          </a:r>
                          <a:endParaRPr lang="zh-CN" altLang="en-US" sz="2400" b="0" dirty="0">
                            <a:solidFill>
                              <a:schemeClr val="tx1">
                                <a:lumMod val="95000"/>
                                <a:lumOff val="5000"/>
                              </a:schemeClr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2926952149"/>
                      </a:ext>
                    </a:extLst>
                  </a:tr>
                  <a:tr h="408510">
                    <a:tc>
                      <a:txBody>
                        <a:bodyPr/>
                        <a:lstStyle/>
                        <a:p>
                          <a:r>
                            <a:rPr lang="en-US" altLang="zh-CN" sz="2400" b="0" dirty="0">
                              <a:solidFill>
                                <a:schemeClr val="tx1">
                                  <a:lumMod val="95000"/>
                                  <a:lumOff val="5000"/>
                                </a:schemeClr>
                              </a:solidFill>
                              <a:latin typeface="Arial" panose="020B0604020202020204" pitchFamily="34" charset="0"/>
                              <a:ea typeface="OPPOSans R" panose="00020600040101010101"/>
                              <a:cs typeface="Arial" panose="020B0604020202020204" pitchFamily="34" charset="0"/>
                            </a:rPr>
                            <a:t>Slots 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400" b="0" i="1" smtClean="0">
                                  <a:solidFill>
                                    <a:schemeClr val="tx1">
                                      <a:lumMod val="95000"/>
                                      <a:lumOff val="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𝑇</m:t>
                              </m:r>
                            </m:oMath>
                          </a14:m>
                          <a:endParaRPr lang="zh-CN" altLang="en-US" sz="2400" b="0" dirty="0">
                            <a:solidFill>
                              <a:schemeClr val="tx1">
                                <a:lumMod val="95000"/>
                                <a:lumOff val="5000"/>
                              </a:schemeClr>
                            </a:solidFill>
                            <a:latin typeface="Arial" panose="020B0604020202020204" pitchFamily="34" charset="0"/>
                            <a:ea typeface="OPPOSans R" panose="00020600040101010101"/>
                            <a:cs typeface="Arial" panose="020B0604020202020204" pitchFamily="34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altLang="zh-CN" sz="2400" b="0" dirty="0">
                              <a:solidFill>
                                <a:schemeClr val="tx1">
                                  <a:lumMod val="95000"/>
                                  <a:lumOff val="5000"/>
                                </a:schemeClr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2</a:t>
                          </a:r>
                          <a:endParaRPr lang="zh-CN" altLang="en-US" sz="2400" b="0" dirty="0">
                            <a:solidFill>
                              <a:schemeClr val="tx1">
                                <a:lumMod val="95000"/>
                                <a:lumOff val="5000"/>
                              </a:schemeClr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4238199909"/>
                      </a:ext>
                    </a:extLst>
                  </a:tr>
                  <a:tr h="408510">
                    <a:tc>
                      <a:txBody>
                        <a:bodyPr/>
                        <a:lstStyle/>
                        <a:p>
                          <a:r>
                            <a:rPr lang="en-US" altLang="zh-CN" sz="2400" b="0" dirty="0">
                              <a:solidFill>
                                <a:schemeClr val="tx1">
                                  <a:lumMod val="95000"/>
                                  <a:lumOff val="5000"/>
                                </a:schemeClr>
                              </a:solidFill>
                              <a:latin typeface="Arial" panose="020B0604020202020204" pitchFamily="34" charset="0"/>
                              <a:ea typeface="OPPOSans R" panose="00020600040101010101"/>
                              <a:cs typeface="Arial" panose="020B0604020202020204" pitchFamily="34" charset="0"/>
                            </a:rPr>
                            <a:t>SNR(dB)</a:t>
                          </a:r>
                          <a:endParaRPr lang="zh-CN" altLang="en-US" sz="2400" b="0" dirty="0">
                            <a:solidFill>
                              <a:schemeClr val="tx1">
                                <a:lumMod val="95000"/>
                                <a:lumOff val="5000"/>
                              </a:schemeClr>
                            </a:solidFill>
                            <a:latin typeface="Arial" panose="020B0604020202020204" pitchFamily="34" charset="0"/>
                            <a:ea typeface="OPPOSans R" panose="00020600040101010101"/>
                            <a:cs typeface="Arial" panose="020B0604020202020204" pitchFamily="34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altLang="zh-CN" sz="2400" b="0" dirty="0">
                              <a:solidFill>
                                <a:schemeClr val="tx1">
                                  <a:lumMod val="95000"/>
                                  <a:lumOff val="5000"/>
                                </a:schemeClr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10</a:t>
                          </a:r>
                          <a:endParaRPr lang="zh-CN" altLang="en-US" sz="2400" b="0" dirty="0">
                            <a:solidFill>
                              <a:schemeClr val="tx1">
                                <a:lumMod val="95000"/>
                                <a:lumOff val="5000"/>
                              </a:schemeClr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108039758"/>
                      </a:ext>
                    </a:extLst>
                  </a:tr>
                  <a:tr h="408510">
                    <a:tc>
                      <a:txBody>
                        <a:bodyPr/>
                        <a:lstStyle/>
                        <a:p>
                          <a:r>
                            <a:rPr lang="en-US" altLang="zh-CN" sz="2400" b="0" dirty="0">
                              <a:solidFill>
                                <a:schemeClr val="tx1">
                                  <a:lumMod val="95000"/>
                                  <a:lumOff val="5000"/>
                                </a:schemeClr>
                              </a:solidFill>
                              <a:latin typeface="Arial" panose="020B0604020202020204" pitchFamily="34" charset="0"/>
                              <a:ea typeface="OPPOSans R" panose="00020600040101010101"/>
                              <a:cs typeface="Arial" panose="020B0604020202020204" pitchFamily="34" charset="0"/>
                            </a:rPr>
                            <a:t>Number of reference signals 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400" b="0" i="1" smtClean="0">
                                  <a:solidFill>
                                    <a:schemeClr val="tx1">
                                      <a:lumMod val="95000"/>
                                      <a:lumOff val="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𝑃</m:t>
                              </m:r>
                            </m:oMath>
                          </a14:m>
                          <a:endParaRPr lang="zh-CN" altLang="en-US" sz="2400" b="0" dirty="0">
                            <a:solidFill>
                              <a:schemeClr val="tx1">
                                <a:lumMod val="95000"/>
                                <a:lumOff val="5000"/>
                              </a:schemeClr>
                            </a:solidFill>
                            <a:latin typeface="Arial" panose="020B0604020202020204" pitchFamily="34" charset="0"/>
                            <a:ea typeface="OPPOSans R" panose="00020600040101010101"/>
                            <a:cs typeface="Arial" panose="020B0604020202020204" pitchFamily="34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altLang="zh-CN" sz="2400" b="0" dirty="0">
                              <a:solidFill>
                                <a:schemeClr val="tx1">
                                  <a:lumMod val="95000"/>
                                  <a:lumOff val="5000"/>
                                </a:schemeClr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32 or 8</a:t>
                          </a:r>
                          <a:endParaRPr lang="zh-CN" altLang="en-US" sz="2400" b="0" dirty="0">
                            <a:solidFill>
                              <a:schemeClr val="tx1">
                                <a:lumMod val="95000"/>
                                <a:lumOff val="5000"/>
                              </a:schemeClr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2766212774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19" name="表格 18">
                <a:extLst>
                  <a:ext uri="{FF2B5EF4-FFF2-40B4-BE49-F238E27FC236}">
                    <a16:creationId xmlns:a16="http://schemas.microsoft.com/office/drawing/2014/main" id="{C9B3A05F-65EF-4598-A119-1D706B2B8E0B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896209114"/>
                  </p:ext>
                </p:extLst>
              </p:nvPr>
            </p:nvGraphicFramePr>
            <p:xfrm>
              <a:off x="13828300" y="8920886"/>
              <a:ext cx="8808200" cy="3200400"/>
            </p:xfrm>
            <a:graphic>
              <a:graphicData uri="http://schemas.openxmlformats.org/drawingml/2006/table">
                <a:tbl>
                  <a:tblPr firstRow="1" bandRow="1">
                    <a:tableStyleId>{08FB837D-C827-4EFA-A057-4D05807E0F7C}</a:tableStyleId>
                  </a:tblPr>
                  <a:tblGrid>
                    <a:gridCol w="6780074">
                      <a:extLst>
                        <a:ext uri="{9D8B030D-6E8A-4147-A177-3AD203B41FA5}">
                          <a16:colId xmlns:a16="http://schemas.microsoft.com/office/drawing/2014/main" val="1633338339"/>
                        </a:ext>
                      </a:extLst>
                    </a:gridCol>
                    <a:gridCol w="2028126">
                      <a:extLst>
                        <a:ext uri="{9D8B030D-6E8A-4147-A177-3AD203B41FA5}">
                          <a16:colId xmlns:a16="http://schemas.microsoft.com/office/drawing/2014/main" val="3570357226"/>
                        </a:ext>
                      </a:extLst>
                    </a:gridCol>
                  </a:tblGrid>
                  <a:tr h="457200">
                    <a:tc>
                      <a:txBody>
                        <a:bodyPr/>
                        <a:lstStyle/>
                        <a:p>
                          <a:r>
                            <a:rPr lang="en-US" altLang="zh-CN" sz="2400" b="0" dirty="0" smtClean="0">
                              <a:solidFill>
                                <a:schemeClr val="tx1">
                                  <a:lumMod val="95000"/>
                                  <a:lumOff val="5000"/>
                                </a:schemeClr>
                              </a:solidFill>
                              <a:latin typeface="Arial" panose="020B0604020202020204" pitchFamily="34" charset="0"/>
                              <a:ea typeface="OPPOSans R" panose="00020600040101010101"/>
                              <a:cs typeface="Arial" panose="020B0604020202020204" pitchFamily="34" charset="0"/>
                            </a:rPr>
                            <a:t>Simulation assumption</a:t>
                          </a:r>
                          <a:endParaRPr lang="zh-CN" altLang="en-US" sz="2400" b="0" dirty="0">
                            <a:solidFill>
                              <a:schemeClr val="tx1">
                                <a:lumMod val="95000"/>
                                <a:lumOff val="5000"/>
                              </a:schemeClr>
                            </a:solidFill>
                            <a:latin typeface="Arial" panose="020B0604020202020204" pitchFamily="34" charset="0"/>
                            <a:ea typeface="OPPOSans R" panose="00020600040101010101"/>
                            <a:cs typeface="Arial" panose="020B0604020202020204" pitchFamily="34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altLang="zh-CN" sz="2400" b="0" dirty="0" smtClean="0">
                              <a:solidFill>
                                <a:schemeClr val="tx1">
                                  <a:lumMod val="95000"/>
                                  <a:lumOff val="5000"/>
                                </a:schemeClr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value</a:t>
                          </a:r>
                          <a:endParaRPr lang="zh-CN" altLang="en-US" sz="2400" b="0" dirty="0">
                            <a:solidFill>
                              <a:schemeClr val="tx1">
                                <a:lumMod val="95000"/>
                                <a:lumOff val="5000"/>
                              </a:schemeClr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985398023"/>
                      </a:ext>
                    </a:extLst>
                  </a:tr>
                  <a:tr h="45720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>
                        <a:blipFill>
                          <a:blip r:embed="rId2"/>
                          <a:stretch>
                            <a:fillRect l="-90" t="-109333" r="-30189" b="-532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altLang="zh-CN" sz="2400" b="0" dirty="0">
                              <a:solidFill>
                                <a:schemeClr val="tx1">
                                  <a:lumMod val="95000"/>
                                  <a:lumOff val="5000"/>
                                </a:schemeClr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2</a:t>
                          </a:r>
                          <a:endParaRPr lang="zh-CN" altLang="en-US" sz="2400" b="0" dirty="0">
                            <a:solidFill>
                              <a:schemeClr val="tx1">
                                <a:lumMod val="95000"/>
                                <a:lumOff val="5000"/>
                              </a:schemeClr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415804221"/>
                      </a:ext>
                    </a:extLst>
                  </a:tr>
                  <a:tr h="45720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>
                        <a:blipFill>
                          <a:blip r:embed="rId2"/>
                          <a:stretch>
                            <a:fillRect l="-90" t="-209333" r="-30189" b="-432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altLang="zh-CN" sz="2400" b="0" dirty="0">
                              <a:solidFill>
                                <a:schemeClr val="tx1">
                                  <a:lumMod val="95000"/>
                                  <a:lumOff val="5000"/>
                                </a:schemeClr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2</a:t>
                          </a:r>
                          <a:endParaRPr lang="zh-CN" altLang="en-US" sz="2400" b="0" dirty="0">
                            <a:solidFill>
                              <a:schemeClr val="tx1">
                                <a:lumMod val="95000"/>
                                <a:lumOff val="5000"/>
                              </a:schemeClr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3508773923"/>
                      </a:ext>
                    </a:extLst>
                  </a:tr>
                  <a:tr h="45720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>
                        <a:blipFill>
                          <a:blip r:embed="rId2"/>
                          <a:stretch>
                            <a:fillRect l="-90" t="-305263" r="-30189" b="-32631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altLang="zh-CN" sz="2400" b="0" dirty="0">
                              <a:solidFill>
                                <a:schemeClr val="tx1">
                                  <a:lumMod val="95000"/>
                                  <a:lumOff val="5000"/>
                                </a:schemeClr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256</a:t>
                          </a:r>
                          <a:endParaRPr lang="zh-CN" altLang="en-US" sz="2400" b="0" dirty="0">
                            <a:solidFill>
                              <a:schemeClr val="tx1">
                                <a:lumMod val="95000"/>
                                <a:lumOff val="5000"/>
                              </a:schemeClr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2926952149"/>
                      </a:ext>
                    </a:extLst>
                  </a:tr>
                  <a:tr h="45720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>
                        <a:blipFill>
                          <a:blip r:embed="rId2"/>
                          <a:stretch>
                            <a:fillRect l="-90" t="-410667" r="-30189" b="-230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altLang="zh-CN" sz="2400" b="0" dirty="0">
                              <a:solidFill>
                                <a:schemeClr val="tx1">
                                  <a:lumMod val="95000"/>
                                  <a:lumOff val="5000"/>
                                </a:schemeClr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2</a:t>
                          </a:r>
                          <a:endParaRPr lang="zh-CN" altLang="en-US" sz="2400" b="0" dirty="0">
                            <a:solidFill>
                              <a:schemeClr val="tx1">
                                <a:lumMod val="95000"/>
                                <a:lumOff val="5000"/>
                              </a:schemeClr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4238199909"/>
                      </a:ext>
                    </a:extLst>
                  </a:tr>
                  <a:tr h="457200">
                    <a:tc>
                      <a:txBody>
                        <a:bodyPr/>
                        <a:lstStyle/>
                        <a:p>
                          <a:r>
                            <a:rPr lang="en-US" altLang="zh-CN" sz="2400" b="0" dirty="0">
                              <a:solidFill>
                                <a:schemeClr val="tx1">
                                  <a:lumMod val="95000"/>
                                  <a:lumOff val="5000"/>
                                </a:schemeClr>
                              </a:solidFill>
                              <a:latin typeface="Arial" panose="020B0604020202020204" pitchFamily="34" charset="0"/>
                              <a:ea typeface="OPPOSans R" panose="00020600040101010101"/>
                              <a:cs typeface="Arial" panose="020B0604020202020204" pitchFamily="34" charset="0"/>
                            </a:rPr>
                            <a:t>SNR(dB)</a:t>
                          </a:r>
                          <a:endParaRPr lang="zh-CN" altLang="en-US" sz="2400" b="0" dirty="0">
                            <a:solidFill>
                              <a:schemeClr val="tx1">
                                <a:lumMod val="95000"/>
                                <a:lumOff val="5000"/>
                              </a:schemeClr>
                            </a:solidFill>
                            <a:latin typeface="Arial" panose="020B0604020202020204" pitchFamily="34" charset="0"/>
                            <a:ea typeface="OPPOSans R" panose="00020600040101010101"/>
                            <a:cs typeface="Arial" panose="020B0604020202020204" pitchFamily="34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altLang="zh-CN" sz="2400" b="0" dirty="0">
                              <a:solidFill>
                                <a:schemeClr val="tx1">
                                  <a:lumMod val="95000"/>
                                  <a:lumOff val="5000"/>
                                </a:schemeClr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10</a:t>
                          </a:r>
                          <a:endParaRPr lang="zh-CN" altLang="en-US" sz="2400" b="0" dirty="0">
                            <a:solidFill>
                              <a:schemeClr val="tx1">
                                <a:lumMod val="95000"/>
                                <a:lumOff val="5000"/>
                              </a:schemeClr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108039758"/>
                      </a:ext>
                    </a:extLst>
                  </a:tr>
                  <a:tr h="45720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>
                        <a:blipFill>
                          <a:blip r:embed="rId2"/>
                          <a:stretch>
                            <a:fillRect l="-90" t="-610667" r="-30189" b="-30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altLang="zh-CN" sz="2400" b="0" dirty="0">
                              <a:solidFill>
                                <a:schemeClr val="tx1">
                                  <a:lumMod val="95000"/>
                                  <a:lumOff val="5000"/>
                                </a:schemeClr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32 or 8</a:t>
                          </a:r>
                          <a:endParaRPr lang="zh-CN" altLang="en-US" sz="2400" b="0" dirty="0">
                            <a:solidFill>
                              <a:schemeClr val="tx1">
                                <a:lumMod val="95000"/>
                                <a:lumOff val="5000"/>
                              </a:schemeClr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2766212774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828300" y="3156068"/>
            <a:ext cx="8808200" cy="529429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16581" y="6994106"/>
            <a:ext cx="8998476" cy="51271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056246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Initial Proposal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altLang="zh-CN" dirty="0"/>
              <a:t>To have a Rel-18 study item:</a:t>
            </a:r>
          </a:p>
          <a:p>
            <a:pPr lvl="1"/>
            <a:r>
              <a:rPr lang="en-US" altLang="zh-CN" dirty="0"/>
              <a:t>To have a common understanding of AI/ML algorithm frame work without touching algorithm itself: </a:t>
            </a:r>
          </a:p>
          <a:p>
            <a:pPr lvl="2"/>
            <a:r>
              <a:rPr lang="en-US" altLang="zh-CN" dirty="0"/>
              <a:t>For example which ML/AI category or architecture is applied for which use cases</a:t>
            </a:r>
          </a:p>
          <a:p>
            <a:pPr lvl="2"/>
            <a:r>
              <a:rPr lang="en-US" altLang="zh-CN" dirty="0"/>
              <a:t>The potential impact on hardware and software e.g. computing power, storage capability etc.</a:t>
            </a:r>
          </a:p>
          <a:p>
            <a:pPr lvl="1"/>
            <a:r>
              <a:rPr lang="en-US" altLang="zh-CN" dirty="0"/>
              <a:t>To take principle introduced in </a:t>
            </a:r>
            <a:r>
              <a:rPr lang="en-US" altLang="zh-CN" dirty="0" err="1"/>
              <a:t>FS_NR_ENDC_data_collect</a:t>
            </a:r>
            <a:r>
              <a:rPr lang="en-US" altLang="zh-CN" dirty="0"/>
              <a:t> for network optimization into account;</a:t>
            </a:r>
          </a:p>
          <a:p>
            <a:pPr lvl="1"/>
            <a:r>
              <a:rPr lang="en-US" altLang="zh-CN" dirty="0"/>
              <a:t>To focus on link level use cases</a:t>
            </a:r>
            <a:r>
              <a:rPr lang="zh-CN" altLang="en-US" dirty="0"/>
              <a:t> </a:t>
            </a:r>
            <a:r>
              <a:rPr lang="en-US" altLang="zh-CN" dirty="0"/>
              <a:t>including:</a:t>
            </a:r>
          </a:p>
          <a:p>
            <a:pPr lvl="2"/>
            <a:r>
              <a:rPr lang="en-US" altLang="zh-CN" dirty="0"/>
              <a:t>Technical justification, feasibility and potential performance enhancement compared to benchmark of 5G network</a:t>
            </a:r>
          </a:p>
          <a:p>
            <a:pPr lvl="2"/>
            <a:r>
              <a:rPr lang="en-US" altLang="zh-CN" dirty="0"/>
              <a:t>To conclude which ones are valuable to be specified</a:t>
            </a:r>
          </a:p>
          <a:p>
            <a:pPr lvl="1"/>
            <a:r>
              <a:rPr lang="en-US" altLang="zh-CN" dirty="0"/>
              <a:t>To investigate potential standard impact case by case including but not limited to:</a:t>
            </a:r>
          </a:p>
          <a:p>
            <a:pPr lvl="2"/>
            <a:r>
              <a:rPr lang="en-US" altLang="zh-CN" dirty="0"/>
              <a:t>Output and input of ML/AI algorithm</a:t>
            </a:r>
          </a:p>
          <a:p>
            <a:pPr lvl="2"/>
            <a:r>
              <a:rPr lang="en-US" altLang="zh-CN" dirty="0"/>
              <a:t>Information exchanged over </a:t>
            </a:r>
            <a:r>
              <a:rPr lang="en-US" altLang="zh-CN" dirty="0" err="1"/>
              <a:t>Uu</a:t>
            </a:r>
            <a:r>
              <a:rPr lang="en-US" altLang="zh-CN" dirty="0"/>
              <a:t> and/or network interface</a:t>
            </a:r>
          </a:p>
          <a:p>
            <a:endParaRPr lang="en-US" altLang="zh-CN" dirty="0"/>
          </a:p>
          <a:p>
            <a:r>
              <a:rPr lang="en-US" altLang="zh-CN" dirty="0"/>
              <a:t> Note: It is assumed both network node and UE can be ML/AI model training or inference host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597033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OPPO’s vision in decades</a:t>
            </a:r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grpSp>
        <p:nvGrpSpPr>
          <p:cNvPr id="27" name="组合 26"/>
          <p:cNvGrpSpPr/>
          <p:nvPr/>
        </p:nvGrpSpPr>
        <p:grpSpPr>
          <a:xfrm>
            <a:off x="3083859" y="3862865"/>
            <a:ext cx="17454283" cy="6126878"/>
            <a:chOff x="3245223" y="2876747"/>
            <a:chExt cx="17454283" cy="6126878"/>
          </a:xfrm>
        </p:grpSpPr>
        <p:graphicFrame>
          <p:nvGraphicFramePr>
            <p:cNvPr id="17" name="图示 16"/>
            <p:cNvGraphicFramePr/>
            <p:nvPr>
              <p:extLst>
                <p:ext uri="{D42A27DB-BD31-4B8C-83A1-F6EECF244321}">
                  <p14:modId xmlns:p14="http://schemas.microsoft.com/office/powerpoint/2010/main" val="244896693"/>
                </p:ext>
              </p:extLst>
            </p:nvPr>
          </p:nvGraphicFramePr>
          <p:xfrm>
            <a:off x="4064000" y="2876747"/>
            <a:ext cx="16256000" cy="6126878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2" r:lo="rId3" r:qs="rId4" r:cs="rId5"/>
            </a:graphicData>
          </a:graphic>
        </p:graphicFrame>
        <p:sp>
          <p:nvSpPr>
            <p:cNvPr id="18" name="文本框 17"/>
            <p:cNvSpPr txBox="1"/>
            <p:nvPr/>
          </p:nvSpPr>
          <p:spPr>
            <a:xfrm>
              <a:off x="3245224" y="3678929"/>
              <a:ext cx="3245223" cy="65659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3600" b="0" i="0" u="none" strike="noStrike" cap="none" spc="0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Arial" panose="020B0604020202020204" pitchFamily="34" charset="0"/>
                  <a:cs typeface="Arial" panose="020B0604020202020204" pitchFamily="34" charset="0"/>
                  <a:sym typeface="Helvetica Neue"/>
                </a:rPr>
                <a:t>2010</a:t>
              </a:r>
              <a:endParaRPr kumimoji="0" lang="zh-CN" altLang="en-US" sz="36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 pitchFamily="34" charset="0"/>
                <a:cs typeface="Arial" panose="020B0604020202020204" pitchFamily="34" charset="0"/>
                <a:sym typeface="Helvetica Neue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3245223" y="7372388"/>
              <a:ext cx="3245223" cy="65659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3600" b="0" i="0" u="none" strike="noStrike" cap="none" spc="0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Arial" panose="020B0604020202020204" pitchFamily="34" charset="0"/>
                  <a:cs typeface="Arial" panose="020B0604020202020204" pitchFamily="34" charset="0"/>
                  <a:sym typeface="Helvetica Neue"/>
                </a:rPr>
                <a:t>4G</a:t>
              </a:r>
              <a:endParaRPr kumimoji="0" lang="zh-CN" altLang="en-US" sz="36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 pitchFamily="34" charset="0"/>
                <a:cs typeface="Arial" panose="020B0604020202020204" pitchFamily="34" charset="0"/>
                <a:sym typeface="Helvetica Neue"/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8157883" y="3736117"/>
              <a:ext cx="3245223" cy="65659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3600" b="0" i="0" u="none" strike="noStrike" cap="none" spc="0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Arial" panose="020B0604020202020204" pitchFamily="34" charset="0"/>
                  <a:cs typeface="Arial" panose="020B0604020202020204" pitchFamily="34" charset="0"/>
                  <a:sym typeface="Helvetica Neue"/>
                </a:rPr>
                <a:t>2020</a:t>
              </a:r>
              <a:endParaRPr kumimoji="0" lang="zh-CN" altLang="en-US" sz="36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 pitchFamily="34" charset="0"/>
                <a:cs typeface="Arial" panose="020B0604020202020204" pitchFamily="34" charset="0"/>
                <a:sym typeface="Helvetica Neue"/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8157882" y="7429576"/>
              <a:ext cx="3245223" cy="65659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lang="en-US" altLang="zh-CN" sz="3600" b="0" dirty="0">
                  <a:latin typeface="Arial" panose="020B0604020202020204" pitchFamily="34" charset="0"/>
                  <a:cs typeface="Arial" panose="020B0604020202020204" pitchFamily="34" charset="0"/>
                </a:rPr>
                <a:t>5</a:t>
              </a:r>
              <a:r>
                <a:rPr kumimoji="0" lang="en-US" altLang="zh-CN" sz="3600" b="0" i="0" u="none" strike="noStrike" cap="none" spc="0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Arial" panose="020B0604020202020204" pitchFamily="34" charset="0"/>
                  <a:cs typeface="Arial" panose="020B0604020202020204" pitchFamily="34" charset="0"/>
                  <a:sym typeface="Helvetica Neue"/>
                </a:rPr>
                <a:t>G</a:t>
              </a:r>
              <a:endParaRPr kumimoji="0" lang="zh-CN" altLang="en-US" sz="36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 pitchFamily="34" charset="0"/>
                <a:cs typeface="Arial" panose="020B0604020202020204" pitchFamily="34" charset="0"/>
                <a:sym typeface="Helvetica Neue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13070541" y="3707058"/>
              <a:ext cx="3245223" cy="65659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3600" b="0" i="0" u="none" strike="noStrike" cap="none" spc="0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Arial" panose="020B0604020202020204" pitchFamily="34" charset="0"/>
                  <a:cs typeface="Arial" panose="020B0604020202020204" pitchFamily="34" charset="0"/>
                  <a:sym typeface="Helvetica Neue"/>
                </a:rPr>
                <a:t>2025</a:t>
              </a:r>
              <a:endParaRPr kumimoji="0" lang="zh-CN" altLang="en-US" sz="36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 pitchFamily="34" charset="0"/>
                <a:cs typeface="Arial" panose="020B0604020202020204" pitchFamily="34" charset="0"/>
                <a:sym typeface="Helvetica Neue"/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12541623" y="7286019"/>
              <a:ext cx="4787154" cy="108747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lang="en-US" altLang="zh-CN" sz="3600" dirty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5G Pro</a:t>
              </a:r>
              <a:r>
                <a:rPr kumimoji="0" lang="en-US" altLang="zh-CN" sz="3600" i="0" u="none" strike="noStrike" cap="none" spc="0" normalizeH="0" baseline="0" dirty="0">
                  <a:ln>
                    <a:noFill/>
                  </a:ln>
                  <a:solidFill>
                    <a:srgbClr val="FF0000"/>
                  </a:solidFill>
                  <a:effectLst/>
                  <a:uFillTx/>
                  <a:latin typeface="Arial" panose="020B0604020202020204" pitchFamily="34" charset="0"/>
                  <a:cs typeface="Arial" panose="020B0604020202020204" pitchFamily="34" charset="0"/>
                  <a:sym typeface="Helvetica Neue"/>
                </a:rPr>
                <a:t> </a:t>
              </a:r>
            </a:p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2800" i="0" u="none" strike="noStrike" cap="none" spc="0" normalizeH="0" baseline="0" dirty="0" smtClean="0">
                  <a:ln>
                    <a:noFill/>
                  </a:ln>
                  <a:solidFill>
                    <a:srgbClr val="FF0000"/>
                  </a:solidFill>
                  <a:effectLst/>
                  <a:uFillTx/>
                  <a:latin typeface="Arial" panose="020B0604020202020204" pitchFamily="34" charset="0"/>
                  <a:cs typeface="Arial" panose="020B0604020202020204" pitchFamily="34" charset="0"/>
                  <a:sym typeface="Helvetica Neue"/>
                </a:rPr>
                <a:t>(AI for 5G)</a:t>
              </a:r>
              <a:endParaRPr kumimoji="0" lang="zh-CN" altLang="en-US" sz="3600" i="0" u="none" strike="noStrike" cap="none" spc="0" normalizeH="0" baseline="0" dirty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Arial" panose="020B0604020202020204" pitchFamily="34" charset="0"/>
                <a:cs typeface="Arial" panose="020B0604020202020204" pitchFamily="34" charset="0"/>
                <a:sym typeface="Helvetica Neue"/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17454283" y="3678929"/>
              <a:ext cx="3245223" cy="65659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3600" b="0" i="0" u="none" strike="noStrike" cap="none" spc="0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Arial" panose="020B0604020202020204" pitchFamily="34" charset="0"/>
                  <a:cs typeface="Arial" panose="020B0604020202020204" pitchFamily="34" charset="0"/>
                  <a:sym typeface="Helvetica Neue"/>
                </a:rPr>
                <a:t>2030</a:t>
              </a:r>
              <a:endParaRPr kumimoji="0" lang="zh-CN" altLang="en-US" sz="36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 pitchFamily="34" charset="0"/>
                <a:cs typeface="Arial" panose="020B0604020202020204" pitchFamily="34" charset="0"/>
                <a:sym typeface="Helvetica Neue"/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17454282" y="7372388"/>
              <a:ext cx="3245223" cy="65659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lang="en-US" altLang="zh-CN" sz="3600" b="0" dirty="0">
                  <a:latin typeface="Arial" panose="020B0604020202020204" pitchFamily="34" charset="0"/>
                  <a:cs typeface="Arial" panose="020B0604020202020204" pitchFamily="34" charset="0"/>
                </a:rPr>
                <a:t>6</a:t>
              </a:r>
              <a:r>
                <a:rPr kumimoji="0" lang="en-US" altLang="zh-CN" sz="3600" b="0" i="0" u="none" strike="noStrike" cap="none" spc="0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Arial" panose="020B0604020202020204" pitchFamily="34" charset="0"/>
                  <a:cs typeface="Arial" panose="020B0604020202020204" pitchFamily="34" charset="0"/>
                  <a:sym typeface="Helvetica Neue"/>
                </a:rPr>
                <a:t>G</a:t>
              </a:r>
              <a:endParaRPr kumimoji="0" lang="zh-CN" altLang="en-US" sz="36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 pitchFamily="34" charset="0"/>
                <a:cs typeface="Arial" panose="020B0604020202020204" pitchFamily="34" charset="0"/>
                <a:sym typeface="Helvetica Neue"/>
              </a:endParaRPr>
            </a:p>
          </p:txBody>
        </p:sp>
      </p:grpSp>
      <p:sp>
        <p:nvSpPr>
          <p:cNvPr id="3" name="矩形 2"/>
          <p:cNvSpPr/>
          <p:nvPr/>
        </p:nvSpPr>
        <p:spPr>
          <a:xfrm>
            <a:off x="16385788" y="7246190"/>
            <a:ext cx="156324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4000" b="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AI </a:t>
            </a:r>
            <a:r>
              <a:rPr lang="en-US" altLang="zh-CN" sz="2400" b="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 </a:t>
            </a:r>
            <a:r>
              <a:rPr lang="en-US" altLang="zh-CN" sz="2400" b="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5G</a:t>
            </a:r>
            <a:endParaRPr lang="zh-CN" altLang="en-US" sz="2400" b="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2738463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AI or ML or DL</a:t>
            </a:r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graphicFrame>
        <p:nvGraphicFramePr>
          <p:cNvPr id="8" name="图示 7"/>
          <p:cNvGraphicFramePr/>
          <p:nvPr>
            <p:extLst/>
          </p:nvPr>
        </p:nvGraphicFramePr>
        <p:xfrm>
          <a:off x="9200874" y="4275754"/>
          <a:ext cx="6872939" cy="591296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2" name="文本框 11"/>
          <p:cNvSpPr txBox="1"/>
          <p:nvPr/>
        </p:nvSpPr>
        <p:spPr>
          <a:xfrm>
            <a:off x="5398389" y="9906586"/>
            <a:ext cx="5111245" cy="56425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altLang="zh-CN" sz="30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 pitchFamily="34" charset="0"/>
                <a:cs typeface="Arial" panose="020B0604020202020204" pitchFamily="34" charset="0"/>
                <a:sym typeface="Helvetica Neue"/>
              </a:rPr>
              <a:t>Multilayer</a:t>
            </a:r>
            <a:r>
              <a:rPr kumimoji="0" lang="en-US" altLang="zh-CN" sz="3000" b="0" i="0" u="none" strike="noStrike" cap="none" spc="0" normalizeH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 pitchFamily="34" charset="0"/>
                <a:cs typeface="Arial" panose="020B0604020202020204" pitchFamily="34" charset="0"/>
                <a:sym typeface="Helvetica Neue"/>
              </a:rPr>
              <a:t> neural network</a:t>
            </a:r>
            <a:endParaRPr kumimoji="0" lang="zh-CN" altLang="en-US" sz="30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Arial" panose="020B0604020202020204" pitchFamily="34" charset="0"/>
              <a:cs typeface="Arial" panose="020B0604020202020204" pitchFamily="34" charset="0"/>
              <a:sym typeface="Helvetica Neue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4762339" y="9816818"/>
            <a:ext cx="6078070" cy="102592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altLang="zh-CN" sz="30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 pitchFamily="34" charset="0"/>
                <a:cs typeface="Arial" panose="020B0604020202020204" pitchFamily="34" charset="0"/>
                <a:sym typeface="Helvetica Neue"/>
              </a:rPr>
              <a:t>Handle complex but specific use cases e.g. </a:t>
            </a:r>
            <a:r>
              <a:rPr kumimoji="0" lang="en-US" altLang="zh-CN" sz="3000" b="0" i="0" u="none" strike="noStrike" cap="none" spc="0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 pitchFamily="34" charset="0"/>
                <a:cs typeface="Arial" panose="020B0604020202020204" pitchFamily="34" charset="0"/>
                <a:sym typeface="Helvetica Neue"/>
              </a:rPr>
              <a:t>AlphaGo</a:t>
            </a:r>
            <a:endParaRPr kumimoji="0" lang="zh-CN" altLang="en-US" sz="30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Arial" panose="020B0604020202020204" pitchFamily="34" charset="0"/>
              <a:cs typeface="Arial" panose="020B0604020202020204" pitchFamily="34" charset="0"/>
              <a:sym typeface="Helvetica Neue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3581268" y="7511022"/>
            <a:ext cx="5111245" cy="56425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altLang="zh-CN" sz="30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 pitchFamily="34" charset="0"/>
                <a:cs typeface="Arial" panose="020B0604020202020204" pitchFamily="34" charset="0"/>
                <a:sym typeface="Helvetica Neue"/>
              </a:rPr>
              <a:t>Assorted learning techniques</a:t>
            </a:r>
            <a:endParaRPr kumimoji="0" lang="zh-CN" altLang="en-US" sz="30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Arial" panose="020B0604020202020204" pitchFamily="34" charset="0"/>
              <a:cs typeface="Arial" panose="020B0604020202020204" pitchFamily="34" charset="0"/>
              <a:sym typeface="Helvetica Neue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6438739" y="7339807"/>
            <a:ext cx="5111245" cy="102592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altLang="zh-CN" sz="30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 pitchFamily="34" charset="0"/>
                <a:cs typeface="Arial" panose="020B0604020202020204" pitchFamily="34" charset="0"/>
                <a:sym typeface="Helvetica Neue"/>
              </a:rPr>
              <a:t>Augmented intelligence e.g. search engine</a:t>
            </a:r>
            <a:endParaRPr kumimoji="0" lang="zh-CN" altLang="en-US" sz="30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Arial" panose="020B0604020202020204" pitchFamily="34" charset="0"/>
              <a:cs typeface="Arial" panose="020B0604020202020204" pitchFamily="34" charset="0"/>
              <a:sym typeface="Helvetica Neue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872775" y="5044408"/>
            <a:ext cx="7176379" cy="56425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altLang="zh-CN" sz="30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 pitchFamily="34" charset="0"/>
                <a:cs typeface="Arial" panose="020B0604020202020204" pitchFamily="34" charset="0"/>
                <a:sym typeface="Helvetica Neue"/>
              </a:rPr>
              <a:t>Computer</a:t>
            </a:r>
            <a:r>
              <a:rPr kumimoji="0" lang="en-US" altLang="zh-CN" sz="3000" b="0" i="0" u="none" strike="noStrike" cap="none" spc="0" normalizeH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 pitchFamily="34" charset="0"/>
                <a:cs typeface="Arial" panose="020B0604020202020204" pitchFamily="34" charset="0"/>
                <a:sym typeface="Helvetica Neue"/>
              </a:rPr>
              <a:t> and algorithm such ML and DL</a:t>
            </a:r>
            <a:endParaRPr kumimoji="0" lang="zh-CN" altLang="en-US" sz="30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Arial" panose="020B0604020202020204" pitchFamily="34" charset="0"/>
              <a:cs typeface="Arial" panose="020B0604020202020204" pitchFamily="34" charset="0"/>
              <a:sym typeface="Helvetica Neue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16073813" y="5044407"/>
            <a:ext cx="6997714" cy="56425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altLang="zh-CN" sz="30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 pitchFamily="34" charset="0"/>
                <a:cs typeface="Arial" panose="020B0604020202020204" pitchFamily="34" charset="0"/>
                <a:sym typeface="Helvetica Neue"/>
              </a:rPr>
              <a:t>Mimic human intelligence</a:t>
            </a:r>
            <a:r>
              <a:rPr kumimoji="0" lang="en-US" altLang="zh-CN" sz="3000" b="0" i="0" u="none" strike="noStrike" cap="none" spc="0" normalizeH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 pitchFamily="34" charset="0"/>
                <a:cs typeface="Arial" panose="020B0604020202020204" pitchFamily="34" charset="0"/>
                <a:sym typeface="Helvetica Neue"/>
              </a:rPr>
              <a:t> e.g. </a:t>
            </a:r>
            <a:r>
              <a:rPr lang="en-US" altLang="zh-CN" b="0" dirty="0">
                <a:latin typeface="Arial" panose="020B0604020202020204" pitchFamily="34" charset="0"/>
                <a:cs typeface="Arial" panose="020B0604020202020204" pitchFamily="34" charset="0"/>
              </a:rPr>
              <a:t>S</a:t>
            </a:r>
            <a:r>
              <a:rPr kumimoji="0" lang="en-US" altLang="zh-CN" sz="3000" b="0" i="0" u="none" strike="noStrike" cap="none" spc="0" normalizeH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 pitchFamily="34" charset="0"/>
                <a:cs typeface="Arial" panose="020B0604020202020204" pitchFamily="34" charset="0"/>
                <a:sym typeface="Helvetica Neue"/>
              </a:rPr>
              <a:t>kynet</a:t>
            </a:r>
            <a:endParaRPr kumimoji="0" lang="zh-CN" altLang="en-US" sz="30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Arial" panose="020B0604020202020204" pitchFamily="34" charset="0"/>
              <a:cs typeface="Arial" panose="020B0604020202020204" pitchFamily="34" charset="0"/>
              <a:sym typeface="Helvetica Neue"/>
            </a:endParaRPr>
          </a:p>
        </p:txBody>
      </p:sp>
      <p:cxnSp>
        <p:nvCxnSpPr>
          <p:cNvPr id="22" name="直接连接符 21"/>
          <p:cNvCxnSpPr/>
          <p:nvPr/>
        </p:nvCxnSpPr>
        <p:spPr>
          <a:xfrm flipV="1">
            <a:off x="8086165" y="9144000"/>
            <a:ext cx="3115235" cy="672818"/>
          </a:xfrm>
          <a:prstGeom prst="line">
            <a:avLst/>
          </a:prstGeom>
          <a:noFill/>
          <a:ln w="25400" cap="flat">
            <a:solidFill>
              <a:srgbClr val="000000"/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23" name="直接连接符 22"/>
          <p:cNvCxnSpPr>
            <a:endCxn id="15" idx="0"/>
          </p:cNvCxnSpPr>
          <p:nvPr/>
        </p:nvCxnSpPr>
        <p:spPr>
          <a:xfrm>
            <a:off x="14092518" y="9144000"/>
            <a:ext cx="3708856" cy="672818"/>
          </a:xfrm>
          <a:prstGeom prst="line">
            <a:avLst/>
          </a:prstGeom>
          <a:noFill/>
          <a:ln w="25400" cap="flat">
            <a:solidFill>
              <a:srgbClr val="000000"/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28" name="直接连接符 27"/>
          <p:cNvCxnSpPr/>
          <p:nvPr/>
        </p:nvCxnSpPr>
        <p:spPr>
          <a:xfrm flipV="1">
            <a:off x="6528547" y="7228894"/>
            <a:ext cx="3981087" cy="300921"/>
          </a:xfrm>
          <a:prstGeom prst="line">
            <a:avLst/>
          </a:prstGeom>
          <a:noFill/>
          <a:ln w="25400" cap="flat">
            <a:solidFill>
              <a:srgbClr val="000000"/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30" name="直接连接符 29"/>
          <p:cNvCxnSpPr>
            <a:endCxn id="17" idx="0"/>
          </p:cNvCxnSpPr>
          <p:nvPr/>
        </p:nvCxnSpPr>
        <p:spPr>
          <a:xfrm>
            <a:off x="14576612" y="6996556"/>
            <a:ext cx="4417750" cy="343251"/>
          </a:xfrm>
          <a:prstGeom prst="line">
            <a:avLst/>
          </a:prstGeom>
          <a:noFill/>
          <a:ln w="25400" cap="flat">
            <a:solidFill>
              <a:srgbClr val="000000"/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33" name="直接连接符 32"/>
          <p:cNvCxnSpPr>
            <a:stCxn id="18" idx="0"/>
          </p:cNvCxnSpPr>
          <p:nvPr/>
        </p:nvCxnSpPr>
        <p:spPr>
          <a:xfrm flipV="1">
            <a:off x="5460965" y="4540299"/>
            <a:ext cx="5971487" cy="504109"/>
          </a:xfrm>
          <a:prstGeom prst="line">
            <a:avLst/>
          </a:prstGeom>
          <a:noFill/>
          <a:ln w="25400" cap="flat">
            <a:solidFill>
              <a:srgbClr val="000000"/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36" name="直接连接符 35"/>
          <p:cNvCxnSpPr>
            <a:endCxn id="19" idx="0"/>
          </p:cNvCxnSpPr>
          <p:nvPr/>
        </p:nvCxnSpPr>
        <p:spPr>
          <a:xfrm>
            <a:off x="14092518" y="4586392"/>
            <a:ext cx="5480152" cy="458015"/>
          </a:xfrm>
          <a:prstGeom prst="line">
            <a:avLst/>
          </a:prstGeom>
          <a:noFill/>
          <a:ln w="25400" cap="flat">
            <a:solidFill>
              <a:srgbClr val="000000"/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41" name="上箭头 40"/>
          <p:cNvSpPr/>
          <p:nvPr/>
        </p:nvSpPr>
        <p:spPr>
          <a:xfrm>
            <a:off x="12420714" y="9785217"/>
            <a:ext cx="452490" cy="652136"/>
          </a:xfrm>
          <a:prstGeom prst="upArrow">
            <a:avLst/>
          </a:prstGeom>
          <a:solidFill>
            <a:srgbClr val="FF0000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</p:spTree>
    <p:extLst>
      <p:ext uri="{BB962C8B-B14F-4D97-AF65-F5344CB8AC3E}">
        <p14:creationId xmlns:p14="http://schemas.microsoft.com/office/powerpoint/2010/main" val="14591139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AI/ML categories</a:t>
            </a:r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grpSp>
        <p:nvGrpSpPr>
          <p:cNvPr id="191" name="组合 190"/>
          <p:cNvGrpSpPr/>
          <p:nvPr/>
        </p:nvGrpSpPr>
        <p:grpSpPr>
          <a:xfrm>
            <a:off x="11278586" y="6345124"/>
            <a:ext cx="2169459" cy="2043953"/>
            <a:chOff x="9099175" y="6488813"/>
            <a:chExt cx="2169459" cy="2043953"/>
          </a:xfrm>
        </p:grpSpPr>
        <p:sp>
          <p:nvSpPr>
            <p:cNvPr id="8" name="椭圆 7"/>
            <p:cNvSpPr/>
            <p:nvPr/>
          </p:nvSpPr>
          <p:spPr>
            <a:xfrm>
              <a:off x="9099175" y="6488813"/>
              <a:ext cx="2169459" cy="2043953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0" tIns="0" rIns="0" bIns="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9457764" y="7135421"/>
              <a:ext cx="1452283" cy="71814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lang="en-US" altLang="zh-CN" sz="4000" b="0" dirty="0">
                  <a:latin typeface="Arial" panose="020B0604020202020204" pitchFamily="34" charset="0"/>
                  <a:cs typeface="Arial" panose="020B0604020202020204" pitchFamily="34" charset="0"/>
                </a:rPr>
                <a:t>AI/ML</a:t>
              </a:r>
              <a:endParaRPr kumimoji="0" lang="zh-CN" altLang="en-US" sz="40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 pitchFamily="34" charset="0"/>
                <a:cs typeface="Arial" panose="020B0604020202020204" pitchFamily="34" charset="0"/>
                <a:sym typeface="Helvetica Neue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15939293" y="2130433"/>
            <a:ext cx="6135439" cy="2740171"/>
            <a:chOff x="12815947" y="2911229"/>
            <a:chExt cx="6135439" cy="2740171"/>
          </a:xfrm>
        </p:grpSpPr>
        <p:sp>
          <p:nvSpPr>
            <p:cNvPr id="12" name="文本框 11"/>
            <p:cNvSpPr txBox="1"/>
            <p:nvPr/>
          </p:nvSpPr>
          <p:spPr>
            <a:xfrm>
              <a:off x="12815947" y="2953117"/>
              <a:ext cx="3621745" cy="47192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lang="en-US" altLang="zh-CN" sz="2400" b="0" dirty="0">
                  <a:latin typeface="Arial" panose="020B0604020202020204" pitchFamily="34" charset="0"/>
                  <a:cs typeface="Arial" panose="020B0604020202020204" pitchFamily="34" charset="0"/>
                </a:rPr>
                <a:t>Structured Source data</a:t>
              </a:r>
              <a:endParaRPr kumimoji="0" lang="zh-CN" altLang="en-US" sz="24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 pitchFamily="34" charset="0"/>
                <a:cs typeface="Arial" panose="020B0604020202020204" pitchFamily="34" charset="0"/>
                <a:sym typeface="Helvetica Neue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16285292" y="2911229"/>
              <a:ext cx="2666094" cy="47192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lang="en-US" altLang="zh-CN" sz="2400" b="0" dirty="0">
                  <a:latin typeface="Arial" panose="020B0604020202020204" pitchFamily="34" charset="0"/>
                  <a:cs typeface="Arial" panose="020B0604020202020204" pitchFamily="34" charset="0"/>
                </a:rPr>
                <a:t>Known model</a:t>
              </a:r>
              <a:endParaRPr kumimoji="0" lang="zh-CN" altLang="en-US" sz="24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 pitchFamily="34" charset="0"/>
                <a:cs typeface="Arial" panose="020B0604020202020204" pitchFamily="34" charset="0"/>
                <a:sym typeface="Helvetica Neue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14277199" y="5179476"/>
              <a:ext cx="4069980" cy="47192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lang="en-US" altLang="zh-CN" sz="2400" b="0" dirty="0">
                  <a:latin typeface="Arial" panose="020B0604020202020204" pitchFamily="34" charset="0"/>
                  <a:cs typeface="Arial" panose="020B0604020202020204" pitchFamily="34" charset="0"/>
                </a:rPr>
                <a:t>Rule or transfer function</a:t>
              </a:r>
              <a:endParaRPr kumimoji="0" lang="zh-CN" altLang="en-US" sz="24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 pitchFamily="34" charset="0"/>
                <a:cs typeface="Arial" panose="020B0604020202020204" pitchFamily="34" charset="0"/>
                <a:sym typeface="Helvetica Neue"/>
              </a:endParaRPr>
            </a:p>
          </p:txBody>
        </p:sp>
        <p:sp>
          <p:nvSpPr>
            <p:cNvPr id="31" name="圆角矩形 30"/>
            <p:cNvSpPr/>
            <p:nvPr/>
          </p:nvSpPr>
          <p:spPr>
            <a:xfrm>
              <a:off x="14022580" y="4012435"/>
              <a:ext cx="4420500" cy="767174"/>
            </a:xfrm>
            <a:prstGeom prst="roundRect">
              <a:avLst/>
            </a:prstGeom>
            <a:solidFill>
              <a:schemeClr val="tx1">
                <a:lumMod val="65000"/>
                <a:lumOff val="3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0" tIns="0" rIns="0" bIns="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32" name="下箭头 31"/>
            <p:cNvSpPr/>
            <p:nvPr/>
          </p:nvSpPr>
          <p:spPr>
            <a:xfrm>
              <a:off x="15168287" y="3556571"/>
              <a:ext cx="304800" cy="394447"/>
            </a:xfrm>
            <a:prstGeom prst="downArrow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0" tIns="0" rIns="0" bIns="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33" name="下箭头 32"/>
            <p:cNvSpPr/>
            <p:nvPr/>
          </p:nvSpPr>
          <p:spPr>
            <a:xfrm>
              <a:off x="17145910" y="3525319"/>
              <a:ext cx="304800" cy="394447"/>
            </a:xfrm>
            <a:prstGeom prst="downArrow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0" tIns="0" rIns="0" bIns="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34" name="下箭头 33"/>
            <p:cNvSpPr/>
            <p:nvPr/>
          </p:nvSpPr>
          <p:spPr>
            <a:xfrm>
              <a:off x="16132892" y="4878825"/>
              <a:ext cx="304800" cy="394447"/>
            </a:xfrm>
            <a:prstGeom prst="downArrow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0" tIns="0" rIns="0" bIns="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14676130" y="4140343"/>
              <a:ext cx="3272117" cy="53347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lang="en-US" altLang="zh-CN" sz="2800" b="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Supervised learning</a:t>
              </a:r>
              <a:endParaRPr kumimoji="0" lang="zh-CN" altLang="en-US" sz="2800" b="0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Arial" panose="020B0604020202020204" pitchFamily="34" charset="0"/>
                <a:cs typeface="Arial" panose="020B0604020202020204" pitchFamily="34" charset="0"/>
                <a:sym typeface="Helvetica Neue"/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16042811" y="9209754"/>
            <a:ext cx="6135439" cy="3199481"/>
            <a:chOff x="12815947" y="2911229"/>
            <a:chExt cx="6135439" cy="3199481"/>
          </a:xfrm>
        </p:grpSpPr>
        <p:sp>
          <p:nvSpPr>
            <p:cNvPr id="46" name="文本框 45"/>
            <p:cNvSpPr txBox="1"/>
            <p:nvPr/>
          </p:nvSpPr>
          <p:spPr>
            <a:xfrm>
              <a:off x="12815947" y="2953117"/>
              <a:ext cx="3621745" cy="47192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lang="en-US" altLang="zh-CN" sz="2400" b="0" dirty="0">
                  <a:latin typeface="Arial" panose="020B0604020202020204" pitchFamily="34" charset="0"/>
                  <a:cs typeface="Arial" panose="020B0604020202020204" pitchFamily="34" charset="0"/>
                </a:rPr>
                <a:t>Reward</a:t>
              </a:r>
              <a:endParaRPr kumimoji="0" lang="zh-CN" altLang="en-US" sz="24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 pitchFamily="34" charset="0"/>
                <a:cs typeface="Arial" panose="020B0604020202020204" pitchFamily="34" charset="0"/>
                <a:sym typeface="Helvetica Neue"/>
              </a:endParaRPr>
            </a:p>
          </p:txBody>
        </p:sp>
        <p:sp>
          <p:nvSpPr>
            <p:cNvPr id="47" name="文本框 46"/>
            <p:cNvSpPr txBox="1"/>
            <p:nvPr/>
          </p:nvSpPr>
          <p:spPr>
            <a:xfrm>
              <a:off x="16285292" y="2911229"/>
              <a:ext cx="2666094" cy="47192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lang="en-US" altLang="zh-CN" sz="2400" b="0" dirty="0">
                  <a:latin typeface="Arial" panose="020B0604020202020204" pitchFamily="34" charset="0"/>
                  <a:cs typeface="Arial" panose="020B0604020202020204" pitchFamily="34" charset="0"/>
                </a:rPr>
                <a:t>Feedback data</a:t>
              </a:r>
              <a:endParaRPr kumimoji="0" lang="zh-CN" altLang="en-US" sz="24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 pitchFamily="34" charset="0"/>
                <a:cs typeface="Arial" panose="020B0604020202020204" pitchFamily="34" charset="0"/>
                <a:sym typeface="Helvetica Neue"/>
              </a:endParaRPr>
            </a:p>
          </p:txBody>
        </p:sp>
        <p:sp>
          <p:nvSpPr>
            <p:cNvPr id="48" name="文本框 47"/>
            <p:cNvSpPr txBox="1"/>
            <p:nvPr/>
          </p:nvSpPr>
          <p:spPr>
            <a:xfrm>
              <a:off x="13179000" y="5269454"/>
              <a:ext cx="3480124" cy="84125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lang="en-US" altLang="zh-CN" sz="2400" b="0" dirty="0">
                  <a:latin typeface="Arial" panose="020B0604020202020204" pitchFamily="34" charset="0"/>
                  <a:cs typeface="Arial" panose="020B0604020202020204" pitchFamily="34" charset="0"/>
                </a:rPr>
                <a:t>Converged rule or transfer function</a:t>
              </a:r>
              <a:endParaRPr kumimoji="0" lang="zh-CN" altLang="en-US" sz="24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 pitchFamily="34" charset="0"/>
                <a:cs typeface="Arial" panose="020B0604020202020204" pitchFamily="34" charset="0"/>
                <a:sym typeface="Helvetica Neue"/>
              </a:endParaRPr>
            </a:p>
          </p:txBody>
        </p:sp>
        <p:sp>
          <p:nvSpPr>
            <p:cNvPr id="49" name="圆角矩形 48"/>
            <p:cNvSpPr/>
            <p:nvPr/>
          </p:nvSpPr>
          <p:spPr>
            <a:xfrm>
              <a:off x="14022580" y="4012435"/>
              <a:ext cx="4420500" cy="767174"/>
            </a:xfrm>
            <a:prstGeom prst="roundRect">
              <a:avLst/>
            </a:prstGeom>
            <a:solidFill>
              <a:schemeClr val="tx1">
                <a:lumMod val="65000"/>
                <a:lumOff val="3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0" tIns="0" rIns="0" bIns="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50" name="下箭头 49"/>
            <p:cNvSpPr/>
            <p:nvPr/>
          </p:nvSpPr>
          <p:spPr>
            <a:xfrm>
              <a:off x="15168287" y="3556571"/>
              <a:ext cx="304800" cy="394447"/>
            </a:xfrm>
            <a:prstGeom prst="downArrow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0" tIns="0" rIns="0" bIns="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51" name="下箭头 50"/>
            <p:cNvSpPr/>
            <p:nvPr/>
          </p:nvSpPr>
          <p:spPr>
            <a:xfrm>
              <a:off x="17145910" y="3525319"/>
              <a:ext cx="304800" cy="394447"/>
            </a:xfrm>
            <a:prstGeom prst="downArrow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0" tIns="0" rIns="0" bIns="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52" name="下箭头 51"/>
            <p:cNvSpPr/>
            <p:nvPr/>
          </p:nvSpPr>
          <p:spPr>
            <a:xfrm>
              <a:off x="15153958" y="4895051"/>
              <a:ext cx="304800" cy="394447"/>
            </a:xfrm>
            <a:prstGeom prst="downArrow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0" tIns="0" rIns="0" bIns="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53" name="文本框 52"/>
            <p:cNvSpPr txBox="1"/>
            <p:nvPr/>
          </p:nvSpPr>
          <p:spPr>
            <a:xfrm>
              <a:off x="14006448" y="4140343"/>
              <a:ext cx="4516423" cy="53347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lang="en-US" altLang="zh-CN" sz="2800" b="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Reinforcement learning</a:t>
              </a:r>
              <a:endParaRPr kumimoji="0" lang="zh-CN" altLang="en-US" sz="2800" b="0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Arial" panose="020B0604020202020204" pitchFamily="34" charset="0"/>
                <a:cs typeface="Arial" panose="020B0604020202020204" pitchFamily="34" charset="0"/>
                <a:sym typeface="Helvetica Neue"/>
              </a:endParaRPr>
            </a:p>
          </p:txBody>
        </p:sp>
        <p:sp>
          <p:nvSpPr>
            <p:cNvPr id="55" name="文本框 54"/>
            <p:cNvSpPr txBox="1"/>
            <p:nvPr/>
          </p:nvSpPr>
          <p:spPr>
            <a:xfrm>
              <a:off x="16276382" y="5408891"/>
              <a:ext cx="2553115" cy="47192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lang="en-US" altLang="zh-CN" sz="2400" b="0" dirty="0">
                  <a:latin typeface="Arial" panose="020B0604020202020204" pitchFamily="34" charset="0"/>
                  <a:cs typeface="Arial" panose="020B0604020202020204" pitchFamily="34" charset="0"/>
                </a:rPr>
                <a:t>Action</a:t>
              </a:r>
              <a:endParaRPr kumimoji="0" lang="zh-CN" altLang="en-US" sz="24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 pitchFamily="34" charset="0"/>
                <a:cs typeface="Arial" panose="020B0604020202020204" pitchFamily="34" charset="0"/>
                <a:sym typeface="Helvetica Neue"/>
              </a:endParaRPr>
            </a:p>
          </p:txBody>
        </p:sp>
        <p:sp>
          <p:nvSpPr>
            <p:cNvPr id="56" name="下箭头 55"/>
            <p:cNvSpPr/>
            <p:nvPr/>
          </p:nvSpPr>
          <p:spPr>
            <a:xfrm>
              <a:off x="17248140" y="4918769"/>
              <a:ext cx="304800" cy="394447"/>
            </a:xfrm>
            <a:prstGeom prst="downArrow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0" tIns="0" rIns="0" bIns="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17198388" y="5792811"/>
            <a:ext cx="4420500" cy="2681469"/>
            <a:chOff x="14022580" y="2969931"/>
            <a:chExt cx="4420500" cy="2681469"/>
          </a:xfrm>
        </p:grpSpPr>
        <p:sp>
          <p:nvSpPr>
            <p:cNvPr id="58" name="文本框 57"/>
            <p:cNvSpPr txBox="1"/>
            <p:nvPr/>
          </p:nvSpPr>
          <p:spPr>
            <a:xfrm>
              <a:off x="14483374" y="2969931"/>
              <a:ext cx="3621745" cy="47192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lang="en-US" altLang="zh-CN" sz="2400" b="0" dirty="0">
                  <a:latin typeface="Arial" panose="020B0604020202020204" pitchFamily="34" charset="0"/>
                  <a:cs typeface="Arial" panose="020B0604020202020204" pitchFamily="34" charset="0"/>
                </a:rPr>
                <a:t>unstructured Source data</a:t>
              </a:r>
              <a:endParaRPr kumimoji="0" lang="zh-CN" altLang="en-US" sz="24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 pitchFamily="34" charset="0"/>
                <a:cs typeface="Arial" panose="020B0604020202020204" pitchFamily="34" charset="0"/>
                <a:sym typeface="Helvetica Neue"/>
              </a:endParaRPr>
            </a:p>
          </p:txBody>
        </p:sp>
        <p:sp>
          <p:nvSpPr>
            <p:cNvPr id="60" name="文本框 59"/>
            <p:cNvSpPr txBox="1"/>
            <p:nvPr/>
          </p:nvSpPr>
          <p:spPr>
            <a:xfrm>
              <a:off x="14277199" y="5179476"/>
              <a:ext cx="4069980" cy="47192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lang="en-US" altLang="zh-CN" sz="2400" b="0" dirty="0">
                  <a:latin typeface="Arial" panose="020B0604020202020204" pitchFamily="34" charset="0"/>
                  <a:cs typeface="Arial" panose="020B0604020202020204" pitchFamily="34" charset="0"/>
                </a:rPr>
                <a:t>Rule or transfer function</a:t>
              </a:r>
              <a:endParaRPr kumimoji="0" lang="zh-CN" altLang="en-US" sz="24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 pitchFamily="34" charset="0"/>
                <a:cs typeface="Arial" panose="020B0604020202020204" pitchFamily="34" charset="0"/>
                <a:sym typeface="Helvetica Neue"/>
              </a:endParaRPr>
            </a:p>
          </p:txBody>
        </p:sp>
        <p:sp>
          <p:nvSpPr>
            <p:cNvPr id="61" name="圆角矩形 60"/>
            <p:cNvSpPr/>
            <p:nvPr/>
          </p:nvSpPr>
          <p:spPr>
            <a:xfrm>
              <a:off x="14022580" y="4012435"/>
              <a:ext cx="4420500" cy="767174"/>
            </a:xfrm>
            <a:prstGeom prst="roundRect">
              <a:avLst/>
            </a:prstGeom>
            <a:solidFill>
              <a:schemeClr val="tx1">
                <a:lumMod val="65000"/>
                <a:lumOff val="3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0" tIns="0" rIns="0" bIns="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62" name="下箭头 61"/>
            <p:cNvSpPr/>
            <p:nvPr/>
          </p:nvSpPr>
          <p:spPr>
            <a:xfrm>
              <a:off x="16118548" y="3556571"/>
              <a:ext cx="304800" cy="394447"/>
            </a:xfrm>
            <a:prstGeom prst="downArrow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0" tIns="0" rIns="0" bIns="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64" name="下箭头 63"/>
            <p:cNvSpPr/>
            <p:nvPr/>
          </p:nvSpPr>
          <p:spPr>
            <a:xfrm>
              <a:off x="16132892" y="4878825"/>
              <a:ext cx="304800" cy="394447"/>
            </a:xfrm>
            <a:prstGeom prst="downArrow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0" tIns="0" rIns="0" bIns="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65" name="文本框 64"/>
            <p:cNvSpPr txBox="1"/>
            <p:nvPr/>
          </p:nvSpPr>
          <p:spPr>
            <a:xfrm>
              <a:off x="14474420" y="4140343"/>
              <a:ext cx="3671048" cy="53347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lang="en-US" altLang="zh-CN" sz="2800" b="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unsupervised learning</a:t>
              </a:r>
              <a:endParaRPr kumimoji="0" lang="zh-CN" altLang="en-US" sz="2800" b="0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Arial" panose="020B0604020202020204" pitchFamily="34" charset="0"/>
                <a:cs typeface="Arial" panose="020B0604020202020204" pitchFamily="34" charset="0"/>
                <a:sym typeface="Helvetica Neue"/>
              </a:endParaRPr>
            </a:p>
          </p:txBody>
        </p:sp>
      </p:grpSp>
      <p:grpSp>
        <p:nvGrpSpPr>
          <p:cNvPr id="153" name="组合 152"/>
          <p:cNvGrpSpPr/>
          <p:nvPr/>
        </p:nvGrpSpPr>
        <p:grpSpPr>
          <a:xfrm>
            <a:off x="3951951" y="1956530"/>
            <a:ext cx="3845152" cy="3074222"/>
            <a:chOff x="1802619" y="2246173"/>
            <a:chExt cx="3845152" cy="3074222"/>
          </a:xfrm>
        </p:grpSpPr>
        <p:sp>
          <p:nvSpPr>
            <p:cNvPr id="67" name="椭圆 66"/>
            <p:cNvSpPr/>
            <p:nvPr/>
          </p:nvSpPr>
          <p:spPr>
            <a:xfrm>
              <a:off x="2977050" y="3579539"/>
              <a:ext cx="1458367" cy="1362013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0" tIns="0" rIns="0" bIns="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70" name="文本框 69"/>
            <p:cNvSpPr txBox="1"/>
            <p:nvPr/>
          </p:nvSpPr>
          <p:spPr>
            <a:xfrm>
              <a:off x="2983134" y="3944594"/>
              <a:ext cx="1452283" cy="53347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lang="en-US" altLang="zh-CN" sz="2800" b="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server</a:t>
              </a:r>
              <a:endParaRPr kumimoji="0" lang="zh-CN" altLang="en-US" sz="2800" b="0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Arial" panose="020B0604020202020204" pitchFamily="34" charset="0"/>
                <a:cs typeface="Arial" panose="020B0604020202020204" pitchFamily="34" charset="0"/>
                <a:sym typeface="Helvetica Neue"/>
              </a:endParaRPr>
            </a:p>
          </p:txBody>
        </p:sp>
        <p:sp>
          <p:nvSpPr>
            <p:cNvPr id="71" name="椭圆 70"/>
            <p:cNvSpPr/>
            <p:nvPr/>
          </p:nvSpPr>
          <p:spPr>
            <a:xfrm>
              <a:off x="3422726" y="2246173"/>
              <a:ext cx="567015" cy="599450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0" tIns="0" rIns="0" bIns="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cxnSp>
          <p:nvCxnSpPr>
            <p:cNvPr id="74" name="直接箭头连接符 73"/>
            <p:cNvCxnSpPr>
              <a:endCxn id="67" idx="0"/>
            </p:cNvCxnSpPr>
            <p:nvPr/>
          </p:nvCxnSpPr>
          <p:spPr>
            <a:xfrm>
              <a:off x="3706234" y="2874116"/>
              <a:ext cx="0" cy="705423"/>
            </a:xfrm>
            <a:prstGeom prst="straightConnector1">
              <a:avLst/>
            </a:prstGeom>
            <a:noFill/>
            <a:ln w="25400" cap="flat">
              <a:solidFill>
                <a:srgbClr val="000000"/>
              </a:solidFill>
              <a:prstDash val="solid"/>
              <a:miter lim="400000"/>
              <a:tailEnd type="triangle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</p:cxnSp>
        <p:sp>
          <p:nvSpPr>
            <p:cNvPr id="78" name="文本框 77"/>
            <p:cNvSpPr txBox="1"/>
            <p:nvPr/>
          </p:nvSpPr>
          <p:spPr>
            <a:xfrm rot="16200000">
              <a:off x="3133302" y="2909502"/>
              <a:ext cx="1056288" cy="65659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lang="en-US" altLang="zh-CN" sz="1800" b="0" dirty="0">
                  <a:latin typeface="Arial" panose="020B0604020202020204" pitchFamily="34" charset="0"/>
                  <a:cs typeface="Arial" panose="020B0604020202020204" pitchFamily="34" charset="0"/>
                </a:rPr>
                <a:t>Source data</a:t>
              </a:r>
              <a:endParaRPr kumimoji="0" lang="zh-CN" altLang="en-US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 pitchFamily="34" charset="0"/>
                <a:cs typeface="Arial" panose="020B0604020202020204" pitchFamily="34" charset="0"/>
                <a:sym typeface="Helvetica Neue"/>
              </a:endParaRPr>
            </a:p>
          </p:txBody>
        </p:sp>
        <p:sp>
          <p:nvSpPr>
            <p:cNvPr id="80" name="椭圆 79"/>
            <p:cNvSpPr/>
            <p:nvPr/>
          </p:nvSpPr>
          <p:spPr>
            <a:xfrm>
              <a:off x="1802619" y="4705242"/>
              <a:ext cx="567015" cy="599450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0" tIns="0" rIns="0" bIns="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2" name="文本框 81"/>
            <p:cNvSpPr txBox="1"/>
            <p:nvPr/>
          </p:nvSpPr>
          <p:spPr>
            <a:xfrm rot="19530306">
              <a:off x="2141268" y="4312369"/>
              <a:ext cx="1056288" cy="65659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lang="en-US" altLang="zh-CN" sz="1800" b="0" dirty="0">
                  <a:latin typeface="Arial" panose="020B0604020202020204" pitchFamily="34" charset="0"/>
                  <a:cs typeface="Arial" panose="020B0604020202020204" pitchFamily="34" charset="0"/>
                </a:rPr>
                <a:t>Source data</a:t>
              </a:r>
              <a:endParaRPr kumimoji="0" lang="zh-CN" altLang="en-US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 pitchFamily="34" charset="0"/>
                <a:cs typeface="Arial" panose="020B0604020202020204" pitchFamily="34" charset="0"/>
                <a:sym typeface="Helvetica Neue"/>
              </a:endParaRPr>
            </a:p>
          </p:txBody>
        </p:sp>
        <p:cxnSp>
          <p:nvCxnSpPr>
            <p:cNvPr id="84" name="直接箭头连接符 83"/>
            <p:cNvCxnSpPr/>
            <p:nvPr/>
          </p:nvCxnSpPr>
          <p:spPr>
            <a:xfrm flipV="1">
              <a:off x="2361283" y="4392814"/>
              <a:ext cx="693233" cy="480829"/>
            </a:xfrm>
            <a:prstGeom prst="straightConnector1">
              <a:avLst/>
            </a:prstGeom>
            <a:noFill/>
            <a:ln w="25400" cap="flat">
              <a:solidFill>
                <a:srgbClr val="000000"/>
              </a:solidFill>
              <a:prstDash val="solid"/>
              <a:miter lim="400000"/>
              <a:tailEnd type="triangle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</p:cxnSp>
        <p:sp>
          <p:nvSpPr>
            <p:cNvPr id="86" name="椭圆 85"/>
            <p:cNvSpPr/>
            <p:nvPr/>
          </p:nvSpPr>
          <p:spPr>
            <a:xfrm>
              <a:off x="5080756" y="4720945"/>
              <a:ext cx="567015" cy="599450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0" tIns="0" rIns="0" bIns="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7" name="文本框 86"/>
            <p:cNvSpPr txBox="1"/>
            <p:nvPr/>
          </p:nvSpPr>
          <p:spPr>
            <a:xfrm rot="2236435">
              <a:off x="4223063" y="4285747"/>
              <a:ext cx="1056288" cy="65659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lang="en-US" altLang="zh-CN" sz="1800" b="0" dirty="0">
                  <a:latin typeface="Arial" panose="020B0604020202020204" pitchFamily="34" charset="0"/>
                  <a:cs typeface="Arial" panose="020B0604020202020204" pitchFamily="34" charset="0"/>
                </a:rPr>
                <a:t>Source data</a:t>
              </a:r>
              <a:endParaRPr kumimoji="0" lang="zh-CN" altLang="en-US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 pitchFamily="34" charset="0"/>
                <a:cs typeface="Arial" panose="020B0604020202020204" pitchFamily="34" charset="0"/>
                <a:sym typeface="Helvetica Neue"/>
              </a:endParaRPr>
            </a:p>
          </p:txBody>
        </p:sp>
        <p:cxnSp>
          <p:nvCxnSpPr>
            <p:cNvPr id="88" name="直接箭头连接符 87"/>
            <p:cNvCxnSpPr/>
            <p:nvPr/>
          </p:nvCxnSpPr>
          <p:spPr>
            <a:xfrm flipH="1" flipV="1">
              <a:off x="4453175" y="4449328"/>
              <a:ext cx="589658" cy="397120"/>
            </a:xfrm>
            <a:prstGeom prst="straightConnector1">
              <a:avLst/>
            </a:prstGeom>
            <a:noFill/>
            <a:ln w="25400" cap="flat">
              <a:solidFill>
                <a:srgbClr val="000000"/>
              </a:solidFill>
              <a:prstDash val="solid"/>
              <a:miter lim="400000"/>
              <a:tailEnd type="triangle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</p:cxnSp>
      </p:grpSp>
      <p:grpSp>
        <p:nvGrpSpPr>
          <p:cNvPr id="152" name="组合 151"/>
          <p:cNvGrpSpPr/>
          <p:nvPr/>
        </p:nvGrpSpPr>
        <p:grpSpPr>
          <a:xfrm>
            <a:off x="4177171" y="5578356"/>
            <a:ext cx="3117742" cy="2395810"/>
            <a:chOff x="1916725" y="6505381"/>
            <a:chExt cx="3572837" cy="2761142"/>
          </a:xfrm>
        </p:grpSpPr>
        <p:grpSp>
          <p:nvGrpSpPr>
            <p:cNvPr id="135" name="组合 134"/>
            <p:cNvGrpSpPr/>
            <p:nvPr/>
          </p:nvGrpSpPr>
          <p:grpSpPr>
            <a:xfrm>
              <a:off x="2977050" y="6505381"/>
              <a:ext cx="1452283" cy="1122121"/>
              <a:chOff x="2851075" y="6593247"/>
              <a:chExt cx="1452283" cy="1122121"/>
            </a:xfrm>
          </p:grpSpPr>
          <p:sp>
            <p:nvSpPr>
              <p:cNvPr id="131" name="椭圆 130"/>
              <p:cNvSpPr/>
              <p:nvPr/>
            </p:nvSpPr>
            <p:spPr>
              <a:xfrm>
                <a:off x="3022321" y="6593247"/>
                <a:ext cx="1109792" cy="1122121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 w="12700" cap="flat">
                <a:noFill/>
                <a:miter lim="400000"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square" lIns="0" tIns="0" rIns="0" bIns="0" numCol="1" spcCol="38100" rtlCol="0" anchor="ctr">
                <a:spAutoFit/>
              </a:bodyPr>
              <a:lstStyle/>
              <a:p>
                <a:pPr marL="0" marR="0" indent="0" algn="ctr" defTabSz="8255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endParaRPr kumimoji="0" lang="zh-CN" altLang="en-US" sz="3200" b="0" i="0" u="none" strike="noStrike" cap="none" spc="0" normalizeH="0" baseline="0">
                  <a:ln>
                    <a:noFill/>
                  </a:ln>
                  <a:solidFill>
                    <a:srgbClr val="FFFFFF"/>
                  </a:solidFill>
                  <a:effectLst/>
                  <a:uFillTx/>
                  <a:latin typeface="+mn-lt"/>
                  <a:ea typeface="+mn-ea"/>
                  <a:cs typeface="+mn-cs"/>
                  <a:sym typeface="Helvetica Neue Medium"/>
                </a:endParaRPr>
              </a:p>
            </p:txBody>
          </p:sp>
          <p:sp>
            <p:nvSpPr>
              <p:cNvPr id="132" name="文本框 131"/>
              <p:cNvSpPr txBox="1"/>
              <p:nvPr/>
            </p:nvSpPr>
            <p:spPr>
              <a:xfrm>
                <a:off x="2851075" y="6958579"/>
                <a:ext cx="1452283" cy="410369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square" lIns="50800" tIns="50800" rIns="50800" bIns="50800" numCol="1" spcCol="38100" rtlCol="0" anchor="ctr">
                <a:spAutoFit/>
              </a:bodyPr>
              <a:lstStyle/>
              <a:p>
                <a:pPr marL="0" marR="0" indent="0" algn="ctr" defTabSz="8255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lang="en-US" altLang="zh-CN" sz="2000" b="0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server</a:t>
                </a:r>
                <a:endParaRPr kumimoji="0" lang="zh-CN" altLang="en-US" sz="2000" b="0" i="0" u="none" strike="noStrike" cap="none" spc="0" normalizeH="0" baseline="0" dirty="0">
                  <a:ln>
                    <a:noFill/>
                  </a:ln>
                  <a:solidFill>
                    <a:schemeClr val="bg1"/>
                  </a:solidFill>
                  <a:effectLst/>
                  <a:uFillTx/>
                  <a:latin typeface="Arial" panose="020B0604020202020204" pitchFamily="34" charset="0"/>
                  <a:cs typeface="Arial" panose="020B0604020202020204" pitchFamily="34" charset="0"/>
                  <a:sym typeface="Helvetica Neue"/>
                </a:endParaRPr>
              </a:p>
            </p:txBody>
          </p:sp>
        </p:grpSp>
        <p:grpSp>
          <p:nvGrpSpPr>
            <p:cNvPr id="136" name="组合 135"/>
            <p:cNvGrpSpPr/>
            <p:nvPr/>
          </p:nvGrpSpPr>
          <p:grpSpPr>
            <a:xfrm>
              <a:off x="1916725" y="8114996"/>
              <a:ext cx="1452283" cy="1122121"/>
              <a:chOff x="2851075" y="6593247"/>
              <a:chExt cx="1452283" cy="1122121"/>
            </a:xfrm>
          </p:grpSpPr>
          <p:sp>
            <p:nvSpPr>
              <p:cNvPr id="137" name="椭圆 136"/>
              <p:cNvSpPr/>
              <p:nvPr/>
            </p:nvSpPr>
            <p:spPr>
              <a:xfrm>
                <a:off x="3022321" y="6593247"/>
                <a:ext cx="1109792" cy="1122121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 w="12700" cap="flat">
                <a:noFill/>
                <a:miter lim="400000"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square" lIns="0" tIns="0" rIns="0" bIns="0" numCol="1" spcCol="38100" rtlCol="0" anchor="ctr">
                <a:spAutoFit/>
              </a:bodyPr>
              <a:lstStyle/>
              <a:p>
                <a:pPr marL="0" marR="0" indent="0" algn="ctr" defTabSz="8255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endParaRPr kumimoji="0" lang="zh-CN" altLang="en-US" sz="3200" b="0" i="0" u="none" strike="noStrike" cap="none" spc="0" normalizeH="0" baseline="0">
                  <a:ln>
                    <a:noFill/>
                  </a:ln>
                  <a:solidFill>
                    <a:srgbClr val="FFFFFF"/>
                  </a:solidFill>
                  <a:effectLst/>
                  <a:uFillTx/>
                  <a:latin typeface="+mn-lt"/>
                  <a:ea typeface="+mn-ea"/>
                  <a:cs typeface="+mn-cs"/>
                  <a:sym typeface="Helvetica Neue Medium"/>
                </a:endParaRPr>
              </a:p>
            </p:txBody>
          </p:sp>
          <p:sp>
            <p:nvSpPr>
              <p:cNvPr id="138" name="文本框 137"/>
              <p:cNvSpPr txBox="1"/>
              <p:nvPr/>
            </p:nvSpPr>
            <p:spPr>
              <a:xfrm>
                <a:off x="2851075" y="6958579"/>
                <a:ext cx="1452283" cy="410369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square" lIns="50800" tIns="50800" rIns="50800" bIns="50800" numCol="1" spcCol="38100" rtlCol="0" anchor="ctr">
                <a:spAutoFit/>
              </a:bodyPr>
              <a:lstStyle/>
              <a:p>
                <a:pPr marL="0" marR="0" indent="0" algn="ctr" defTabSz="8255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lang="en-US" altLang="zh-CN" sz="2000" b="0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server</a:t>
                </a:r>
                <a:endParaRPr kumimoji="0" lang="zh-CN" altLang="en-US" sz="2000" b="0" i="0" u="none" strike="noStrike" cap="none" spc="0" normalizeH="0" baseline="0" dirty="0">
                  <a:ln>
                    <a:noFill/>
                  </a:ln>
                  <a:solidFill>
                    <a:schemeClr val="bg1"/>
                  </a:solidFill>
                  <a:effectLst/>
                  <a:uFillTx/>
                  <a:latin typeface="Arial" panose="020B0604020202020204" pitchFamily="34" charset="0"/>
                  <a:cs typeface="Arial" panose="020B0604020202020204" pitchFamily="34" charset="0"/>
                  <a:sym typeface="Helvetica Neue"/>
                </a:endParaRPr>
              </a:p>
            </p:txBody>
          </p:sp>
        </p:grpSp>
        <p:grpSp>
          <p:nvGrpSpPr>
            <p:cNvPr id="139" name="组合 138"/>
            <p:cNvGrpSpPr/>
            <p:nvPr/>
          </p:nvGrpSpPr>
          <p:grpSpPr>
            <a:xfrm>
              <a:off x="4037279" y="8144402"/>
              <a:ext cx="1452283" cy="1122121"/>
              <a:chOff x="2851075" y="6593247"/>
              <a:chExt cx="1452283" cy="1122121"/>
            </a:xfrm>
          </p:grpSpPr>
          <p:sp>
            <p:nvSpPr>
              <p:cNvPr id="140" name="椭圆 139"/>
              <p:cNvSpPr/>
              <p:nvPr/>
            </p:nvSpPr>
            <p:spPr>
              <a:xfrm>
                <a:off x="3022321" y="6593247"/>
                <a:ext cx="1109792" cy="1122121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 w="12700" cap="flat">
                <a:noFill/>
                <a:miter lim="400000"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square" lIns="0" tIns="0" rIns="0" bIns="0" numCol="1" spcCol="38100" rtlCol="0" anchor="ctr">
                <a:spAutoFit/>
              </a:bodyPr>
              <a:lstStyle/>
              <a:p>
                <a:pPr marL="0" marR="0" indent="0" algn="ctr" defTabSz="8255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endParaRPr kumimoji="0" lang="zh-CN" altLang="en-US" sz="3200" b="0" i="0" u="none" strike="noStrike" cap="none" spc="0" normalizeH="0" baseline="0">
                  <a:ln>
                    <a:noFill/>
                  </a:ln>
                  <a:solidFill>
                    <a:srgbClr val="FFFFFF"/>
                  </a:solidFill>
                  <a:effectLst/>
                  <a:uFillTx/>
                  <a:latin typeface="+mn-lt"/>
                  <a:ea typeface="+mn-ea"/>
                  <a:cs typeface="+mn-cs"/>
                  <a:sym typeface="Helvetica Neue Medium"/>
                </a:endParaRPr>
              </a:p>
            </p:txBody>
          </p:sp>
          <p:sp>
            <p:nvSpPr>
              <p:cNvPr id="141" name="文本框 140"/>
              <p:cNvSpPr txBox="1"/>
              <p:nvPr/>
            </p:nvSpPr>
            <p:spPr>
              <a:xfrm>
                <a:off x="2851075" y="6958579"/>
                <a:ext cx="1452283" cy="410369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square" lIns="50800" tIns="50800" rIns="50800" bIns="50800" numCol="1" spcCol="38100" rtlCol="0" anchor="ctr">
                <a:spAutoFit/>
              </a:bodyPr>
              <a:lstStyle/>
              <a:p>
                <a:pPr marL="0" marR="0" indent="0" algn="ctr" defTabSz="8255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lang="en-US" altLang="zh-CN" sz="2000" b="0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server</a:t>
                </a:r>
                <a:endParaRPr kumimoji="0" lang="zh-CN" altLang="en-US" sz="2000" b="0" i="0" u="none" strike="noStrike" cap="none" spc="0" normalizeH="0" baseline="0" dirty="0">
                  <a:ln>
                    <a:noFill/>
                  </a:ln>
                  <a:solidFill>
                    <a:schemeClr val="bg1"/>
                  </a:solidFill>
                  <a:effectLst/>
                  <a:uFillTx/>
                  <a:latin typeface="Arial" panose="020B0604020202020204" pitchFamily="34" charset="0"/>
                  <a:cs typeface="Arial" panose="020B0604020202020204" pitchFamily="34" charset="0"/>
                  <a:sym typeface="Helvetica Neue"/>
                </a:endParaRPr>
              </a:p>
            </p:txBody>
          </p:sp>
        </p:grpSp>
        <p:cxnSp>
          <p:nvCxnSpPr>
            <p:cNvPr id="143" name="直接连接符 142"/>
            <p:cNvCxnSpPr>
              <a:endCxn id="137" idx="0"/>
            </p:cNvCxnSpPr>
            <p:nvPr/>
          </p:nvCxnSpPr>
          <p:spPr>
            <a:xfrm flipH="1">
              <a:off x="2642867" y="7434126"/>
              <a:ext cx="683612" cy="680870"/>
            </a:xfrm>
            <a:prstGeom prst="line">
              <a:avLst/>
            </a:prstGeom>
            <a:noFill/>
            <a:ln w="25400" cap="flat">
              <a:solidFill>
                <a:srgbClr val="000000"/>
              </a:solidFill>
              <a:prstDash val="solid"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</p:cxnSp>
        <p:cxnSp>
          <p:nvCxnSpPr>
            <p:cNvPr id="147" name="直接连接符 146"/>
            <p:cNvCxnSpPr>
              <a:stCxn id="131" idx="5"/>
              <a:endCxn id="140" idx="0"/>
            </p:cNvCxnSpPr>
            <p:nvPr/>
          </p:nvCxnSpPr>
          <p:spPr>
            <a:xfrm>
              <a:off x="4095563" y="7463171"/>
              <a:ext cx="667858" cy="681231"/>
            </a:xfrm>
            <a:prstGeom prst="line">
              <a:avLst/>
            </a:prstGeom>
            <a:noFill/>
            <a:ln w="25400" cap="flat">
              <a:solidFill>
                <a:srgbClr val="000000"/>
              </a:solidFill>
              <a:prstDash val="solid"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</p:cxnSp>
        <p:cxnSp>
          <p:nvCxnSpPr>
            <p:cNvPr id="149" name="直接连接符 148"/>
            <p:cNvCxnSpPr/>
            <p:nvPr/>
          </p:nvCxnSpPr>
          <p:spPr>
            <a:xfrm>
              <a:off x="3148296" y="8714918"/>
              <a:ext cx="1109792" cy="0"/>
            </a:xfrm>
            <a:prstGeom prst="line">
              <a:avLst/>
            </a:prstGeom>
            <a:noFill/>
            <a:ln w="25400" cap="flat">
              <a:solidFill>
                <a:srgbClr val="000000"/>
              </a:solidFill>
              <a:prstDash val="solid"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</p:cxnSp>
      </p:grpSp>
      <p:grpSp>
        <p:nvGrpSpPr>
          <p:cNvPr id="190" name="组合 189"/>
          <p:cNvGrpSpPr/>
          <p:nvPr/>
        </p:nvGrpSpPr>
        <p:grpSpPr>
          <a:xfrm>
            <a:off x="3706024" y="8247913"/>
            <a:ext cx="3882807" cy="3904820"/>
            <a:chOff x="1565191" y="9253817"/>
            <a:chExt cx="3882807" cy="3904820"/>
          </a:xfrm>
        </p:grpSpPr>
        <p:sp>
          <p:nvSpPr>
            <p:cNvPr id="155" name="椭圆 154"/>
            <p:cNvSpPr/>
            <p:nvPr/>
          </p:nvSpPr>
          <p:spPr>
            <a:xfrm>
              <a:off x="2884690" y="10891976"/>
              <a:ext cx="1458367" cy="1362013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0" tIns="0" rIns="0" bIns="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6" name="文本框 155"/>
            <p:cNvSpPr txBox="1"/>
            <p:nvPr/>
          </p:nvSpPr>
          <p:spPr>
            <a:xfrm>
              <a:off x="2890774" y="11257031"/>
              <a:ext cx="1452283" cy="53347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lang="en-US" altLang="zh-CN" sz="2800" b="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server</a:t>
              </a:r>
              <a:endParaRPr kumimoji="0" lang="zh-CN" altLang="en-US" sz="2800" b="0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Arial" panose="020B0604020202020204" pitchFamily="34" charset="0"/>
                <a:cs typeface="Arial" panose="020B0604020202020204" pitchFamily="34" charset="0"/>
                <a:sym typeface="Helvetica Neue"/>
              </a:endParaRPr>
            </a:p>
          </p:txBody>
        </p:sp>
        <p:grpSp>
          <p:nvGrpSpPr>
            <p:cNvPr id="176" name="组合 175"/>
            <p:cNvGrpSpPr/>
            <p:nvPr/>
          </p:nvGrpSpPr>
          <p:grpSpPr>
            <a:xfrm>
              <a:off x="3109627" y="9253817"/>
              <a:ext cx="1009244" cy="1618944"/>
              <a:chOff x="3109627" y="9253817"/>
              <a:chExt cx="1009244" cy="1618944"/>
            </a:xfrm>
          </p:grpSpPr>
          <p:sp>
            <p:nvSpPr>
              <p:cNvPr id="157" name="椭圆 156"/>
              <p:cNvSpPr/>
              <p:nvPr/>
            </p:nvSpPr>
            <p:spPr>
              <a:xfrm>
                <a:off x="3330366" y="9253817"/>
                <a:ext cx="567015" cy="599450"/>
              </a:xfrm>
              <a:prstGeom prst="ellipse">
                <a:avLst/>
              </a:prstGeom>
              <a:solidFill>
                <a:schemeClr val="bg1">
                  <a:lumMod val="75000"/>
                </a:schemeClr>
              </a:solidFill>
              <a:ln w="12700" cap="flat">
                <a:noFill/>
                <a:miter lim="400000"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square" lIns="0" tIns="0" rIns="0" bIns="0" numCol="1" spcCol="38100" rtlCol="0" anchor="ctr">
                <a:spAutoFit/>
              </a:bodyPr>
              <a:lstStyle/>
              <a:p>
                <a:pPr marL="0" marR="0" indent="0" algn="ctr" defTabSz="8255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endParaRPr kumimoji="0" lang="zh-CN" altLang="en-US" sz="3200" b="0" i="0" u="none" strike="noStrike" cap="none" spc="0" normalizeH="0" baseline="0">
                  <a:ln>
                    <a:noFill/>
                  </a:ln>
                  <a:solidFill>
                    <a:srgbClr val="FFFFFF"/>
                  </a:solidFill>
                  <a:effectLst/>
                  <a:uFillTx/>
                  <a:latin typeface="+mn-lt"/>
                  <a:ea typeface="+mn-ea"/>
                  <a:cs typeface="+mn-cs"/>
                  <a:sym typeface="Helvetica Neue Medium"/>
                </a:endParaRPr>
              </a:p>
            </p:txBody>
          </p:sp>
          <p:cxnSp>
            <p:nvCxnSpPr>
              <p:cNvPr id="158" name="直接箭头连接符 157"/>
              <p:cNvCxnSpPr/>
              <p:nvPr/>
            </p:nvCxnSpPr>
            <p:spPr>
              <a:xfrm>
                <a:off x="3479672" y="9896696"/>
                <a:ext cx="0" cy="825140"/>
              </a:xfrm>
              <a:prstGeom prst="straightConnector1">
                <a:avLst/>
              </a:prstGeom>
              <a:noFill/>
              <a:ln w="25400" cap="flat">
                <a:solidFill>
                  <a:srgbClr val="000000"/>
                </a:solidFill>
                <a:prstDash val="solid"/>
                <a:miter lim="400000"/>
                <a:tailEnd type="triangle"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</p:cxnSp>
          <p:sp>
            <p:nvSpPr>
              <p:cNvPr id="159" name="文本框 158"/>
              <p:cNvSpPr txBox="1"/>
              <p:nvPr/>
            </p:nvSpPr>
            <p:spPr>
              <a:xfrm rot="16200000">
                <a:off x="3400932" y="10131726"/>
                <a:ext cx="1056288" cy="37959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square" lIns="50800" tIns="50800" rIns="50800" bIns="50800" numCol="1" spcCol="38100" rtlCol="0" anchor="ctr">
                <a:spAutoFit/>
              </a:bodyPr>
              <a:lstStyle/>
              <a:p>
                <a:pPr marL="0" marR="0" indent="0" algn="ctr" defTabSz="8255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zh-CN" sz="1800" b="0" i="0" u="none" strike="noStrike" cap="none" spc="0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  <a:latin typeface="Arial" panose="020B0604020202020204" pitchFamily="34" charset="0"/>
                    <a:cs typeface="Arial" panose="020B0604020202020204" pitchFamily="34" charset="0"/>
                    <a:sym typeface="Helvetica Neue"/>
                  </a:rPr>
                  <a:t>model</a:t>
                </a:r>
                <a:endParaRPr kumimoji="0" lang="zh-CN" altLang="en-US" sz="1800" b="0" i="0" u="none" strike="noStrike" cap="none" spc="0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Arial" panose="020B0604020202020204" pitchFamily="34" charset="0"/>
                  <a:cs typeface="Arial" panose="020B0604020202020204" pitchFamily="34" charset="0"/>
                  <a:sym typeface="Helvetica Neue"/>
                </a:endParaRPr>
              </a:p>
            </p:txBody>
          </p:sp>
          <p:cxnSp>
            <p:nvCxnSpPr>
              <p:cNvPr id="169" name="直接箭头连接符 168"/>
              <p:cNvCxnSpPr/>
              <p:nvPr/>
            </p:nvCxnSpPr>
            <p:spPr>
              <a:xfrm flipV="1">
                <a:off x="3724699" y="9853267"/>
                <a:ext cx="0" cy="872335"/>
              </a:xfrm>
              <a:prstGeom prst="straightConnector1">
                <a:avLst/>
              </a:prstGeom>
              <a:noFill/>
              <a:ln w="25400" cap="flat">
                <a:solidFill>
                  <a:srgbClr val="000000"/>
                </a:solidFill>
                <a:prstDash val="solid"/>
                <a:miter lim="400000"/>
                <a:tailEnd type="triangle"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</p:cxnSp>
          <p:sp>
            <p:nvSpPr>
              <p:cNvPr id="175" name="文本框 174"/>
              <p:cNvSpPr txBox="1"/>
              <p:nvPr/>
            </p:nvSpPr>
            <p:spPr>
              <a:xfrm rot="16200000">
                <a:off x="2771279" y="10154821"/>
                <a:ext cx="1056288" cy="37959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square" lIns="50800" tIns="50800" rIns="50800" bIns="50800" numCol="1" spcCol="38100" rtlCol="0" anchor="ctr">
                <a:spAutoFit/>
              </a:bodyPr>
              <a:lstStyle/>
              <a:p>
                <a:pPr marL="0" marR="0" indent="0" algn="ctr" defTabSz="8255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zh-CN" sz="1800" b="0" i="0" u="none" strike="noStrike" cap="none" spc="0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  <a:latin typeface="Arial" panose="020B0604020202020204" pitchFamily="34" charset="0"/>
                    <a:cs typeface="Arial" panose="020B0604020202020204" pitchFamily="34" charset="0"/>
                    <a:sym typeface="Helvetica Neue"/>
                  </a:rPr>
                  <a:t>weight</a:t>
                </a:r>
                <a:endParaRPr kumimoji="0" lang="zh-CN" altLang="en-US" sz="1800" b="0" i="0" u="none" strike="noStrike" cap="none" spc="0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Arial" panose="020B0604020202020204" pitchFamily="34" charset="0"/>
                  <a:cs typeface="Arial" panose="020B0604020202020204" pitchFamily="34" charset="0"/>
                  <a:sym typeface="Helvetica Neue"/>
                </a:endParaRPr>
              </a:p>
            </p:txBody>
          </p:sp>
        </p:grpSp>
        <p:grpSp>
          <p:nvGrpSpPr>
            <p:cNvPr id="177" name="组合 176"/>
            <p:cNvGrpSpPr/>
            <p:nvPr/>
          </p:nvGrpSpPr>
          <p:grpSpPr>
            <a:xfrm rot="8224512">
              <a:off x="4438754" y="11539693"/>
              <a:ext cx="1009244" cy="1618944"/>
              <a:chOff x="3109627" y="9253817"/>
              <a:chExt cx="1009244" cy="1618944"/>
            </a:xfrm>
          </p:grpSpPr>
          <p:sp>
            <p:nvSpPr>
              <p:cNvPr id="178" name="椭圆 177"/>
              <p:cNvSpPr/>
              <p:nvPr/>
            </p:nvSpPr>
            <p:spPr>
              <a:xfrm>
                <a:off x="3330366" y="9253817"/>
                <a:ext cx="567015" cy="599450"/>
              </a:xfrm>
              <a:prstGeom prst="ellipse">
                <a:avLst/>
              </a:prstGeom>
              <a:solidFill>
                <a:schemeClr val="bg1">
                  <a:lumMod val="75000"/>
                </a:schemeClr>
              </a:solidFill>
              <a:ln w="12700" cap="flat">
                <a:noFill/>
                <a:miter lim="400000"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square" lIns="0" tIns="0" rIns="0" bIns="0" numCol="1" spcCol="38100" rtlCol="0" anchor="ctr">
                <a:spAutoFit/>
              </a:bodyPr>
              <a:lstStyle/>
              <a:p>
                <a:pPr marL="0" marR="0" indent="0" algn="ctr" defTabSz="8255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endParaRPr kumimoji="0" lang="zh-CN" altLang="en-US" sz="3200" b="0" i="0" u="none" strike="noStrike" cap="none" spc="0" normalizeH="0" baseline="0">
                  <a:ln>
                    <a:noFill/>
                  </a:ln>
                  <a:solidFill>
                    <a:srgbClr val="FFFFFF"/>
                  </a:solidFill>
                  <a:effectLst/>
                  <a:uFillTx/>
                  <a:latin typeface="+mn-lt"/>
                  <a:ea typeface="+mn-ea"/>
                  <a:cs typeface="+mn-cs"/>
                  <a:sym typeface="Helvetica Neue Medium"/>
                </a:endParaRPr>
              </a:p>
            </p:txBody>
          </p:sp>
          <p:cxnSp>
            <p:nvCxnSpPr>
              <p:cNvPr id="179" name="直接箭头连接符 178"/>
              <p:cNvCxnSpPr/>
              <p:nvPr/>
            </p:nvCxnSpPr>
            <p:spPr>
              <a:xfrm>
                <a:off x="3479672" y="9896696"/>
                <a:ext cx="0" cy="825140"/>
              </a:xfrm>
              <a:prstGeom prst="straightConnector1">
                <a:avLst/>
              </a:prstGeom>
              <a:noFill/>
              <a:ln w="25400" cap="flat">
                <a:solidFill>
                  <a:srgbClr val="000000"/>
                </a:solidFill>
                <a:prstDash val="solid"/>
                <a:miter lim="400000"/>
                <a:tailEnd type="triangle"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</p:cxnSp>
          <p:sp>
            <p:nvSpPr>
              <p:cNvPr id="180" name="文本框 179"/>
              <p:cNvSpPr txBox="1"/>
              <p:nvPr/>
            </p:nvSpPr>
            <p:spPr>
              <a:xfrm rot="16200000">
                <a:off x="3400932" y="10131726"/>
                <a:ext cx="1056288" cy="37959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square" lIns="50800" tIns="50800" rIns="50800" bIns="50800" numCol="1" spcCol="38100" rtlCol="0" anchor="ctr">
                <a:spAutoFit/>
              </a:bodyPr>
              <a:lstStyle/>
              <a:p>
                <a:pPr marL="0" marR="0" indent="0" algn="ctr" defTabSz="8255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zh-CN" sz="1800" b="0" i="0" u="none" strike="noStrike" cap="none" spc="0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  <a:latin typeface="Arial" panose="020B0604020202020204" pitchFamily="34" charset="0"/>
                    <a:cs typeface="Arial" panose="020B0604020202020204" pitchFamily="34" charset="0"/>
                    <a:sym typeface="Helvetica Neue"/>
                  </a:rPr>
                  <a:t>model</a:t>
                </a:r>
                <a:endParaRPr kumimoji="0" lang="zh-CN" altLang="en-US" sz="1800" b="0" i="0" u="none" strike="noStrike" cap="none" spc="0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Arial" panose="020B0604020202020204" pitchFamily="34" charset="0"/>
                  <a:cs typeface="Arial" panose="020B0604020202020204" pitchFamily="34" charset="0"/>
                  <a:sym typeface="Helvetica Neue"/>
                </a:endParaRPr>
              </a:p>
            </p:txBody>
          </p:sp>
          <p:cxnSp>
            <p:nvCxnSpPr>
              <p:cNvPr id="181" name="直接箭头连接符 180"/>
              <p:cNvCxnSpPr/>
              <p:nvPr/>
            </p:nvCxnSpPr>
            <p:spPr>
              <a:xfrm flipV="1">
                <a:off x="3724699" y="9853267"/>
                <a:ext cx="0" cy="872335"/>
              </a:xfrm>
              <a:prstGeom prst="straightConnector1">
                <a:avLst/>
              </a:prstGeom>
              <a:noFill/>
              <a:ln w="25400" cap="flat">
                <a:solidFill>
                  <a:srgbClr val="000000"/>
                </a:solidFill>
                <a:prstDash val="solid"/>
                <a:miter lim="400000"/>
                <a:tailEnd type="triangle"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</p:cxnSp>
          <p:sp>
            <p:nvSpPr>
              <p:cNvPr id="182" name="文本框 181"/>
              <p:cNvSpPr txBox="1"/>
              <p:nvPr/>
            </p:nvSpPr>
            <p:spPr>
              <a:xfrm rot="16200000">
                <a:off x="2771279" y="10154821"/>
                <a:ext cx="1056288" cy="37959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square" lIns="50800" tIns="50800" rIns="50800" bIns="50800" numCol="1" spcCol="38100" rtlCol="0" anchor="ctr">
                <a:spAutoFit/>
              </a:bodyPr>
              <a:lstStyle/>
              <a:p>
                <a:pPr marL="0" marR="0" indent="0" algn="ctr" defTabSz="8255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zh-CN" sz="1800" b="0" i="0" u="none" strike="noStrike" cap="none" spc="0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  <a:latin typeface="Arial" panose="020B0604020202020204" pitchFamily="34" charset="0"/>
                    <a:cs typeface="Arial" panose="020B0604020202020204" pitchFamily="34" charset="0"/>
                    <a:sym typeface="Helvetica Neue"/>
                  </a:rPr>
                  <a:t>weight</a:t>
                </a:r>
                <a:endParaRPr kumimoji="0" lang="zh-CN" altLang="en-US" sz="1800" b="0" i="0" u="none" strike="noStrike" cap="none" spc="0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Arial" panose="020B0604020202020204" pitchFamily="34" charset="0"/>
                  <a:cs typeface="Arial" panose="020B0604020202020204" pitchFamily="34" charset="0"/>
                  <a:sym typeface="Helvetica Neue"/>
                </a:endParaRPr>
              </a:p>
            </p:txBody>
          </p:sp>
        </p:grpSp>
        <p:grpSp>
          <p:nvGrpSpPr>
            <p:cNvPr id="189" name="组合 188"/>
            <p:cNvGrpSpPr/>
            <p:nvPr/>
          </p:nvGrpSpPr>
          <p:grpSpPr>
            <a:xfrm>
              <a:off x="1565191" y="11755189"/>
              <a:ext cx="1608885" cy="1188865"/>
              <a:chOff x="525782" y="10287495"/>
              <a:chExt cx="1608885" cy="1188865"/>
            </a:xfrm>
          </p:grpSpPr>
          <p:sp>
            <p:nvSpPr>
              <p:cNvPr id="184" name="椭圆 183"/>
              <p:cNvSpPr/>
              <p:nvPr/>
            </p:nvSpPr>
            <p:spPr>
              <a:xfrm rot="2982727">
                <a:off x="541999" y="10893128"/>
                <a:ext cx="567015" cy="599450"/>
              </a:xfrm>
              <a:prstGeom prst="ellipse">
                <a:avLst/>
              </a:prstGeom>
              <a:solidFill>
                <a:schemeClr val="bg1">
                  <a:lumMod val="75000"/>
                </a:schemeClr>
              </a:solidFill>
              <a:ln w="12700" cap="flat">
                <a:noFill/>
                <a:miter lim="400000"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square" lIns="0" tIns="0" rIns="0" bIns="0" numCol="1" spcCol="38100" rtlCol="0" anchor="ctr">
                <a:spAutoFit/>
              </a:bodyPr>
              <a:lstStyle/>
              <a:p>
                <a:pPr marL="0" marR="0" indent="0" algn="ctr" defTabSz="8255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endParaRPr kumimoji="0" lang="zh-CN" altLang="en-US" sz="3200" b="0" i="0" u="none" strike="noStrike" cap="none" spc="0" normalizeH="0" baseline="0">
                  <a:ln>
                    <a:noFill/>
                  </a:ln>
                  <a:solidFill>
                    <a:srgbClr val="FFFFFF"/>
                  </a:solidFill>
                  <a:effectLst/>
                  <a:uFillTx/>
                  <a:latin typeface="+mn-lt"/>
                  <a:ea typeface="+mn-ea"/>
                  <a:cs typeface="+mn-cs"/>
                  <a:sym typeface="Helvetica Neue Medium"/>
                </a:endParaRPr>
              </a:p>
            </p:txBody>
          </p:sp>
          <p:cxnSp>
            <p:nvCxnSpPr>
              <p:cNvPr id="185" name="直接箭头连接符 184"/>
              <p:cNvCxnSpPr/>
              <p:nvPr/>
            </p:nvCxnSpPr>
            <p:spPr>
              <a:xfrm rot="2982727">
                <a:off x="1325274" y="10179357"/>
                <a:ext cx="0" cy="825140"/>
              </a:xfrm>
              <a:prstGeom prst="straightConnector1">
                <a:avLst/>
              </a:prstGeom>
              <a:noFill/>
              <a:ln w="25400" cap="flat">
                <a:solidFill>
                  <a:srgbClr val="000000"/>
                </a:solidFill>
                <a:prstDash val="solid"/>
                <a:miter lim="400000"/>
                <a:tailEnd type="triangle"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</p:cxnSp>
          <p:sp>
            <p:nvSpPr>
              <p:cNvPr id="186" name="文本框 185"/>
              <p:cNvSpPr txBox="1"/>
              <p:nvPr/>
            </p:nvSpPr>
            <p:spPr>
              <a:xfrm rot="19182727">
                <a:off x="1078379" y="10752864"/>
                <a:ext cx="1056288" cy="37959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square" lIns="50800" tIns="50800" rIns="50800" bIns="50800" numCol="1" spcCol="38100" rtlCol="0" anchor="ctr">
                <a:spAutoFit/>
              </a:bodyPr>
              <a:lstStyle/>
              <a:p>
                <a:pPr marL="0" marR="0" indent="0" algn="ctr" defTabSz="8255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zh-CN" sz="1800" b="0" i="0" u="none" strike="noStrike" cap="none" spc="0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  <a:latin typeface="Arial" panose="020B0604020202020204" pitchFamily="34" charset="0"/>
                    <a:cs typeface="Arial" panose="020B0604020202020204" pitchFamily="34" charset="0"/>
                    <a:sym typeface="Helvetica Neue"/>
                  </a:rPr>
                  <a:t>model</a:t>
                </a:r>
                <a:endParaRPr kumimoji="0" lang="zh-CN" altLang="en-US" sz="1800" b="0" i="0" u="none" strike="noStrike" cap="none" spc="0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Arial" panose="020B0604020202020204" pitchFamily="34" charset="0"/>
                  <a:cs typeface="Arial" panose="020B0604020202020204" pitchFamily="34" charset="0"/>
                  <a:sym typeface="Helvetica Neue"/>
                </a:endParaRPr>
              </a:p>
            </p:txBody>
          </p:sp>
          <p:cxnSp>
            <p:nvCxnSpPr>
              <p:cNvPr id="187" name="直接箭头连接符 186"/>
              <p:cNvCxnSpPr/>
              <p:nvPr/>
            </p:nvCxnSpPr>
            <p:spPr>
              <a:xfrm rot="2982727" flipV="1">
                <a:off x="1498843" y="10329843"/>
                <a:ext cx="0" cy="872335"/>
              </a:xfrm>
              <a:prstGeom prst="straightConnector1">
                <a:avLst/>
              </a:prstGeom>
              <a:noFill/>
              <a:ln w="25400" cap="flat">
                <a:solidFill>
                  <a:srgbClr val="000000"/>
                </a:solidFill>
                <a:prstDash val="solid"/>
                <a:miter lim="400000"/>
                <a:tailEnd type="triangle"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</p:cxnSp>
          <p:sp>
            <p:nvSpPr>
              <p:cNvPr id="188" name="文本框 187"/>
              <p:cNvSpPr txBox="1"/>
              <p:nvPr/>
            </p:nvSpPr>
            <p:spPr>
              <a:xfrm rot="19182727">
                <a:off x="653610" y="10287495"/>
                <a:ext cx="1056288" cy="37959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square" lIns="50800" tIns="50800" rIns="50800" bIns="50800" numCol="1" spcCol="38100" rtlCol="0" anchor="ctr">
                <a:spAutoFit/>
              </a:bodyPr>
              <a:lstStyle/>
              <a:p>
                <a:pPr marL="0" marR="0" indent="0" algn="ctr" defTabSz="8255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zh-CN" sz="1800" b="0" i="0" u="none" strike="noStrike" cap="none" spc="0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  <a:latin typeface="Arial" panose="020B0604020202020204" pitchFamily="34" charset="0"/>
                    <a:cs typeface="Arial" panose="020B0604020202020204" pitchFamily="34" charset="0"/>
                    <a:sym typeface="Helvetica Neue"/>
                  </a:rPr>
                  <a:t>weight</a:t>
                </a:r>
                <a:endParaRPr kumimoji="0" lang="zh-CN" altLang="en-US" sz="1800" b="0" i="0" u="none" strike="noStrike" cap="none" spc="0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Arial" panose="020B0604020202020204" pitchFamily="34" charset="0"/>
                  <a:cs typeface="Arial" panose="020B0604020202020204" pitchFamily="34" charset="0"/>
                  <a:sym typeface="Helvetica Neue"/>
                </a:endParaRPr>
              </a:p>
            </p:txBody>
          </p:sp>
        </p:grpSp>
      </p:grpSp>
      <p:cxnSp>
        <p:nvCxnSpPr>
          <p:cNvPr id="193" name="直接连接符 192"/>
          <p:cNvCxnSpPr/>
          <p:nvPr/>
        </p:nvCxnSpPr>
        <p:spPr>
          <a:xfrm flipH="1" flipV="1">
            <a:off x="8430779" y="5395189"/>
            <a:ext cx="2459212" cy="1127971"/>
          </a:xfrm>
          <a:prstGeom prst="line">
            <a:avLst/>
          </a:prstGeom>
          <a:noFill/>
          <a:ln w="25400" cap="flat">
            <a:solidFill>
              <a:srgbClr val="000000"/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195" name="直接连接符 194"/>
          <p:cNvCxnSpPr/>
          <p:nvPr/>
        </p:nvCxnSpPr>
        <p:spPr>
          <a:xfrm flipH="1">
            <a:off x="7954012" y="7582484"/>
            <a:ext cx="2935978" cy="0"/>
          </a:xfrm>
          <a:prstGeom prst="line">
            <a:avLst/>
          </a:prstGeom>
          <a:noFill/>
          <a:ln w="25400" cap="flat">
            <a:solidFill>
              <a:srgbClr val="000000"/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199" name="直接连接符 198"/>
          <p:cNvCxnSpPr/>
          <p:nvPr/>
        </p:nvCxnSpPr>
        <p:spPr>
          <a:xfrm flipH="1">
            <a:off x="8252174" y="8695765"/>
            <a:ext cx="2894704" cy="1128079"/>
          </a:xfrm>
          <a:prstGeom prst="line">
            <a:avLst/>
          </a:prstGeom>
          <a:noFill/>
          <a:ln w="25400" cap="flat">
            <a:solidFill>
              <a:srgbClr val="000000"/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204" name="直接连接符 203"/>
          <p:cNvCxnSpPr/>
          <p:nvPr/>
        </p:nvCxnSpPr>
        <p:spPr>
          <a:xfrm flipH="1" flipV="1">
            <a:off x="13696447" y="8559191"/>
            <a:ext cx="2459211" cy="1222338"/>
          </a:xfrm>
          <a:prstGeom prst="line">
            <a:avLst/>
          </a:prstGeom>
          <a:noFill/>
          <a:ln w="25400" cap="flat">
            <a:solidFill>
              <a:srgbClr val="000000"/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205" name="直接连接符 204"/>
          <p:cNvCxnSpPr/>
          <p:nvPr/>
        </p:nvCxnSpPr>
        <p:spPr>
          <a:xfrm flipH="1">
            <a:off x="13696447" y="7478247"/>
            <a:ext cx="2935978" cy="0"/>
          </a:xfrm>
          <a:prstGeom prst="line">
            <a:avLst/>
          </a:prstGeom>
          <a:noFill/>
          <a:ln w="25400" cap="flat">
            <a:solidFill>
              <a:srgbClr val="000000"/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206" name="直接连接符 205"/>
          <p:cNvCxnSpPr/>
          <p:nvPr/>
        </p:nvCxnSpPr>
        <p:spPr>
          <a:xfrm flipH="1">
            <a:off x="13483668" y="5107823"/>
            <a:ext cx="2952334" cy="1415445"/>
          </a:xfrm>
          <a:prstGeom prst="line">
            <a:avLst/>
          </a:prstGeom>
          <a:noFill/>
          <a:ln w="25400" cap="flat">
            <a:solidFill>
              <a:srgbClr val="000000"/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207" name="文本框 206"/>
          <p:cNvSpPr txBox="1"/>
          <p:nvPr/>
        </p:nvSpPr>
        <p:spPr>
          <a:xfrm rot="20308978">
            <a:off x="8180458" y="8732757"/>
            <a:ext cx="2894704" cy="56425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altLang="zh-CN" sz="30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 pitchFamily="34" charset="0"/>
                <a:cs typeface="Arial" panose="020B0604020202020204" pitchFamily="34" charset="0"/>
                <a:sym typeface="Helvetica Neue"/>
              </a:rPr>
              <a:t>Federated</a:t>
            </a:r>
            <a:endParaRPr kumimoji="0" lang="zh-CN" altLang="en-US" sz="30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Arial" panose="020B0604020202020204" pitchFamily="34" charset="0"/>
              <a:cs typeface="Arial" panose="020B0604020202020204" pitchFamily="34" charset="0"/>
              <a:sym typeface="Helvetica Neue"/>
            </a:endParaRPr>
          </a:p>
        </p:txBody>
      </p:sp>
      <p:sp>
        <p:nvSpPr>
          <p:cNvPr id="208" name="文本框 207"/>
          <p:cNvSpPr txBox="1"/>
          <p:nvPr/>
        </p:nvSpPr>
        <p:spPr>
          <a:xfrm>
            <a:off x="7910762" y="6965233"/>
            <a:ext cx="2894704" cy="56425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altLang="zh-CN" b="0" dirty="0">
                <a:latin typeface="Arial" panose="020B0604020202020204" pitchFamily="34" charset="0"/>
                <a:cs typeface="Arial" panose="020B0604020202020204" pitchFamily="34" charset="0"/>
              </a:rPr>
              <a:t>Distribu</a:t>
            </a:r>
            <a:r>
              <a:rPr kumimoji="0" lang="en-US" altLang="zh-CN" sz="30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 pitchFamily="34" charset="0"/>
                <a:cs typeface="Arial" panose="020B0604020202020204" pitchFamily="34" charset="0"/>
                <a:sym typeface="Helvetica Neue"/>
              </a:rPr>
              <a:t>ted</a:t>
            </a:r>
            <a:endParaRPr kumimoji="0" lang="zh-CN" altLang="en-US" sz="30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Arial" panose="020B0604020202020204" pitchFamily="34" charset="0"/>
              <a:cs typeface="Arial" panose="020B0604020202020204" pitchFamily="34" charset="0"/>
              <a:sym typeface="Helvetica Neue"/>
            </a:endParaRPr>
          </a:p>
        </p:txBody>
      </p:sp>
      <p:sp>
        <p:nvSpPr>
          <p:cNvPr id="209" name="文本框 208"/>
          <p:cNvSpPr txBox="1"/>
          <p:nvPr/>
        </p:nvSpPr>
        <p:spPr>
          <a:xfrm rot="1593695">
            <a:off x="8309043" y="5350547"/>
            <a:ext cx="2894704" cy="56425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altLang="zh-CN" b="0" dirty="0">
                <a:latin typeface="Arial" panose="020B0604020202020204" pitchFamily="34" charset="0"/>
                <a:cs typeface="Arial" panose="020B0604020202020204" pitchFamily="34" charset="0"/>
              </a:rPr>
              <a:t>Centralized</a:t>
            </a:r>
            <a:endParaRPr kumimoji="0" lang="zh-CN" altLang="en-US" sz="30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Arial" panose="020B0604020202020204" pitchFamily="34" charset="0"/>
              <a:cs typeface="Arial" panose="020B0604020202020204" pitchFamily="34" charset="0"/>
              <a:sym typeface="Helvetica Neue"/>
            </a:endParaRPr>
          </a:p>
        </p:txBody>
      </p:sp>
      <p:sp>
        <p:nvSpPr>
          <p:cNvPr id="89" name="文本框 88"/>
          <p:cNvSpPr txBox="1"/>
          <p:nvPr/>
        </p:nvSpPr>
        <p:spPr>
          <a:xfrm>
            <a:off x="13541298" y="6881217"/>
            <a:ext cx="2894704" cy="56425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altLang="zh-CN" b="0" dirty="0">
                <a:latin typeface="Arial" panose="020B0604020202020204" pitchFamily="34" charset="0"/>
                <a:cs typeface="Arial" panose="020B0604020202020204" pitchFamily="34" charset="0"/>
              </a:rPr>
              <a:t>Offline</a:t>
            </a:r>
            <a:endParaRPr kumimoji="0" lang="zh-CN" altLang="en-US" sz="30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Arial" panose="020B0604020202020204" pitchFamily="34" charset="0"/>
              <a:cs typeface="Arial" panose="020B0604020202020204" pitchFamily="34" charset="0"/>
              <a:sym typeface="Helvetica Neue"/>
            </a:endParaRPr>
          </a:p>
        </p:txBody>
      </p:sp>
      <p:sp>
        <p:nvSpPr>
          <p:cNvPr id="90" name="文本框 89"/>
          <p:cNvSpPr txBox="1"/>
          <p:nvPr/>
        </p:nvSpPr>
        <p:spPr>
          <a:xfrm rot="20024230">
            <a:off x="13313711" y="5301000"/>
            <a:ext cx="2830287" cy="56425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altLang="zh-CN" b="0" dirty="0">
                <a:latin typeface="Arial" panose="020B0604020202020204" pitchFamily="34" charset="0"/>
                <a:cs typeface="Arial" panose="020B0604020202020204" pitchFamily="34" charset="0"/>
              </a:rPr>
              <a:t>Offline</a:t>
            </a:r>
            <a:endParaRPr kumimoji="0" lang="zh-CN" altLang="en-US" sz="30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Arial" panose="020B0604020202020204" pitchFamily="34" charset="0"/>
              <a:cs typeface="Arial" panose="020B0604020202020204" pitchFamily="34" charset="0"/>
              <a:sym typeface="Helvetica Neue"/>
            </a:endParaRPr>
          </a:p>
        </p:txBody>
      </p:sp>
      <p:sp>
        <p:nvSpPr>
          <p:cNvPr id="91" name="文本框 90"/>
          <p:cNvSpPr txBox="1"/>
          <p:nvPr/>
        </p:nvSpPr>
        <p:spPr>
          <a:xfrm rot="1573055">
            <a:off x="13407642" y="8367681"/>
            <a:ext cx="2894704" cy="56425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altLang="zh-CN" b="0" dirty="0"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kumimoji="0" lang="en-US" altLang="zh-CN" sz="30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 pitchFamily="34" charset="0"/>
                <a:cs typeface="Arial" panose="020B0604020202020204" pitchFamily="34" charset="0"/>
                <a:sym typeface="Helvetica Neue"/>
              </a:rPr>
              <a:t>nline</a:t>
            </a:r>
            <a:endParaRPr kumimoji="0" lang="zh-CN" altLang="en-US" sz="30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Arial" panose="020B0604020202020204" pitchFamily="34" charset="0"/>
              <a:cs typeface="Arial" panose="020B0604020202020204" pitchFamily="34" charset="0"/>
              <a:sym typeface="Helvetica Neue"/>
            </a:endParaRPr>
          </a:p>
        </p:txBody>
      </p:sp>
    </p:spTree>
    <p:extLst>
      <p:ext uri="{BB962C8B-B14F-4D97-AF65-F5344CB8AC3E}">
        <p14:creationId xmlns:p14="http://schemas.microsoft.com/office/powerpoint/2010/main" val="362661497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AI by 5G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>
          <a:xfrm>
            <a:off x="776506" y="2684833"/>
            <a:ext cx="11145200" cy="8391483"/>
          </a:xfrm>
        </p:spPr>
        <p:txBody>
          <a:bodyPr>
            <a:normAutofit fontScale="62500" lnSpcReduction="20000"/>
          </a:bodyPr>
          <a:lstStyle/>
          <a:p>
            <a:r>
              <a:rPr lang="en-US" altLang="zh-CN" dirty="0"/>
              <a:t>Key issues are studied in SA1(AMMT SID):</a:t>
            </a:r>
          </a:p>
          <a:p>
            <a:pPr lvl="1"/>
            <a:r>
              <a:rPr lang="en-US" altLang="zh-CN" dirty="0"/>
              <a:t>Data exchange upon training or inference between server and endpoints for e.g. image/voice recognition </a:t>
            </a:r>
            <a:r>
              <a:rPr lang="en-US" altLang="zh-CN" dirty="0" err="1"/>
              <a:t>etc</a:t>
            </a:r>
            <a:endParaRPr lang="en-US" altLang="zh-CN" dirty="0"/>
          </a:p>
          <a:p>
            <a:pPr lvl="1"/>
            <a:r>
              <a:rPr lang="en-US" altLang="zh-CN" dirty="0"/>
              <a:t>AI/ML model distribution or management as a service</a:t>
            </a:r>
          </a:p>
          <a:p>
            <a:r>
              <a:rPr lang="en-US" altLang="zh-CN" dirty="0"/>
              <a:t>The AI traffics are different </a:t>
            </a:r>
          </a:p>
          <a:p>
            <a:pPr lvl="1"/>
            <a:r>
              <a:rPr lang="en-US" altLang="zh-CN" dirty="0"/>
              <a:t>In terms of </a:t>
            </a:r>
            <a:r>
              <a:rPr lang="en-US" altLang="zh-CN" dirty="0" err="1"/>
              <a:t>QoS</a:t>
            </a:r>
            <a:r>
              <a:rPr lang="en-US" altLang="zh-CN" dirty="0"/>
              <a:t> requirement e.g. experienced data throughput, latency etc.</a:t>
            </a:r>
          </a:p>
          <a:p>
            <a:r>
              <a:rPr lang="en-US" altLang="zh-CN" dirty="0"/>
              <a:t>New solution is needed to address these new AI traffics</a:t>
            </a:r>
            <a:endParaRPr lang="zh-CN" altLang="en-US" dirty="0"/>
          </a:p>
          <a:p>
            <a:r>
              <a:rPr lang="en-US" altLang="zh-CN" dirty="0" smtClean="0"/>
              <a:t>Use case analysis is done and performance KPI will be defined at next SA1 meeting</a:t>
            </a:r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 dirty="0" smtClean="0"/>
              <a:t>TR 22.874</a:t>
            </a:r>
            <a:endParaRPr lang="zh-CN" altLang="en-US" dirty="0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525500" y="2840109"/>
            <a:ext cx="9659110" cy="3198381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525500" y="7420094"/>
            <a:ext cx="8830694" cy="44153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766810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Principles and framework @ </a:t>
            </a:r>
            <a:r>
              <a:rPr lang="en-US" altLang="zh-CN" dirty="0" err="1"/>
              <a:t>FS_NR_ENDC_data_collect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2"/>
          </p:nvPr>
        </p:nvSpPr>
        <p:spPr>
          <a:xfrm>
            <a:off x="776287" y="7675761"/>
            <a:ext cx="22841993" cy="4538010"/>
          </a:xfrm>
        </p:spPr>
        <p:txBody>
          <a:bodyPr>
            <a:normAutofit fontScale="55000" lnSpcReduction="20000"/>
          </a:bodyPr>
          <a:lstStyle/>
          <a:p>
            <a:r>
              <a:rPr lang="en-US" altLang="zh-CN" dirty="0"/>
              <a:t>The following high level principles </a:t>
            </a:r>
            <a:r>
              <a:rPr lang="en-US" altLang="zh-CN" dirty="0" smtClean="0"/>
              <a:t>should </a:t>
            </a:r>
            <a:r>
              <a:rPr lang="en-US" altLang="zh-CN" dirty="0"/>
              <a:t>be applied for AI-enabled RAN intelligence:</a:t>
            </a:r>
            <a:endParaRPr lang="zh-CN" altLang="zh-CN" dirty="0"/>
          </a:p>
          <a:p>
            <a:pPr lvl="1" fontAlgn="base" hangingPunct="0"/>
            <a:r>
              <a:rPr lang="en-US" altLang="zh-CN" dirty="0"/>
              <a:t>The detailed AI/ML algorithms and models for use cases are out of RAN3 scope.</a:t>
            </a:r>
            <a:endParaRPr lang="zh-CN" altLang="zh-CN" dirty="0"/>
          </a:p>
          <a:p>
            <a:pPr lvl="1" fontAlgn="base" hangingPunct="0"/>
            <a:r>
              <a:rPr lang="en-US" altLang="zh-CN" dirty="0"/>
              <a:t>The study focuses on AI/ML functionality and corresponding types of inputs/outputs. </a:t>
            </a:r>
            <a:endParaRPr lang="zh-CN" altLang="zh-CN" dirty="0"/>
          </a:p>
          <a:p>
            <a:pPr lvl="1" fontAlgn="base" hangingPunct="0"/>
            <a:r>
              <a:rPr lang="en-US" altLang="zh-CN" dirty="0"/>
              <a:t>The input/output and the location of AI inference should be studied case by case.</a:t>
            </a:r>
            <a:endParaRPr lang="zh-CN" altLang="zh-CN" dirty="0"/>
          </a:p>
          <a:p>
            <a:pPr lvl="1" fontAlgn="base" hangingPunct="0"/>
            <a:r>
              <a:rPr lang="en-US" altLang="zh-CN" dirty="0"/>
              <a:t>Training aspects are FFS</a:t>
            </a:r>
            <a:endParaRPr lang="zh-CN" altLang="zh-CN" dirty="0"/>
          </a:p>
          <a:p>
            <a:pPr lvl="1" fontAlgn="base" hangingPunct="0"/>
            <a:r>
              <a:rPr lang="en-US" altLang="zh-CN" dirty="0"/>
              <a:t>NG-RAN is prioritized; EN-DC is included in the scope. FFS on whether MR-DC should be down-prioritized.</a:t>
            </a:r>
            <a:endParaRPr lang="zh-CN" altLang="zh-CN" dirty="0"/>
          </a:p>
          <a:p>
            <a:pPr lvl="1" fontAlgn="base" hangingPunct="0"/>
            <a:r>
              <a:rPr lang="en-US" altLang="zh-CN" dirty="0"/>
              <a:t>A general framework and workflow for AI/ML optimization should be defined and captured in the TR. The generalized workflow should not prevent to “think beyond” the workflow if the use case requires so.</a:t>
            </a:r>
            <a:endParaRPr lang="zh-CN" altLang="zh-CN" dirty="0"/>
          </a:p>
          <a:p>
            <a:endParaRPr lang="zh-CN" altLang="en-US" dirty="0"/>
          </a:p>
        </p:txBody>
      </p:sp>
      <p:sp>
        <p:nvSpPr>
          <p:cNvPr id="6" name="文本框 5"/>
          <p:cNvSpPr txBox="1"/>
          <p:nvPr/>
        </p:nvSpPr>
        <p:spPr>
          <a:xfrm>
            <a:off x="776505" y="12334952"/>
            <a:ext cx="13321554" cy="71814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algn="l"/>
            <a:r>
              <a:rPr kumimoji="0" lang="en-US" altLang="zh-CN" sz="20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 pitchFamily="34" charset="0"/>
                <a:cs typeface="Arial" panose="020B0604020202020204" pitchFamily="34" charset="0"/>
                <a:sym typeface="Helvetica Neue"/>
              </a:rPr>
              <a:t>[1] 37.817 </a:t>
            </a:r>
            <a:r>
              <a:rPr lang="en-GB" altLang="zh-CN" sz="2000" b="0" dirty="0">
                <a:latin typeface="Arial" panose="020B0604020202020204" pitchFamily="34" charset="0"/>
                <a:cs typeface="Arial" panose="020B0604020202020204" pitchFamily="34" charset="0"/>
              </a:rPr>
              <a:t>Study on enhancement for Data Collection for NR and EN-DC</a:t>
            </a:r>
            <a:endParaRPr lang="zh-CN" altLang="zh-CN" sz="2000" b="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sz="20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Arial" panose="020B0604020202020204" pitchFamily="34" charset="0"/>
              <a:cs typeface="Arial" panose="020B0604020202020204" pitchFamily="34" charset="0"/>
              <a:sym typeface="Helvetica Neue"/>
            </a:endParaRPr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1362882" y="2243566"/>
            <a:ext cx="60360693" cy="51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8" name="对象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67839721"/>
              </p:ext>
            </p:extLst>
          </p:nvPr>
        </p:nvGraphicFramePr>
        <p:xfrm>
          <a:off x="1362882" y="2243567"/>
          <a:ext cx="15082845" cy="511836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2" name="Visio" r:id="rId3" imgW="8984444" imgH="3049200" progId="Visio.Drawing.11">
                  <p:embed/>
                </p:oleObj>
              </mc:Choice>
              <mc:Fallback>
                <p:oleObj name="Visio" r:id="rId3" imgW="8984444" imgH="3049200" progId="Visio.Drawing.11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62882" y="2243567"/>
                        <a:ext cx="15082845" cy="5118366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54895308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Typical use case in wireless communication system</a:t>
            </a:r>
            <a:endParaRPr lang="zh-CN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2"/>
          </p:nvPr>
        </p:nvSpPr>
        <p:spPr>
          <a:xfrm>
            <a:off x="776288" y="2879387"/>
            <a:ext cx="10111452" cy="9056799"/>
          </a:xfrm>
        </p:spPr>
        <p:txBody>
          <a:bodyPr>
            <a:normAutofit fontScale="92500" lnSpcReduction="20000"/>
          </a:bodyPr>
          <a:lstStyle/>
          <a:p>
            <a:r>
              <a:rPr lang="en-US" altLang="zh-CN" dirty="0">
                <a:solidFill>
                  <a:schemeClr val="tx1"/>
                </a:solidFill>
              </a:rPr>
              <a:t>Non-real time use case:</a:t>
            </a:r>
          </a:p>
          <a:p>
            <a:pPr lvl="1"/>
            <a:r>
              <a:rPr lang="en-US" altLang="zh-CN" dirty="0"/>
              <a:t>System level:</a:t>
            </a:r>
          </a:p>
          <a:p>
            <a:pPr lvl="2"/>
            <a:r>
              <a:rPr lang="en-US" altLang="zh-CN" dirty="0"/>
              <a:t>NWDAF to maintain the network by operator</a:t>
            </a:r>
          </a:p>
          <a:p>
            <a:pPr lvl="1"/>
            <a:r>
              <a:rPr lang="en-US" altLang="zh-CN" dirty="0"/>
              <a:t>Cell level:</a:t>
            </a:r>
          </a:p>
          <a:p>
            <a:pPr lvl="2"/>
            <a:r>
              <a:rPr lang="en-GB" altLang="zh-CN" sz="3600" dirty="0" err="1"/>
              <a:t>QoE</a:t>
            </a:r>
            <a:r>
              <a:rPr lang="en-GB" altLang="zh-CN" sz="3600" dirty="0"/>
              <a:t> optimization</a:t>
            </a:r>
            <a:endParaRPr lang="zh-CN" altLang="zh-CN" sz="3600" dirty="0"/>
          </a:p>
          <a:p>
            <a:pPr lvl="2"/>
            <a:r>
              <a:rPr lang="en-GB" altLang="zh-CN" sz="3600" dirty="0"/>
              <a:t>Network energy saving</a:t>
            </a:r>
            <a:endParaRPr lang="zh-CN" altLang="zh-CN" sz="3600" dirty="0"/>
          </a:p>
          <a:p>
            <a:pPr lvl="2"/>
            <a:r>
              <a:rPr lang="en-GB" altLang="zh-CN" sz="3600" dirty="0"/>
              <a:t>Network load balancing</a:t>
            </a:r>
            <a:endParaRPr lang="zh-CN" altLang="zh-CN" sz="3600" dirty="0"/>
          </a:p>
          <a:p>
            <a:pPr lvl="2"/>
            <a:r>
              <a:rPr lang="en-GB" altLang="zh-CN" sz="3600" dirty="0"/>
              <a:t>Mobility optimization</a:t>
            </a:r>
            <a:endParaRPr lang="zh-CN" altLang="zh-CN" sz="3600" dirty="0"/>
          </a:p>
          <a:p>
            <a:pPr lvl="2"/>
            <a:r>
              <a:rPr lang="en-GB" altLang="zh-CN" sz="3600" dirty="0"/>
              <a:t>Coverage optimization</a:t>
            </a:r>
          </a:p>
          <a:p>
            <a:pPr lvl="2"/>
            <a:r>
              <a:rPr lang="en-GB" altLang="zh-CN" sz="3600" dirty="0"/>
              <a:t>Traffic steering</a:t>
            </a:r>
          </a:p>
          <a:p>
            <a:pPr lvl="2"/>
            <a:r>
              <a:rPr lang="en-GB" altLang="zh-CN" sz="3600" dirty="0"/>
              <a:t>…</a:t>
            </a:r>
          </a:p>
          <a:p>
            <a:pPr lvl="2"/>
            <a:endParaRPr lang="zh-CN" altLang="en-US" dirty="0"/>
          </a:p>
        </p:txBody>
      </p:sp>
      <p:sp>
        <p:nvSpPr>
          <p:cNvPr id="8" name="文本占位符 7"/>
          <p:cNvSpPr>
            <a:spLocks noGrp="1"/>
          </p:cNvSpPr>
          <p:nvPr>
            <p:ph type="body" sz="quarter" idx="13"/>
          </p:nvPr>
        </p:nvSpPr>
        <p:spPr>
          <a:xfrm>
            <a:off x="13163550" y="2879388"/>
            <a:ext cx="10284279" cy="7815825"/>
          </a:xfrm>
        </p:spPr>
        <p:txBody>
          <a:bodyPr>
            <a:normAutofit fontScale="92500" lnSpcReduction="20000"/>
          </a:bodyPr>
          <a:lstStyle/>
          <a:p>
            <a:r>
              <a:rPr lang="en-US" altLang="zh-CN" dirty="0">
                <a:solidFill>
                  <a:schemeClr val="tx1"/>
                </a:solidFill>
              </a:rPr>
              <a:t>Real time use case(link level):</a:t>
            </a:r>
          </a:p>
          <a:p>
            <a:pPr lvl="1"/>
            <a:r>
              <a:rPr lang="en-US" altLang="zh-CN" dirty="0">
                <a:solidFill>
                  <a:schemeClr val="tx1"/>
                </a:solidFill>
              </a:rPr>
              <a:t>UE specific</a:t>
            </a:r>
          </a:p>
          <a:p>
            <a:pPr lvl="2"/>
            <a:r>
              <a:rPr lang="en-US" altLang="zh-CN" dirty="0"/>
              <a:t>CSI compression</a:t>
            </a:r>
          </a:p>
          <a:p>
            <a:pPr lvl="2"/>
            <a:r>
              <a:rPr lang="en-US" altLang="zh-CN" dirty="0"/>
              <a:t>MIMO beam forming and selection</a:t>
            </a:r>
          </a:p>
          <a:p>
            <a:pPr lvl="2"/>
            <a:r>
              <a:rPr lang="en-US" altLang="zh-CN" dirty="0"/>
              <a:t>Channel estimation and modelling</a:t>
            </a:r>
          </a:p>
          <a:p>
            <a:pPr lvl="2"/>
            <a:r>
              <a:rPr lang="en-US" altLang="zh-CN" dirty="0"/>
              <a:t>Link adaption e.g. MCS</a:t>
            </a:r>
          </a:p>
          <a:p>
            <a:pPr lvl="2"/>
            <a:r>
              <a:rPr lang="en-US" altLang="zh-CN" dirty="0"/>
              <a:t>Receiver enhancement</a:t>
            </a:r>
          </a:p>
          <a:p>
            <a:pPr lvl="2"/>
            <a:r>
              <a:rPr lang="en-US" altLang="zh-CN" dirty="0"/>
              <a:t>…</a:t>
            </a:r>
          </a:p>
          <a:p>
            <a:pPr lvl="1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5677444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ML algorithm applicability</a:t>
            </a:r>
            <a:endParaRPr lang="zh-CN" altLang="en-US" dirty="0"/>
          </a:p>
        </p:txBody>
      </p:sp>
      <p:sp>
        <p:nvSpPr>
          <p:cNvPr id="8" name="文本占位符 7"/>
          <p:cNvSpPr>
            <a:spLocks noGrp="1"/>
          </p:cNvSpPr>
          <p:nvPr>
            <p:ph type="body" sz="quarter" idx="11"/>
          </p:nvPr>
        </p:nvSpPr>
        <p:spPr>
          <a:xfrm>
            <a:off x="10518191" y="12303571"/>
            <a:ext cx="10271642" cy="48961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9" name="圆柱形 8"/>
          <p:cNvSpPr/>
          <p:nvPr/>
        </p:nvSpPr>
        <p:spPr>
          <a:xfrm>
            <a:off x="12648518" y="2814920"/>
            <a:ext cx="1398495" cy="1954306"/>
          </a:xfrm>
          <a:prstGeom prst="can">
            <a:avLst/>
          </a:prstGeom>
          <a:solidFill>
            <a:schemeClr val="tx1">
              <a:lumMod val="65000"/>
              <a:lumOff val="35000"/>
            </a:schemeClr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2648518" y="3580837"/>
            <a:ext cx="1308847" cy="59503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altLang="zh-CN" sz="3200" b="0" i="0" u="none" strike="noStrike" cap="none" spc="0" normalizeH="0" baseline="0" dirty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FillTx/>
                <a:latin typeface="Arial" panose="020B0604020202020204" pitchFamily="34" charset="0"/>
                <a:cs typeface="Arial" panose="020B0604020202020204" pitchFamily="34" charset="0"/>
                <a:sym typeface="Helvetica Neue"/>
              </a:rPr>
              <a:t>CN</a:t>
            </a:r>
            <a:endParaRPr kumimoji="0" lang="zh-CN" altLang="en-US" sz="3200" b="0" i="0" u="none" strike="noStrike" cap="none" spc="0" normalizeH="0" baseline="0" dirty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FillTx/>
              <a:latin typeface="Arial" panose="020B0604020202020204" pitchFamily="34" charset="0"/>
              <a:cs typeface="Arial" panose="020B0604020202020204" pitchFamily="34" charset="0"/>
              <a:sym typeface="Helvetica Neue"/>
            </a:endParaRPr>
          </a:p>
        </p:txBody>
      </p:sp>
      <p:sp>
        <p:nvSpPr>
          <p:cNvPr id="11" name="单圆角矩形 10"/>
          <p:cNvSpPr/>
          <p:nvPr/>
        </p:nvSpPr>
        <p:spPr>
          <a:xfrm>
            <a:off x="12490204" y="5683625"/>
            <a:ext cx="1721224" cy="1129553"/>
          </a:xfrm>
          <a:prstGeom prst="snipRoundRect">
            <a:avLst/>
          </a:prstGeom>
          <a:solidFill>
            <a:schemeClr val="tx1">
              <a:lumMod val="65000"/>
              <a:lumOff val="35000"/>
            </a:schemeClr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" name="流程图: 终止 11"/>
          <p:cNvSpPr/>
          <p:nvPr/>
        </p:nvSpPr>
        <p:spPr>
          <a:xfrm>
            <a:off x="12490204" y="7754471"/>
            <a:ext cx="1721224" cy="842683"/>
          </a:xfrm>
          <a:prstGeom prst="flowChartTerminator">
            <a:avLst/>
          </a:prstGeom>
          <a:solidFill>
            <a:schemeClr val="tx1">
              <a:lumMod val="65000"/>
              <a:lumOff val="35000"/>
            </a:schemeClr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" name="圆角矩形 12"/>
          <p:cNvSpPr/>
          <p:nvPr/>
        </p:nvSpPr>
        <p:spPr>
          <a:xfrm>
            <a:off x="12648518" y="10112190"/>
            <a:ext cx="340658" cy="663388"/>
          </a:xfrm>
          <a:prstGeom prst="roundRect">
            <a:avLst/>
          </a:prstGeom>
          <a:solidFill>
            <a:schemeClr val="tx1">
              <a:lumMod val="65000"/>
              <a:lumOff val="35000"/>
            </a:schemeClr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" name="圆角矩形 13"/>
          <p:cNvSpPr/>
          <p:nvPr/>
        </p:nvSpPr>
        <p:spPr>
          <a:xfrm>
            <a:off x="13706355" y="10112190"/>
            <a:ext cx="340658" cy="663388"/>
          </a:xfrm>
          <a:prstGeom prst="roundRect">
            <a:avLst/>
          </a:prstGeom>
          <a:solidFill>
            <a:schemeClr val="tx1">
              <a:lumMod val="65000"/>
              <a:lumOff val="35000"/>
            </a:schemeClr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" name="圆柱形 14"/>
          <p:cNvSpPr/>
          <p:nvPr/>
        </p:nvSpPr>
        <p:spPr>
          <a:xfrm>
            <a:off x="10272871" y="2892740"/>
            <a:ext cx="1398495" cy="1954306"/>
          </a:xfrm>
          <a:prstGeom prst="can">
            <a:avLst/>
          </a:prstGeom>
          <a:solidFill>
            <a:schemeClr val="tx1">
              <a:lumMod val="65000"/>
              <a:lumOff val="35000"/>
            </a:schemeClr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0272871" y="3593719"/>
            <a:ext cx="1308847" cy="59503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altLang="zh-CN" sz="3200" b="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OAM</a:t>
            </a:r>
            <a:endParaRPr kumimoji="0" lang="zh-CN" altLang="en-US" sz="3200" b="0" i="0" u="none" strike="noStrike" cap="none" spc="0" normalizeH="0" baseline="0" dirty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FillTx/>
              <a:latin typeface="Arial" panose="020B0604020202020204" pitchFamily="34" charset="0"/>
              <a:cs typeface="Arial" panose="020B0604020202020204" pitchFamily="34" charset="0"/>
              <a:sym typeface="Helvetica Neue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2738165" y="5986744"/>
            <a:ext cx="1308847" cy="59503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altLang="zh-CN" sz="3200" b="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CU</a:t>
            </a:r>
            <a:endParaRPr kumimoji="0" lang="zh-CN" altLang="en-US" sz="3200" b="0" i="0" u="none" strike="noStrike" cap="none" spc="0" normalizeH="0" baseline="0" dirty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FillTx/>
              <a:latin typeface="Arial" panose="020B0604020202020204" pitchFamily="34" charset="0"/>
              <a:cs typeface="Arial" panose="020B0604020202020204" pitchFamily="34" charset="0"/>
              <a:sym typeface="Helvetica Neue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2790616" y="7883175"/>
            <a:ext cx="1308847" cy="59503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altLang="zh-CN" sz="3200" b="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DU</a:t>
            </a:r>
            <a:endParaRPr kumimoji="0" lang="zh-CN" altLang="en-US" sz="3200" b="0" i="0" u="none" strike="noStrike" cap="none" spc="0" normalizeH="0" baseline="0" dirty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FillTx/>
              <a:latin typeface="Arial" panose="020B0604020202020204" pitchFamily="34" charset="0"/>
              <a:cs typeface="Arial" panose="020B0604020202020204" pitchFamily="34" charset="0"/>
              <a:sym typeface="Helvetica Neue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14115679" y="3470607"/>
            <a:ext cx="3228654" cy="84125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altLang="zh-CN" sz="2400" b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ML algorithm complexity</a:t>
            </a:r>
            <a:endParaRPr kumimoji="0" lang="zh-CN" altLang="en-US" sz="2400" b="0" i="0" u="none" strike="noStrike" cap="none" spc="0" normalizeH="0" baseline="0" dirty="0">
              <a:ln>
                <a:noFill/>
              </a:ln>
              <a:solidFill>
                <a:schemeClr val="tx1"/>
              </a:solidFill>
              <a:effectLst/>
              <a:uFillTx/>
              <a:latin typeface="Arial" panose="020B0604020202020204" pitchFamily="34" charset="0"/>
              <a:cs typeface="Arial" panose="020B0604020202020204" pitchFamily="34" charset="0"/>
              <a:sym typeface="Helvetica Neue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18809116" y="9482554"/>
            <a:ext cx="3972729" cy="121058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altLang="zh-CN" sz="2400" b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ML algorithm Real time, power consumption requirement</a:t>
            </a:r>
            <a:endParaRPr kumimoji="0" lang="zh-CN" altLang="en-US" sz="2400" b="0" i="0" u="none" strike="noStrike" cap="none" spc="0" normalizeH="0" baseline="0" dirty="0">
              <a:ln>
                <a:noFill/>
              </a:ln>
              <a:solidFill>
                <a:schemeClr val="tx1"/>
              </a:solidFill>
              <a:effectLst/>
              <a:uFillTx/>
              <a:latin typeface="Arial" panose="020B0604020202020204" pitchFamily="34" charset="0"/>
              <a:cs typeface="Arial" panose="020B0604020202020204" pitchFamily="34" charset="0"/>
              <a:sym typeface="Helvetica Neue"/>
            </a:endParaRPr>
          </a:p>
        </p:txBody>
      </p:sp>
      <p:sp>
        <p:nvSpPr>
          <p:cNvPr id="26" name="梯形 25"/>
          <p:cNvSpPr/>
          <p:nvPr/>
        </p:nvSpPr>
        <p:spPr>
          <a:xfrm>
            <a:off x="17891532" y="3403284"/>
            <a:ext cx="663382" cy="7386917"/>
          </a:xfrm>
          <a:prstGeom prst="trapezoid">
            <a:avLst/>
          </a:prstGeom>
          <a:solidFill>
            <a:schemeClr val="bg1">
              <a:lumMod val="65000"/>
            </a:schemeClr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7" name="梯形 26"/>
          <p:cNvSpPr/>
          <p:nvPr/>
        </p:nvSpPr>
        <p:spPr>
          <a:xfrm rot="10800000">
            <a:off x="17117772" y="3388661"/>
            <a:ext cx="638107" cy="7386917"/>
          </a:xfrm>
          <a:prstGeom prst="trapezoid">
            <a:avLst/>
          </a:prstGeom>
          <a:solidFill>
            <a:schemeClr val="bg1">
              <a:lumMod val="65000"/>
            </a:schemeClr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cxnSp>
        <p:nvCxnSpPr>
          <p:cNvPr id="29" name="直接连接符 28"/>
          <p:cNvCxnSpPr/>
          <p:nvPr/>
        </p:nvCxnSpPr>
        <p:spPr>
          <a:xfrm>
            <a:off x="3359747" y="6347012"/>
            <a:ext cx="8780372" cy="0"/>
          </a:xfrm>
          <a:prstGeom prst="line">
            <a:avLst/>
          </a:prstGeom>
          <a:noFill/>
          <a:ln w="66675" cap="flat">
            <a:solidFill>
              <a:srgbClr val="000000"/>
            </a:solidFill>
            <a:prstDash val="dash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34" name="右箭头 33"/>
          <p:cNvSpPr/>
          <p:nvPr/>
        </p:nvSpPr>
        <p:spPr>
          <a:xfrm>
            <a:off x="3431764" y="3580837"/>
            <a:ext cx="4486552" cy="1594278"/>
          </a:xfrm>
          <a:prstGeom prst="rightArrow">
            <a:avLst/>
          </a:prstGeom>
          <a:solidFill>
            <a:schemeClr val="bg1">
              <a:lumMod val="65000"/>
            </a:schemeClr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35" name="右箭头 34"/>
          <p:cNvSpPr/>
          <p:nvPr/>
        </p:nvSpPr>
        <p:spPr>
          <a:xfrm>
            <a:off x="3431764" y="7924799"/>
            <a:ext cx="4486551" cy="1594278"/>
          </a:xfrm>
          <a:prstGeom prst="rightArrow">
            <a:avLst/>
          </a:prstGeom>
          <a:solidFill>
            <a:schemeClr val="bg1">
              <a:lumMod val="65000"/>
            </a:schemeClr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3521411" y="4095847"/>
            <a:ext cx="4314303" cy="56425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altLang="zh-CN" sz="30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 pitchFamily="34" charset="0"/>
                <a:cs typeface="Arial" panose="020B0604020202020204" pitchFamily="34" charset="0"/>
                <a:sym typeface="Helvetica Neue"/>
              </a:rPr>
              <a:t>Non-real time</a:t>
            </a:r>
            <a:r>
              <a:rPr kumimoji="0" lang="en-US" altLang="zh-CN" sz="3000" b="0" i="0" u="none" strike="noStrike" cap="none" spc="0" normalizeH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 pitchFamily="34" charset="0"/>
                <a:cs typeface="Arial" panose="020B0604020202020204" pitchFamily="34" charset="0"/>
                <a:sym typeface="Helvetica Neue"/>
              </a:rPr>
              <a:t> use cases</a:t>
            </a:r>
            <a:endParaRPr kumimoji="0" lang="zh-CN" altLang="en-US" sz="30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Arial" panose="020B0604020202020204" pitchFamily="34" charset="0"/>
              <a:cs typeface="Arial" panose="020B0604020202020204" pitchFamily="34" charset="0"/>
              <a:sym typeface="Helvetica Neue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3932053" y="8439809"/>
            <a:ext cx="3686956" cy="56425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altLang="zh-CN" sz="30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 pitchFamily="34" charset="0"/>
                <a:cs typeface="Arial" panose="020B0604020202020204" pitchFamily="34" charset="0"/>
                <a:sym typeface="Helvetica Neue"/>
              </a:rPr>
              <a:t>Real </a:t>
            </a:r>
            <a:r>
              <a:rPr lang="en-US" altLang="zh-CN" b="0" dirty="0">
                <a:latin typeface="Arial" panose="020B0604020202020204" pitchFamily="34" charset="0"/>
                <a:cs typeface="Arial" panose="020B0604020202020204" pitchFamily="34" charset="0"/>
              </a:rPr>
              <a:t>time </a:t>
            </a:r>
            <a:r>
              <a:rPr kumimoji="0" lang="en-US" altLang="zh-CN" sz="3000" b="0" i="0" u="none" strike="noStrike" cap="none" spc="0" normalizeH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 pitchFamily="34" charset="0"/>
                <a:cs typeface="Arial" panose="020B0604020202020204" pitchFamily="34" charset="0"/>
                <a:sym typeface="Helvetica Neue"/>
              </a:rPr>
              <a:t>use cases</a:t>
            </a:r>
            <a:endParaRPr kumimoji="0" lang="zh-CN" altLang="en-US" sz="30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Arial" panose="020B0604020202020204" pitchFamily="34" charset="0"/>
              <a:cs typeface="Arial" panose="020B0604020202020204" pitchFamily="34" charset="0"/>
              <a:sym typeface="Helvetica Neue"/>
            </a:endParaRPr>
          </a:p>
        </p:txBody>
      </p:sp>
      <p:cxnSp>
        <p:nvCxnSpPr>
          <p:cNvPr id="45" name="直接连接符 44"/>
          <p:cNvCxnSpPr>
            <a:stCxn id="15" idx="4"/>
            <a:endCxn id="10" idx="1"/>
          </p:cNvCxnSpPr>
          <p:nvPr/>
        </p:nvCxnSpPr>
        <p:spPr>
          <a:xfrm>
            <a:off x="11671366" y="3869893"/>
            <a:ext cx="977152" cy="8462"/>
          </a:xfrm>
          <a:prstGeom prst="line">
            <a:avLst/>
          </a:prstGeom>
          <a:noFill/>
          <a:ln w="25400" cap="flat">
            <a:solidFill>
              <a:srgbClr val="000000"/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47" name="直接连接符 46"/>
          <p:cNvCxnSpPr>
            <a:stCxn id="15" idx="4"/>
            <a:endCxn id="11" idx="2"/>
          </p:cNvCxnSpPr>
          <p:nvPr/>
        </p:nvCxnSpPr>
        <p:spPr>
          <a:xfrm>
            <a:off x="11671366" y="3869893"/>
            <a:ext cx="818838" cy="2378509"/>
          </a:xfrm>
          <a:prstGeom prst="line">
            <a:avLst/>
          </a:prstGeom>
          <a:noFill/>
          <a:ln w="25400" cap="flat">
            <a:solidFill>
              <a:srgbClr val="000000"/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49" name="直接连接符 48"/>
          <p:cNvCxnSpPr>
            <a:endCxn id="12" idx="1"/>
          </p:cNvCxnSpPr>
          <p:nvPr/>
        </p:nvCxnSpPr>
        <p:spPr>
          <a:xfrm>
            <a:off x="11710276" y="4095847"/>
            <a:ext cx="779928" cy="4079966"/>
          </a:xfrm>
          <a:prstGeom prst="line">
            <a:avLst/>
          </a:prstGeom>
          <a:noFill/>
          <a:ln w="25400" cap="flat">
            <a:solidFill>
              <a:srgbClr val="000000"/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52" name="直接连接符 51"/>
          <p:cNvCxnSpPr>
            <a:stCxn id="9" idx="3"/>
            <a:endCxn id="11" idx="3"/>
          </p:cNvCxnSpPr>
          <p:nvPr/>
        </p:nvCxnSpPr>
        <p:spPr>
          <a:xfrm>
            <a:off x="13347766" y="4769226"/>
            <a:ext cx="3050" cy="914399"/>
          </a:xfrm>
          <a:prstGeom prst="line">
            <a:avLst/>
          </a:prstGeom>
          <a:noFill/>
          <a:ln w="25400" cap="flat">
            <a:solidFill>
              <a:srgbClr val="000000"/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54" name="直接连接符 53"/>
          <p:cNvCxnSpPr>
            <a:stCxn id="11" idx="1"/>
            <a:endCxn id="12" idx="0"/>
          </p:cNvCxnSpPr>
          <p:nvPr/>
        </p:nvCxnSpPr>
        <p:spPr>
          <a:xfrm>
            <a:off x="13350816" y="6813178"/>
            <a:ext cx="0" cy="941293"/>
          </a:xfrm>
          <a:prstGeom prst="line">
            <a:avLst/>
          </a:prstGeom>
          <a:noFill/>
          <a:ln w="25400" cap="flat">
            <a:solidFill>
              <a:srgbClr val="000000"/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56" name="直接连接符 55"/>
          <p:cNvCxnSpPr/>
          <p:nvPr/>
        </p:nvCxnSpPr>
        <p:spPr>
          <a:xfrm>
            <a:off x="14837908" y="6347012"/>
            <a:ext cx="5103794" cy="0"/>
          </a:xfrm>
          <a:prstGeom prst="line">
            <a:avLst/>
          </a:prstGeom>
          <a:noFill/>
          <a:ln w="66675" cap="flat">
            <a:solidFill>
              <a:srgbClr val="000000"/>
            </a:solidFill>
            <a:prstDash val="dash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58" name="闪电形 57"/>
          <p:cNvSpPr/>
          <p:nvPr/>
        </p:nvSpPr>
        <p:spPr>
          <a:xfrm>
            <a:off x="13178118" y="8809904"/>
            <a:ext cx="322730" cy="1021069"/>
          </a:xfrm>
          <a:prstGeom prst="lightningBolt">
            <a:avLst/>
          </a:prstGeom>
          <a:solidFill>
            <a:srgbClr val="00B0F0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cxnSp>
        <p:nvCxnSpPr>
          <p:cNvPr id="60" name="直接箭头连接符 59"/>
          <p:cNvCxnSpPr>
            <a:stCxn id="13" idx="3"/>
            <a:endCxn id="14" idx="1"/>
          </p:cNvCxnSpPr>
          <p:nvPr/>
        </p:nvCxnSpPr>
        <p:spPr>
          <a:xfrm>
            <a:off x="12989176" y="10443884"/>
            <a:ext cx="717179" cy="0"/>
          </a:xfrm>
          <a:prstGeom prst="straightConnector1">
            <a:avLst/>
          </a:prstGeom>
          <a:noFill/>
          <a:ln w="25400" cap="flat">
            <a:solidFill>
              <a:srgbClr val="000000"/>
            </a:solidFill>
            <a:prstDash val="solid"/>
            <a:miter lim="400000"/>
            <a:headEnd type="triangle"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</p:spTree>
    <p:extLst>
      <p:ext uri="{BB962C8B-B14F-4D97-AF65-F5344CB8AC3E}">
        <p14:creationId xmlns:p14="http://schemas.microsoft.com/office/powerpoint/2010/main" val="380374978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Two basic ML approaches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>
          <a:xfrm>
            <a:off x="1029249" y="3311754"/>
            <a:ext cx="5393982" cy="2415206"/>
          </a:xfrm>
        </p:spPr>
        <p:txBody>
          <a:bodyPr>
            <a:normAutofit fontScale="62500" lnSpcReduction="20000"/>
          </a:bodyPr>
          <a:lstStyle/>
          <a:p>
            <a:r>
              <a:rPr lang="en-US" altLang="zh-CN" dirty="0"/>
              <a:t>ML approach is applied for one specific step in the processing chain</a:t>
            </a:r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29" name="下箭头 28"/>
          <p:cNvSpPr/>
          <p:nvPr/>
        </p:nvSpPr>
        <p:spPr>
          <a:xfrm>
            <a:off x="11181369" y="4320991"/>
            <a:ext cx="448236" cy="555812"/>
          </a:xfrm>
          <a:prstGeom prst="downArrow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30" name="文本占位符 2"/>
          <p:cNvSpPr txBox="1">
            <a:spLocks/>
          </p:cNvSpPr>
          <p:nvPr/>
        </p:nvSpPr>
        <p:spPr>
          <a:xfrm>
            <a:off x="1029249" y="8720011"/>
            <a:ext cx="5126178" cy="2746146"/>
          </a:xfrm>
          <a:prstGeom prst="rect">
            <a:avLst/>
          </a:prstGeom>
        </p:spPr>
        <p:txBody>
          <a:bodyPr vert="horz" lIns="91440" tIns="45720" rIns="91440" bIns="45720" rtlCol="0">
            <a:normAutofit fontScale="62500" lnSpcReduction="20000"/>
          </a:bodyPr>
          <a:lstStyle>
            <a:lvl1pPr marL="0" marR="0" indent="0" algn="l" defTabSz="82550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800" b="0" i="0" u="none" strike="noStrike" cap="none" spc="0" baseline="0">
                <a:ln>
                  <a:noFill/>
                </a:ln>
                <a:solidFill>
                  <a:srgbClr val="5E5E5E"/>
                </a:solidFill>
                <a:uFillTx/>
                <a:latin typeface="OPPOSans M" charset="-122"/>
                <a:ea typeface="OPPOSans M" charset="-122"/>
                <a:cs typeface="OPPOSans M" charset="-122"/>
                <a:sym typeface="OPPOSans M"/>
              </a:defRPr>
            </a:lvl1pPr>
            <a:lvl2pPr marL="1270000" marR="0" indent="-635000" algn="l" defTabSz="82550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125000"/>
              <a:buFontTx/>
              <a:buChar char="•"/>
              <a:tabLst/>
              <a:defRPr sz="4400" b="0" i="0" u="none" strike="noStrike" cap="none" spc="0" baseline="0">
                <a:ln>
                  <a:noFill/>
                </a:ln>
                <a:solidFill>
                  <a:srgbClr val="5E5E5E"/>
                </a:solidFill>
                <a:uFillTx/>
                <a:latin typeface="OPPOSans M" charset="-122"/>
                <a:ea typeface="OPPOSans M" charset="-122"/>
                <a:cs typeface="OPPOSans M" charset="-122"/>
                <a:sym typeface="OPPOSans M"/>
              </a:defRPr>
            </a:lvl2pPr>
            <a:lvl3pPr marL="1905000" marR="0" indent="-635000" algn="l" defTabSz="82550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75000"/>
              <a:buFont typeface="Wingdings" panose="05000000000000000000" pitchFamily="2" charset="2"/>
              <a:buChar char="Ø"/>
              <a:tabLst/>
              <a:defRPr sz="4000" b="0" i="0" u="none" strike="noStrike" cap="none" spc="0" baseline="0">
                <a:ln>
                  <a:noFill/>
                </a:ln>
                <a:solidFill>
                  <a:srgbClr val="5E5E5E"/>
                </a:solidFill>
                <a:uFillTx/>
                <a:latin typeface="OPPOSans M" charset="-122"/>
                <a:ea typeface="OPPOSans M" charset="-122"/>
                <a:cs typeface="OPPOSans M" charset="-122"/>
                <a:sym typeface="OPPOSans M"/>
              </a:defRPr>
            </a:lvl3pPr>
            <a:lvl4pPr marL="2540000" marR="0" indent="-635000" algn="l" defTabSz="82550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75000"/>
              <a:buFont typeface="Wingdings" panose="05000000000000000000" pitchFamily="2" charset="2"/>
              <a:buChar char="ü"/>
              <a:tabLst/>
              <a:defRPr sz="3600" b="0" i="0" u="none" strike="noStrike" cap="none" spc="0" baseline="0">
                <a:ln>
                  <a:noFill/>
                </a:ln>
                <a:solidFill>
                  <a:srgbClr val="5E5E5E"/>
                </a:solidFill>
                <a:uFillTx/>
                <a:latin typeface="OPPOSans M" charset="-122"/>
                <a:ea typeface="OPPOSans M" charset="-122"/>
                <a:cs typeface="OPPOSans M" charset="-122"/>
                <a:sym typeface="OPPOSans M"/>
              </a:defRPr>
            </a:lvl4pPr>
            <a:lvl5pPr marL="3175000" marR="0" indent="-635000" algn="l" defTabSz="82550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75000"/>
              <a:buFont typeface="Wingdings" panose="05000000000000000000" pitchFamily="2" charset="2"/>
              <a:buChar char="n"/>
              <a:tabLst/>
              <a:defRPr sz="3600" b="0" i="0" u="none" strike="noStrike" cap="none" spc="0" baseline="0">
                <a:ln>
                  <a:noFill/>
                </a:ln>
                <a:solidFill>
                  <a:srgbClr val="5E5E5E"/>
                </a:solidFill>
                <a:uFillTx/>
                <a:latin typeface="OPPOSans M" charset="-122"/>
                <a:ea typeface="OPPOSans M" charset="-122"/>
                <a:cs typeface="OPPOSans M" charset="-122"/>
                <a:sym typeface="OPPOSans M"/>
              </a:defRPr>
            </a:lvl5pPr>
            <a:lvl6pPr marL="3810000" marR="0" indent="-635000" algn="l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25000"/>
              <a:buFontTx/>
              <a:buChar char="•"/>
              <a:tabLst/>
              <a:defRPr sz="48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OPPOSans M"/>
                <a:ea typeface="OPPOSans M"/>
                <a:cs typeface="OPPOSans M"/>
                <a:sym typeface="OPPOSans M"/>
              </a:defRPr>
            </a:lvl6pPr>
            <a:lvl7pPr marL="4445000" marR="0" indent="-635000" algn="l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25000"/>
              <a:buFontTx/>
              <a:buChar char="•"/>
              <a:tabLst/>
              <a:defRPr sz="48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OPPOSans M"/>
                <a:ea typeface="OPPOSans M"/>
                <a:cs typeface="OPPOSans M"/>
                <a:sym typeface="OPPOSans M"/>
              </a:defRPr>
            </a:lvl7pPr>
            <a:lvl8pPr marL="5080000" marR="0" indent="-635000" algn="l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25000"/>
              <a:buFontTx/>
              <a:buChar char="•"/>
              <a:tabLst/>
              <a:defRPr sz="48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OPPOSans M"/>
                <a:ea typeface="OPPOSans M"/>
                <a:cs typeface="OPPOSans M"/>
                <a:sym typeface="OPPOSans M"/>
              </a:defRPr>
            </a:lvl8pPr>
            <a:lvl9pPr marL="5715000" marR="0" indent="-635000" algn="l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25000"/>
              <a:buFontTx/>
              <a:buChar char="•"/>
              <a:tabLst/>
              <a:defRPr sz="48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OPPOSans M"/>
                <a:ea typeface="OPPOSans M"/>
                <a:cs typeface="OPPOSans M"/>
                <a:sym typeface="OPPOSans M"/>
              </a:defRPr>
            </a:lvl9pPr>
          </a:lstStyle>
          <a:p>
            <a:pPr hangingPunct="1"/>
            <a:r>
              <a:rPr lang="en-US" altLang="zh-CN" dirty="0"/>
              <a:t>ML approach is applied for contiguous multiple steps or whole processing chain</a:t>
            </a:r>
            <a:endParaRPr lang="zh-CN" altLang="en-US" dirty="0"/>
          </a:p>
        </p:txBody>
      </p:sp>
      <p:sp>
        <p:nvSpPr>
          <p:cNvPr id="50" name="文本占位符 2"/>
          <p:cNvSpPr txBox="1">
            <a:spLocks/>
          </p:cNvSpPr>
          <p:nvPr/>
        </p:nvSpPr>
        <p:spPr>
          <a:xfrm>
            <a:off x="985460" y="6840281"/>
            <a:ext cx="5169967" cy="1057736"/>
          </a:xfrm>
          <a:prstGeom prst="rect">
            <a:avLst/>
          </a:prstGeom>
        </p:spPr>
        <p:txBody>
          <a:bodyPr vert="horz" lIns="91440" tIns="45720" rIns="91440" bIns="45720" rtlCol="0">
            <a:normAutofit fontScale="55000" lnSpcReduction="20000"/>
          </a:bodyPr>
          <a:lstStyle>
            <a:lvl1pPr marL="0" marR="0" indent="0" algn="l" defTabSz="82550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800" b="0" i="0" u="none" strike="noStrike" cap="none" spc="0" baseline="0">
                <a:ln>
                  <a:noFill/>
                </a:ln>
                <a:solidFill>
                  <a:srgbClr val="5E5E5E"/>
                </a:solidFill>
                <a:uFillTx/>
                <a:latin typeface="OPPOSans M" charset="-122"/>
                <a:ea typeface="OPPOSans M" charset="-122"/>
                <a:cs typeface="OPPOSans M" charset="-122"/>
                <a:sym typeface="OPPOSans M"/>
              </a:defRPr>
            </a:lvl1pPr>
            <a:lvl2pPr marL="1270000" marR="0" indent="-635000" algn="l" defTabSz="82550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125000"/>
              <a:buFontTx/>
              <a:buChar char="•"/>
              <a:tabLst/>
              <a:defRPr sz="4400" b="0" i="0" u="none" strike="noStrike" cap="none" spc="0" baseline="0">
                <a:ln>
                  <a:noFill/>
                </a:ln>
                <a:solidFill>
                  <a:srgbClr val="5E5E5E"/>
                </a:solidFill>
                <a:uFillTx/>
                <a:latin typeface="OPPOSans M" charset="-122"/>
                <a:ea typeface="OPPOSans M" charset="-122"/>
                <a:cs typeface="OPPOSans M" charset="-122"/>
                <a:sym typeface="OPPOSans M"/>
              </a:defRPr>
            </a:lvl2pPr>
            <a:lvl3pPr marL="1905000" marR="0" indent="-635000" algn="l" defTabSz="82550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75000"/>
              <a:buFont typeface="Wingdings" panose="05000000000000000000" pitchFamily="2" charset="2"/>
              <a:buChar char="Ø"/>
              <a:tabLst/>
              <a:defRPr sz="4000" b="0" i="0" u="none" strike="noStrike" cap="none" spc="0" baseline="0">
                <a:ln>
                  <a:noFill/>
                </a:ln>
                <a:solidFill>
                  <a:srgbClr val="5E5E5E"/>
                </a:solidFill>
                <a:uFillTx/>
                <a:latin typeface="OPPOSans M" charset="-122"/>
                <a:ea typeface="OPPOSans M" charset="-122"/>
                <a:cs typeface="OPPOSans M" charset="-122"/>
                <a:sym typeface="OPPOSans M"/>
              </a:defRPr>
            </a:lvl3pPr>
            <a:lvl4pPr marL="2540000" marR="0" indent="-635000" algn="l" defTabSz="82550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75000"/>
              <a:buFont typeface="Wingdings" panose="05000000000000000000" pitchFamily="2" charset="2"/>
              <a:buChar char="ü"/>
              <a:tabLst/>
              <a:defRPr sz="3600" b="0" i="0" u="none" strike="noStrike" cap="none" spc="0" baseline="0">
                <a:ln>
                  <a:noFill/>
                </a:ln>
                <a:solidFill>
                  <a:srgbClr val="5E5E5E"/>
                </a:solidFill>
                <a:uFillTx/>
                <a:latin typeface="OPPOSans M" charset="-122"/>
                <a:ea typeface="OPPOSans M" charset="-122"/>
                <a:cs typeface="OPPOSans M" charset="-122"/>
                <a:sym typeface="OPPOSans M"/>
              </a:defRPr>
            </a:lvl4pPr>
            <a:lvl5pPr marL="3175000" marR="0" indent="-635000" algn="l" defTabSz="82550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75000"/>
              <a:buFont typeface="Wingdings" panose="05000000000000000000" pitchFamily="2" charset="2"/>
              <a:buChar char="n"/>
              <a:tabLst/>
              <a:defRPr sz="3600" b="0" i="0" u="none" strike="noStrike" cap="none" spc="0" baseline="0">
                <a:ln>
                  <a:noFill/>
                </a:ln>
                <a:solidFill>
                  <a:srgbClr val="5E5E5E"/>
                </a:solidFill>
                <a:uFillTx/>
                <a:latin typeface="OPPOSans M" charset="-122"/>
                <a:ea typeface="OPPOSans M" charset="-122"/>
                <a:cs typeface="OPPOSans M" charset="-122"/>
                <a:sym typeface="OPPOSans M"/>
              </a:defRPr>
            </a:lvl5pPr>
            <a:lvl6pPr marL="3810000" marR="0" indent="-635000" algn="l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25000"/>
              <a:buFontTx/>
              <a:buChar char="•"/>
              <a:tabLst/>
              <a:defRPr sz="48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OPPOSans M"/>
                <a:ea typeface="OPPOSans M"/>
                <a:cs typeface="OPPOSans M"/>
                <a:sym typeface="OPPOSans M"/>
              </a:defRPr>
            </a:lvl6pPr>
            <a:lvl7pPr marL="4445000" marR="0" indent="-635000" algn="l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25000"/>
              <a:buFontTx/>
              <a:buChar char="•"/>
              <a:tabLst/>
              <a:defRPr sz="48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OPPOSans M"/>
                <a:ea typeface="OPPOSans M"/>
                <a:cs typeface="OPPOSans M"/>
                <a:sym typeface="OPPOSans M"/>
              </a:defRPr>
            </a:lvl7pPr>
            <a:lvl8pPr marL="5080000" marR="0" indent="-635000" algn="l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25000"/>
              <a:buFontTx/>
              <a:buChar char="•"/>
              <a:tabLst/>
              <a:defRPr sz="48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OPPOSans M"/>
                <a:ea typeface="OPPOSans M"/>
                <a:cs typeface="OPPOSans M"/>
                <a:sym typeface="OPPOSans M"/>
              </a:defRPr>
            </a:lvl8pPr>
            <a:lvl9pPr marL="5715000" marR="0" indent="-635000" algn="l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25000"/>
              <a:buFontTx/>
              <a:buChar char="•"/>
              <a:tabLst/>
              <a:defRPr sz="48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OPPOSans M"/>
                <a:ea typeface="OPPOSans M"/>
                <a:cs typeface="OPPOSans M"/>
                <a:sym typeface="OPPOSans M"/>
              </a:defRPr>
            </a:lvl9pPr>
          </a:lstStyle>
          <a:p>
            <a:pPr hangingPunct="1"/>
            <a:r>
              <a:rPr lang="en-US" altLang="zh-CN" dirty="0"/>
              <a:t>Or mixed of two approaches</a:t>
            </a:r>
            <a:endParaRPr lang="zh-CN" altLang="en-US" dirty="0"/>
          </a:p>
        </p:txBody>
      </p:sp>
      <p:grpSp>
        <p:nvGrpSpPr>
          <p:cNvPr id="70" name="组合 69"/>
          <p:cNvGrpSpPr/>
          <p:nvPr/>
        </p:nvGrpSpPr>
        <p:grpSpPr>
          <a:xfrm>
            <a:off x="7416193" y="3095784"/>
            <a:ext cx="14070343" cy="969870"/>
            <a:chOff x="7416193" y="3095784"/>
            <a:chExt cx="14070343" cy="969870"/>
          </a:xfrm>
        </p:grpSpPr>
        <p:sp>
          <p:nvSpPr>
            <p:cNvPr id="5" name="圆角矩形 4"/>
            <p:cNvSpPr/>
            <p:nvPr/>
          </p:nvSpPr>
          <p:spPr>
            <a:xfrm>
              <a:off x="7416193" y="3095784"/>
              <a:ext cx="2187387" cy="969870"/>
            </a:xfrm>
            <a:prstGeom prst="roundRect">
              <a:avLst/>
            </a:prstGeom>
            <a:solidFill>
              <a:schemeClr val="tx1">
                <a:lumMod val="65000"/>
                <a:lumOff val="3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0" tIns="0" rIns="0" bIns="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7689484" y="3409100"/>
              <a:ext cx="1474825" cy="47192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lang="en-US" altLang="zh-CN" sz="2400" b="0" dirty="0">
                  <a:solidFill>
                    <a:schemeClr val="bg1">
                      <a:lumMod val="9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MAC</a:t>
              </a:r>
              <a:endParaRPr kumimoji="0" lang="zh-CN" altLang="en-US" sz="2400" b="0" i="0" u="none" strike="noStrike" cap="none" spc="0" normalizeH="0" baseline="0" dirty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FillTx/>
                <a:latin typeface="Arial" panose="020B0604020202020204" pitchFamily="34" charset="0"/>
                <a:cs typeface="Arial" panose="020B0604020202020204" pitchFamily="34" charset="0"/>
                <a:sym typeface="Helvetica Neue"/>
              </a:endParaRPr>
            </a:p>
          </p:txBody>
        </p:sp>
        <p:sp>
          <p:nvSpPr>
            <p:cNvPr id="7" name="圆角矩形 6"/>
            <p:cNvSpPr/>
            <p:nvPr/>
          </p:nvSpPr>
          <p:spPr>
            <a:xfrm>
              <a:off x="10386933" y="3095784"/>
              <a:ext cx="2187387" cy="969870"/>
            </a:xfrm>
            <a:prstGeom prst="roundRect">
              <a:avLst/>
            </a:prstGeom>
            <a:solidFill>
              <a:schemeClr val="tx1">
                <a:lumMod val="65000"/>
                <a:lumOff val="3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0" tIns="0" rIns="0" bIns="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10631100" y="3409100"/>
              <a:ext cx="1733611" cy="47192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lang="en-US" altLang="zh-CN" sz="2400" b="0" dirty="0">
                  <a:solidFill>
                    <a:schemeClr val="bg1">
                      <a:lumMod val="9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</a:t>
              </a:r>
              <a:r>
                <a:rPr kumimoji="0" lang="en-US" altLang="zh-CN" sz="2400" b="0" i="0" u="none" strike="noStrike" cap="none" spc="0" normalizeH="0" baseline="0" dirty="0">
                  <a:ln>
                    <a:noFill/>
                  </a:ln>
                  <a:solidFill>
                    <a:schemeClr val="bg1">
                      <a:lumMod val="95000"/>
                    </a:schemeClr>
                  </a:solidFill>
                  <a:effectLst/>
                  <a:uFillTx/>
                  <a:latin typeface="Arial" panose="020B0604020202020204" pitchFamily="34" charset="0"/>
                  <a:cs typeface="Arial" panose="020B0604020202020204" pitchFamily="34" charset="0"/>
                  <a:sym typeface="Helvetica Neue"/>
                </a:rPr>
                <a:t>oding</a:t>
              </a:r>
              <a:endParaRPr kumimoji="0" lang="zh-CN" altLang="en-US" sz="2400" b="0" i="0" u="none" strike="noStrike" cap="none" spc="0" normalizeH="0" baseline="0" dirty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FillTx/>
                <a:latin typeface="Arial" panose="020B0604020202020204" pitchFamily="34" charset="0"/>
                <a:cs typeface="Arial" panose="020B0604020202020204" pitchFamily="34" charset="0"/>
                <a:sym typeface="Helvetica Neue"/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13357673" y="3095784"/>
              <a:ext cx="2187387" cy="969870"/>
            </a:xfrm>
            <a:prstGeom prst="roundRect">
              <a:avLst/>
            </a:prstGeom>
            <a:solidFill>
              <a:schemeClr val="tx1">
                <a:lumMod val="65000"/>
                <a:lumOff val="3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0" tIns="0" rIns="0" bIns="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13601840" y="3444958"/>
              <a:ext cx="1733611" cy="47192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2400" b="0" i="0" u="none" strike="noStrike" cap="none" spc="0" normalizeH="0" baseline="0" dirty="0">
                  <a:ln>
                    <a:noFill/>
                  </a:ln>
                  <a:solidFill>
                    <a:schemeClr val="bg1">
                      <a:lumMod val="95000"/>
                    </a:schemeClr>
                  </a:solidFill>
                  <a:effectLst/>
                  <a:uFillTx/>
                  <a:latin typeface="Arial" panose="020B0604020202020204" pitchFamily="34" charset="0"/>
                  <a:cs typeface="Arial" panose="020B0604020202020204" pitchFamily="34" charset="0"/>
                  <a:sym typeface="Helvetica Neue"/>
                </a:rPr>
                <a:t>Modulation </a:t>
              </a:r>
              <a:endParaRPr kumimoji="0" lang="zh-CN" altLang="en-US" sz="2400" b="0" i="0" u="none" strike="noStrike" cap="none" spc="0" normalizeH="0" baseline="0" dirty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FillTx/>
                <a:latin typeface="Arial" panose="020B0604020202020204" pitchFamily="34" charset="0"/>
                <a:cs typeface="Arial" panose="020B0604020202020204" pitchFamily="34" charset="0"/>
                <a:sym typeface="Helvetica Neue"/>
              </a:endParaRPr>
            </a:p>
          </p:txBody>
        </p:sp>
        <p:sp>
          <p:nvSpPr>
            <p:cNvPr id="11" name="圆角矩形 10"/>
            <p:cNvSpPr/>
            <p:nvPr/>
          </p:nvSpPr>
          <p:spPr>
            <a:xfrm>
              <a:off x="16328411" y="3095784"/>
              <a:ext cx="2187387" cy="969870"/>
            </a:xfrm>
            <a:prstGeom prst="roundRect">
              <a:avLst/>
            </a:prstGeom>
            <a:solidFill>
              <a:schemeClr val="tx1">
                <a:lumMod val="65000"/>
                <a:lumOff val="3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0" tIns="0" rIns="0" bIns="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16767680" y="3347545"/>
              <a:ext cx="1538509" cy="59503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lang="en-US" altLang="zh-CN" sz="3200" b="0" dirty="0">
                  <a:solidFill>
                    <a:schemeClr val="bg1">
                      <a:lumMod val="9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…</a:t>
              </a:r>
              <a:endParaRPr kumimoji="0" lang="zh-CN" altLang="en-US" sz="3200" b="0" i="0" u="none" strike="noStrike" cap="none" spc="0" normalizeH="0" baseline="0" dirty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FillTx/>
                <a:latin typeface="Arial" panose="020B0604020202020204" pitchFamily="34" charset="0"/>
                <a:cs typeface="Arial" panose="020B0604020202020204" pitchFamily="34" charset="0"/>
                <a:sym typeface="Helvetica Neue"/>
              </a:endParaRPr>
            </a:p>
          </p:txBody>
        </p:sp>
        <p:sp>
          <p:nvSpPr>
            <p:cNvPr id="13" name="圆角矩形 12"/>
            <p:cNvSpPr/>
            <p:nvPr/>
          </p:nvSpPr>
          <p:spPr>
            <a:xfrm>
              <a:off x="19299149" y="3095784"/>
              <a:ext cx="2187387" cy="969870"/>
            </a:xfrm>
            <a:prstGeom prst="roundRect">
              <a:avLst/>
            </a:prstGeom>
            <a:solidFill>
              <a:schemeClr val="tx1">
                <a:lumMod val="65000"/>
                <a:lumOff val="3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0" tIns="0" rIns="0" bIns="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19678784" y="3217162"/>
              <a:ext cx="1538509" cy="84125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2400" b="0" i="0" u="none" strike="noStrike" cap="none" spc="0" normalizeH="0" baseline="0" dirty="0">
                  <a:ln>
                    <a:noFill/>
                  </a:ln>
                  <a:solidFill>
                    <a:schemeClr val="bg1">
                      <a:lumMod val="95000"/>
                    </a:schemeClr>
                  </a:solidFill>
                  <a:effectLst/>
                  <a:uFillTx/>
                  <a:latin typeface="Arial" panose="020B0604020202020204" pitchFamily="34" charset="0"/>
                  <a:cs typeface="Arial" panose="020B0604020202020204" pitchFamily="34" charset="0"/>
                  <a:sym typeface="Helvetica Neue"/>
                </a:rPr>
                <a:t>Antenna mapping </a:t>
              </a:r>
              <a:endParaRPr kumimoji="0" lang="zh-CN" altLang="en-US" sz="2400" b="0" i="0" u="none" strike="noStrike" cap="none" spc="0" normalizeH="0" baseline="0" dirty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FillTx/>
                <a:latin typeface="Arial" panose="020B0604020202020204" pitchFamily="34" charset="0"/>
                <a:cs typeface="Arial" panose="020B0604020202020204" pitchFamily="34" charset="0"/>
                <a:sym typeface="Helvetica Neue"/>
              </a:endParaRPr>
            </a:p>
          </p:txBody>
        </p:sp>
        <p:cxnSp>
          <p:nvCxnSpPr>
            <p:cNvPr id="48" name="直接箭头连接符 47"/>
            <p:cNvCxnSpPr>
              <a:stCxn id="5" idx="3"/>
              <a:endCxn id="7" idx="1"/>
            </p:cNvCxnSpPr>
            <p:nvPr/>
          </p:nvCxnSpPr>
          <p:spPr>
            <a:xfrm>
              <a:off x="9603580" y="3580719"/>
              <a:ext cx="783353" cy="0"/>
            </a:xfrm>
            <a:prstGeom prst="straightConnector1">
              <a:avLst/>
            </a:prstGeom>
            <a:noFill/>
            <a:ln w="25400" cap="flat">
              <a:solidFill>
                <a:srgbClr val="000000"/>
              </a:solidFill>
              <a:prstDash val="solid"/>
              <a:miter lim="400000"/>
              <a:tailEnd type="triangle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</p:cxnSp>
        <p:cxnSp>
          <p:nvCxnSpPr>
            <p:cNvPr id="53" name="直接箭头连接符 52"/>
            <p:cNvCxnSpPr>
              <a:stCxn id="7" idx="3"/>
              <a:endCxn id="9" idx="1"/>
            </p:cNvCxnSpPr>
            <p:nvPr/>
          </p:nvCxnSpPr>
          <p:spPr>
            <a:xfrm>
              <a:off x="12574320" y="3580719"/>
              <a:ext cx="783353" cy="0"/>
            </a:xfrm>
            <a:prstGeom prst="straightConnector1">
              <a:avLst/>
            </a:prstGeom>
            <a:noFill/>
            <a:ln w="25400" cap="flat">
              <a:solidFill>
                <a:srgbClr val="000000"/>
              </a:solidFill>
              <a:prstDash val="solid"/>
              <a:miter lim="400000"/>
              <a:tailEnd type="triangle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</p:cxnSp>
        <p:cxnSp>
          <p:nvCxnSpPr>
            <p:cNvPr id="58" name="直接箭头连接符 57"/>
            <p:cNvCxnSpPr>
              <a:stCxn id="9" idx="3"/>
              <a:endCxn id="11" idx="1"/>
            </p:cNvCxnSpPr>
            <p:nvPr/>
          </p:nvCxnSpPr>
          <p:spPr>
            <a:xfrm>
              <a:off x="15545060" y="3580719"/>
              <a:ext cx="783351" cy="0"/>
            </a:xfrm>
            <a:prstGeom prst="straightConnector1">
              <a:avLst/>
            </a:prstGeom>
            <a:noFill/>
            <a:ln w="25400" cap="flat">
              <a:solidFill>
                <a:srgbClr val="000000"/>
              </a:solidFill>
              <a:prstDash val="solid"/>
              <a:miter lim="400000"/>
              <a:tailEnd type="triangle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</p:cxnSp>
        <p:cxnSp>
          <p:nvCxnSpPr>
            <p:cNvPr id="61" name="直接箭头连接符 60"/>
            <p:cNvCxnSpPr>
              <a:stCxn id="11" idx="3"/>
              <a:endCxn id="13" idx="1"/>
            </p:cNvCxnSpPr>
            <p:nvPr/>
          </p:nvCxnSpPr>
          <p:spPr>
            <a:xfrm>
              <a:off x="18515798" y="3580719"/>
              <a:ext cx="783351" cy="0"/>
            </a:xfrm>
            <a:prstGeom prst="straightConnector1">
              <a:avLst/>
            </a:prstGeom>
            <a:noFill/>
            <a:ln w="25400" cap="flat">
              <a:solidFill>
                <a:srgbClr val="000000"/>
              </a:solidFill>
              <a:prstDash val="solid"/>
              <a:miter lim="400000"/>
              <a:tailEnd type="triangle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</p:cxnSp>
      </p:grpSp>
      <p:grpSp>
        <p:nvGrpSpPr>
          <p:cNvPr id="71" name="组合 70"/>
          <p:cNvGrpSpPr/>
          <p:nvPr/>
        </p:nvGrpSpPr>
        <p:grpSpPr>
          <a:xfrm>
            <a:off x="7372404" y="5177682"/>
            <a:ext cx="14070343" cy="969906"/>
            <a:chOff x="7416193" y="3095784"/>
            <a:chExt cx="14070343" cy="969906"/>
          </a:xfrm>
        </p:grpSpPr>
        <p:sp>
          <p:nvSpPr>
            <p:cNvPr id="72" name="圆角矩形 71"/>
            <p:cNvSpPr/>
            <p:nvPr/>
          </p:nvSpPr>
          <p:spPr>
            <a:xfrm>
              <a:off x="7416193" y="3095784"/>
              <a:ext cx="2187387" cy="969870"/>
            </a:xfrm>
            <a:prstGeom prst="roundRect">
              <a:avLst/>
            </a:prstGeom>
            <a:solidFill>
              <a:schemeClr val="tx1">
                <a:lumMod val="65000"/>
                <a:lumOff val="3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0" tIns="0" rIns="0" bIns="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73" name="文本框 72"/>
            <p:cNvSpPr txBox="1"/>
            <p:nvPr/>
          </p:nvSpPr>
          <p:spPr>
            <a:xfrm>
              <a:off x="7689484" y="3409100"/>
              <a:ext cx="1474825" cy="47192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lang="en-US" altLang="zh-CN" sz="2400" b="0" dirty="0">
                  <a:solidFill>
                    <a:schemeClr val="bg1">
                      <a:lumMod val="9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MAC</a:t>
              </a:r>
              <a:endParaRPr kumimoji="0" lang="zh-CN" altLang="en-US" sz="2400" b="0" i="0" u="none" strike="noStrike" cap="none" spc="0" normalizeH="0" baseline="0" dirty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FillTx/>
                <a:latin typeface="Arial" panose="020B0604020202020204" pitchFamily="34" charset="0"/>
                <a:cs typeface="Arial" panose="020B0604020202020204" pitchFamily="34" charset="0"/>
                <a:sym typeface="Helvetica Neue"/>
              </a:endParaRPr>
            </a:p>
          </p:txBody>
        </p:sp>
        <p:sp>
          <p:nvSpPr>
            <p:cNvPr id="74" name="圆角矩形 73"/>
            <p:cNvSpPr/>
            <p:nvPr/>
          </p:nvSpPr>
          <p:spPr>
            <a:xfrm>
              <a:off x="10386933" y="3095784"/>
              <a:ext cx="2187387" cy="969870"/>
            </a:xfrm>
            <a:prstGeom prst="roundRect">
              <a:avLst/>
            </a:prstGeom>
            <a:solidFill>
              <a:srgbClr val="C000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0" tIns="0" rIns="0" bIns="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75" name="文本框 74"/>
            <p:cNvSpPr txBox="1"/>
            <p:nvPr/>
          </p:nvSpPr>
          <p:spPr>
            <a:xfrm>
              <a:off x="10631100" y="3224434"/>
              <a:ext cx="1733611" cy="84125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lang="en-US" altLang="zh-CN" sz="2400" b="0" dirty="0">
                  <a:solidFill>
                    <a:schemeClr val="bg1">
                      <a:lumMod val="9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ML based C</a:t>
              </a:r>
              <a:r>
                <a:rPr kumimoji="0" lang="en-US" altLang="zh-CN" sz="2400" b="0" i="0" u="none" strike="noStrike" cap="none" spc="0" normalizeH="0" baseline="0" dirty="0">
                  <a:ln>
                    <a:noFill/>
                  </a:ln>
                  <a:solidFill>
                    <a:schemeClr val="bg1">
                      <a:lumMod val="95000"/>
                    </a:schemeClr>
                  </a:solidFill>
                  <a:effectLst/>
                  <a:uFillTx/>
                  <a:latin typeface="Arial" panose="020B0604020202020204" pitchFamily="34" charset="0"/>
                  <a:cs typeface="Arial" panose="020B0604020202020204" pitchFamily="34" charset="0"/>
                  <a:sym typeface="Helvetica Neue"/>
                </a:rPr>
                <a:t>oding</a:t>
              </a:r>
              <a:endParaRPr kumimoji="0" lang="zh-CN" altLang="en-US" sz="2400" b="0" i="0" u="none" strike="noStrike" cap="none" spc="0" normalizeH="0" baseline="0" dirty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FillTx/>
                <a:latin typeface="Arial" panose="020B0604020202020204" pitchFamily="34" charset="0"/>
                <a:cs typeface="Arial" panose="020B0604020202020204" pitchFamily="34" charset="0"/>
                <a:sym typeface="Helvetica Neue"/>
              </a:endParaRPr>
            </a:p>
          </p:txBody>
        </p:sp>
        <p:sp>
          <p:nvSpPr>
            <p:cNvPr id="76" name="圆角矩形 75"/>
            <p:cNvSpPr/>
            <p:nvPr/>
          </p:nvSpPr>
          <p:spPr>
            <a:xfrm>
              <a:off x="13357673" y="3095784"/>
              <a:ext cx="2187387" cy="969870"/>
            </a:xfrm>
            <a:prstGeom prst="roundRect">
              <a:avLst/>
            </a:prstGeom>
            <a:solidFill>
              <a:schemeClr val="tx1">
                <a:lumMod val="65000"/>
                <a:lumOff val="3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0" tIns="0" rIns="0" bIns="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77" name="文本框 76"/>
            <p:cNvSpPr txBox="1"/>
            <p:nvPr/>
          </p:nvSpPr>
          <p:spPr>
            <a:xfrm>
              <a:off x="13601840" y="3444958"/>
              <a:ext cx="1733611" cy="47192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2400" b="0" i="0" u="none" strike="noStrike" cap="none" spc="0" normalizeH="0" baseline="0" dirty="0">
                  <a:ln>
                    <a:noFill/>
                  </a:ln>
                  <a:solidFill>
                    <a:schemeClr val="bg1">
                      <a:lumMod val="95000"/>
                    </a:schemeClr>
                  </a:solidFill>
                  <a:effectLst/>
                  <a:uFillTx/>
                  <a:latin typeface="Arial" panose="020B0604020202020204" pitchFamily="34" charset="0"/>
                  <a:cs typeface="Arial" panose="020B0604020202020204" pitchFamily="34" charset="0"/>
                  <a:sym typeface="Helvetica Neue"/>
                </a:rPr>
                <a:t>Modulation </a:t>
              </a:r>
              <a:endParaRPr kumimoji="0" lang="zh-CN" altLang="en-US" sz="2400" b="0" i="0" u="none" strike="noStrike" cap="none" spc="0" normalizeH="0" baseline="0" dirty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FillTx/>
                <a:latin typeface="Arial" panose="020B0604020202020204" pitchFamily="34" charset="0"/>
                <a:cs typeface="Arial" panose="020B0604020202020204" pitchFamily="34" charset="0"/>
                <a:sym typeface="Helvetica Neue"/>
              </a:endParaRPr>
            </a:p>
          </p:txBody>
        </p:sp>
        <p:sp>
          <p:nvSpPr>
            <p:cNvPr id="78" name="圆角矩形 77"/>
            <p:cNvSpPr/>
            <p:nvPr/>
          </p:nvSpPr>
          <p:spPr>
            <a:xfrm>
              <a:off x="16328411" y="3095784"/>
              <a:ext cx="2187387" cy="969870"/>
            </a:xfrm>
            <a:prstGeom prst="roundRect">
              <a:avLst/>
            </a:prstGeom>
            <a:solidFill>
              <a:schemeClr val="tx1">
                <a:lumMod val="65000"/>
                <a:lumOff val="3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0" tIns="0" rIns="0" bIns="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79" name="文本框 78"/>
            <p:cNvSpPr txBox="1"/>
            <p:nvPr/>
          </p:nvSpPr>
          <p:spPr>
            <a:xfrm>
              <a:off x="16767680" y="3347545"/>
              <a:ext cx="1538509" cy="59503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lang="en-US" altLang="zh-CN" sz="3200" b="0" dirty="0">
                  <a:solidFill>
                    <a:schemeClr val="bg1">
                      <a:lumMod val="9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…</a:t>
              </a:r>
              <a:endParaRPr kumimoji="0" lang="zh-CN" altLang="en-US" sz="3200" b="0" i="0" u="none" strike="noStrike" cap="none" spc="0" normalizeH="0" baseline="0" dirty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FillTx/>
                <a:latin typeface="Arial" panose="020B0604020202020204" pitchFamily="34" charset="0"/>
                <a:cs typeface="Arial" panose="020B0604020202020204" pitchFamily="34" charset="0"/>
                <a:sym typeface="Helvetica Neue"/>
              </a:endParaRPr>
            </a:p>
          </p:txBody>
        </p:sp>
        <p:sp>
          <p:nvSpPr>
            <p:cNvPr id="80" name="圆角矩形 79"/>
            <p:cNvSpPr/>
            <p:nvPr/>
          </p:nvSpPr>
          <p:spPr>
            <a:xfrm>
              <a:off x="19299149" y="3095784"/>
              <a:ext cx="2187387" cy="969870"/>
            </a:xfrm>
            <a:prstGeom prst="roundRect">
              <a:avLst/>
            </a:prstGeom>
            <a:solidFill>
              <a:schemeClr val="tx1">
                <a:lumMod val="65000"/>
                <a:lumOff val="3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0" tIns="0" rIns="0" bIns="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1" name="文本框 80"/>
            <p:cNvSpPr txBox="1"/>
            <p:nvPr/>
          </p:nvSpPr>
          <p:spPr>
            <a:xfrm>
              <a:off x="19738418" y="3217162"/>
              <a:ext cx="1538509" cy="84125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2400" b="0" i="0" u="none" strike="noStrike" cap="none" spc="0" normalizeH="0" baseline="0" dirty="0">
                  <a:ln>
                    <a:noFill/>
                  </a:ln>
                  <a:solidFill>
                    <a:schemeClr val="bg1">
                      <a:lumMod val="95000"/>
                    </a:schemeClr>
                  </a:solidFill>
                  <a:effectLst/>
                  <a:uFillTx/>
                  <a:latin typeface="Arial" panose="020B0604020202020204" pitchFamily="34" charset="0"/>
                  <a:cs typeface="Arial" panose="020B0604020202020204" pitchFamily="34" charset="0"/>
                  <a:sym typeface="Helvetica Neue"/>
                </a:rPr>
                <a:t>Antenna mapping </a:t>
              </a:r>
              <a:endParaRPr kumimoji="0" lang="zh-CN" altLang="en-US" sz="2400" b="0" i="0" u="none" strike="noStrike" cap="none" spc="0" normalizeH="0" baseline="0" dirty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FillTx/>
                <a:latin typeface="Arial" panose="020B0604020202020204" pitchFamily="34" charset="0"/>
                <a:cs typeface="Arial" panose="020B0604020202020204" pitchFamily="34" charset="0"/>
                <a:sym typeface="Helvetica Neue"/>
              </a:endParaRPr>
            </a:p>
          </p:txBody>
        </p:sp>
        <p:cxnSp>
          <p:nvCxnSpPr>
            <p:cNvPr id="82" name="直接箭头连接符 81"/>
            <p:cNvCxnSpPr>
              <a:stCxn id="72" idx="3"/>
              <a:endCxn id="74" idx="1"/>
            </p:cNvCxnSpPr>
            <p:nvPr/>
          </p:nvCxnSpPr>
          <p:spPr>
            <a:xfrm>
              <a:off x="9603580" y="3580719"/>
              <a:ext cx="783353" cy="0"/>
            </a:xfrm>
            <a:prstGeom prst="straightConnector1">
              <a:avLst/>
            </a:prstGeom>
            <a:noFill/>
            <a:ln w="25400" cap="flat">
              <a:solidFill>
                <a:srgbClr val="000000"/>
              </a:solidFill>
              <a:prstDash val="solid"/>
              <a:miter lim="400000"/>
              <a:tailEnd type="triangle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</p:cxnSp>
        <p:cxnSp>
          <p:nvCxnSpPr>
            <p:cNvPr id="83" name="直接箭头连接符 82"/>
            <p:cNvCxnSpPr>
              <a:stCxn id="74" idx="3"/>
              <a:endCxn id="76" idx="1"/>
            </p:cNvCxnSpPr>
            <p:nvPr/>
          </p:nvCxnSpPr>
          <p:spPr>
            <a:xfrm>
              <a:off x="12574320" y="3580719"/>
              <a:ext cx="783353" cy="0"/>
            </a:xfrm>
            <a:prstGeom prst="straightConnector1">
              <a:avLst/>
            </a:prstGeom>
            <a:noFill/>
            <a:ln w="25400" cap="flat">
              <a:solidFill>
                <a:srgbClr val="000000"/>
              </a:solidFill>
              <a:prstDash val="solid"/>
              <a:miter lim="400000"/>
              <a:tailEnd type="triangle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</p:cxnSp>
        <p:cxnSp>
          <p:nvCxnSpPr>
            <p:cNvPr id="84" name="直接箭头连接符 83"/>
            <p:cNvCxnSpPr>
              <a:stCxn id="76" idx="3"/>
              <a:endCxn id="78" idx="1"/>
            </p:cNvCxnSpPr>
            <p:nvPr/>
          </p:nvCxnSpPr>
          <p:spPr>
            <a:xfrm>
              <a:off x="15545060" y="3580719"/>
              <a:ext cx="783351" cy="0"/>
            </a:xfrm>
            <a:prstGeom prst="straightConnector1">
              <a:avLst/>
            </a:prstGeom>
            <a:noFill/>
            <a:ln w="25400" cap="flat">
              <a:solidFill>
                <a:srgbClr val="000000"/>
              </a:solidFill>
              <a:prstDash val="solid"/>
              <a:miter lim="400000"/>
              <a:tailEnd type="triangle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</p:cxnSp>
        <p:cxnSp>
          <p:nvCxnSpPr>
            <p:cNvPr id="85" name="直接箭头连接符 84"/>
            <p:cNvCxnSpPr>
              <a:stCxn id="78" idx="3"/>
              <a:endCxn id="80" idx="1"/>
            </p:cNvCxnSpPr>
            <p:nvPr/>
          </p:nvCxnSpPr>
          <p:spPr>
            <a:xfrm>
              <a:off x="18515798" y="3580719"/>
              <a:ext cx="783351" cy="0"/>
            </a:xfrm>
            <a:prstGeom prst="straightConnector1">
              <a:avLst/>
            </a:prstGeom>
            <a:noFill/>
            <a:ln w="25400" cap="flat">
              <a:solidFill>
                <a:srgbClr val="000000"/>
              </a:solidFill>
              <a:prstDash val="solid"/>
              <a:miter lim="400000"/>
              <a:tailEnd type="triangle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</p:cxnSp>
      </p:grpSp>
      <p:grpSp>
        <p:nvGrpSpPr>
          <p:cNvPr id="109" name="组合 108"/>
          <p:cNvGrpSpPr/>
          <p:nvPr/>
        </p:nvGrpSpPr>
        <p:grpSpPr>
          <a:xfrm>
            <a:off x="7341006" y="8274020"/>
            <a:ext cx="14101741" cy="3958417"/>
            <a:chOff x="7341006" y="8274020"/>
            <a:chExt cx="14101741" cy="3958417"/>
          </a:xfrm>
        </p:grpSpPr>
        <p:sp>
          <p:nvSpPr>
            <p:cNvPr id="56" name="圆角矩形 55"/>
            <p:cNvSpPr/>
            <p:nvPr/>
          </p:nvSpPr>
          <p:spPr>
            <a:xfrm>
              <a:off x="10148046" y="10547073"/>
              <a:ext cx="8552331" cy="1685364"/>
            </a:xfrm>
            <a:prstGeom prst="roundRect">
              <a:avLst/>
            </a:prstGeom>
            <a:solidFill>
              <a:schemeClr val="bg1"/>
            </a:solidFill>
            <a:ln w="12700" cap="flat">
              <a:solidFill>
                <a:schemeClr val="tx1"/>
              </a:solidFill>
              <a:prstDash val="dash"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0" tIns="0" rIns="0" bIns="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55" name="圆角矩形 54"/>
            <p:cNvSpPr/>
            <p:nvPr/>
          </p:nvSpPr>
          <p:spPr>
            <a:xfrm>
              <a:off x="10175201" y="8274020"/>
              <a:ext cx="8525176" cy="1609119"/>
            </a:xfrm>
            <a:prstGeom prst="roundRect">
              <a:avLst>
                <a:gd name="adj" fmla="val 11949"/>
              </a:avLst>
            </a:prstGeom>
            <a:solidFill>
              <a:schemeClr val="bg1"/>
            </a:solidFill>
            <a:ln w="12700" cap="flat">
              <a:solidFill>
                <a:schemeClr val="tx1"/>
              </a:solidFill>
              <a:prstDash val="dash"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0" tIns="0" rIns="0" bIns="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43" name="圆角矩形 42"/>
            <p:cNvSpPr/>
            <p:nvPr/>
          </p:nvSpPr>
          <p:spPr>
            <a:xfrm>
              <a:off x="7372404" y="10794119"/>
              <a:ext cx="2187387" cy="969870"/>
            </a:xfrm>
            <a:prstGeom prst="roundRect">
              <a:avLst/>
            </a:prstGeom>
            <a:solidFill>
              <a:schemeClr val="tx1">
                <a:lumMod val="65000"/>
                <a:lumOff val="3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0" tIns="0" rIns="0" bIns="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7645695" y="11101431"/>
              <a:ext cx="1474825" cy="47192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lang="en-US" altLang="zh-CN" sz="2400" b="0" dirty="0">
                  <a:solidFill>
                    <a:schemeClr val="bg1">
                      <a:lumMod val="9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MAC</a:t>
              </a:r>
              <a:endParaRPr kumimoji="0" lang="zh-CN" altLang="en-US" sz="2400" b="0" i="0" u="none" strike="noStrike" cap="none" spc="0" normalizeH="0" baseline="0" dirty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FillTx/>
                <a:latin typeface="Arial" panose="020B0604020202020204" pitchFamily="34" charset="0"/>
                <a:cs typeface="Arial" panose="020B0604020202020204" pitchFamily="34" charset="0"/>
                <a:sym typeface="Helvetica Neue"/>
              </a:endParaRPr>
            </a:p>
          </p:txBody>
        </p:sp>
        <p:sp>
          <p:nvSpPr>
            <p:cNvPr id="45" name="圆角矩形 44"/>
            <p:cNvSpPr/>
            <p:nvPr/>
          </p:nvSpPr>
          <p:spPr>
            <a:xfrm>
              <a:off x="10343144" y="10794119"/>
              <a:ext cx="8128865" cy="969870"/>
            </a:xfrm>
            <a:prstGeom prst="roundRect">
              <a:avLst/>
            </a:prstGeom>
            <a:solidFill>
              <a:srgbClr val="C000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0" tIns="0" rIns="0" bIns="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46" name="文本框 45"/>
            <p:cNvSpPr txBox="1"/>
            <p:nvPr/>
          </p:nvSpPr>
          <p:spPr>
            <a:xfrm>
              <a:off x="11833412" y="11043092"/>
              <a:ext cx="5253317" cy="47192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lang="en-US" altLang="zh-CN" sz="2400" b="0" dirty="0">
                  <a:solidFill>
                    <a:schemeClr val="bg1">
                      <a:lumMod val="9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ML based coding, modulation…</a:t>
              </a:r>
              <a:endParaRPr kumimoji="0" lang="zh-CN" altLang="en-US" sz="2400" b="0" i="0" u="none" strike="noStrike" cap="none" spc="0" normalizeH="0" baseline="0" dirty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FillTx/>
                <a:latin typeface="Arial" panose="020B0604020202020204" pitchFamily="34" charset="0"/>
                <a:cs typeface="Arial" panose="020B0604020202020204" pitchFamily="34" charset="0"/>
                <a:sym typeface="Helvetica Neue"/>
              </a:endParaRPr>
            </a:p>
          </p:txBody>
        </p:sp>
        <p:sp>
          <p:nvSpPr>
            <p:cNvPr id="51" name="圆角矩形 50"/>
            <p:cNvSpPr/>
            <p:nvPr/>
          </p:nvSpPr>
          <p:spPr>
            <a:xfrm>
              <a:off x="19255360" y="10846480"/>
              <a:ext cx="2187387" cy="969870"/>
            </a:xfrm>
            <a:prstGeom prst="roundRect">
              <a:avLst/>
            </a:prstGeom>
            <a:solidFill>
              <a:schemeClr val="tx1">
                <a:lumMod val="65000"/>
                <a:lumOff val="3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0" tIns="0" rIns="0" bIns="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52" name="文本框 51"/>
            <p:cNvSpPr txBox="1"/>
            <p:nvPr/>
          </p:nvSpPr>
          <p:spPr>
            <a:xfrm>
              <a:off x="19694629" y="10909493"/>
              <a:ext cx="1538509" cy="84125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2400" b="0" i="0" u="none" strike="noStrike" cap="none" spc="0" normalizeH="0" baseline="0" dirty="0">
                  <a:ln>
                    <a:noFill/>
                  </a:ln>
                  <a:solidFill>
                    <a:schemeClr val="bg1">
                      <a:lumMod val="95000"/>
                    </a:schemeClr>
                  </a:solidFill>
                  <a:effectLst/>
                  <a:uFillTx/>
                  <a:latin typeface="Arial" panose="020B0604020202020204" pitchFamily="34" charset="0"/>
                  <a:cs typeface="Arial" panose="020B0604020202020204" pitchFamily="34" charset="0"/>
                  <a:sym typeface="Helvetica Neue"/>
                </a:rPr>
                <a:t>Antenna mapping </a:t>
              </a:r>
              <a:endParaRPr kumimoji="0" lang="zh-CN" altLang="en-US" sz="2400" b="0" i="0" u="none" strike="noStrike" cap="none" spc="0" normalizeH="0" baseline="0" dirty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FillTx/>
                <a:latin typeface="Arial" panose="020B0604020202020204" pitchFamily="34" charset="0"/>
                <a:cs typeface="Arial" panose="020B0604020202020204" pitchFamily="34" charset="0"/>
                <a:sym typeface="Helvetica Neue"/>
              </a:endParaRPr>
            </a:p>
          </p:txBody>
        </p:sp>
        <p:sp>
          <p:nvSpPr>
            <p:cNvPr id="57" name="下箭头 56"/>
            <p:cNvSpPr/>
            <p:nvPr/>
          </p:nvSpPr>
          <p:spPr>
            <a:xfrm>
              <a:off x="14183459" y="9993840"/>
              <a:ext cx="448236" cy="555812"/>
            </a:xfrm>
            <a:prstGeom prst="downArrow">
              <a:avLst/>
            </a:prstGeom>
            <a:solidFill>
              <a:schemeClr val="accent1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0" tIns="0" rIns="0" bIns="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grpSp>
          <p:nvGrpSpPr>
            <p:cNvPr id="86" name="组合 85"/>
            <p:cNvGrpSpPr/>
            <p:nvPr/>
          </p:nvGrpSpPr>
          <p:grpSpPr>
            <a:xfrm>
              <a:off x="7341006" y="8720011"/>
              <a:ext cx="14070343" cy="2611404"/>
              <a:chOff x="7416193" y="3095784"/>
              <a:chExt cx="14070343" cy="2611404"/>
            </a:xfrm>
          </p:grpSpPr>
          <p:sp>
            <p:nvSpPr>
              <p:cNvPr id="87" name="圆角矩形 86"/>
              <p:cNvSpPr/>
              <p:nvPr/>
            </p:nvSpPr>
            <p:spPr>
              <a:xfrm>
                <a:off x="7416193" y="3095784"/>
                <a:ext cx="2187387" cy="969870"/>
              </a:xfrm>
              <a:prstGeom prst="roundRect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 w="12700" cap="flat">
                <a:noFill/>
                <a:miter lim="400000"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square" lIns="0" tIns="0" rIns="0" bIns="0" numCol="1" spcCol="38100" rtlCol="0" anchor="ctr">
                <a:spAutoFit/>
              </a:bodyPr>
              <a:lstStyle/>
              <a:p>
                <a:pPr marL="0" marR="0" indent="0" algn="ctr" defTabSz="8255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endParaRPr kumimoji="0" lang="zh-CN" altLang="en-US" sz="3200" b="0" i="0" u="none" strike="noStrike" cap="none" spc="0" normalizeH="0" baseline="0">
                  <a:ln>
                    <a:noFill/>
                  </a:ln>
                  <a:solidFill>
                    <a:srgbClr val="FFFFFF"/>
                  </a:solidFill>
                  <a:effectLst/>
                  <a:uFillTx/>
                  <a:latin typeface="+mn-lt"/>
                  <a:ea typeface="+mn-ea"/>
                  <a:cs typeface="+mn-cs"/>
                  <a:sym typeface="Helvetica Neue Medium"/>
                </a:endParaRPr>
              </a:p>
            </p:txBody>
          </p:sp>
          <p:sp>
            <p:nvSpPr>
              <p:cNvPr id="88" name="文本框 87"/>
              <p:cNvSpPr txBox="1"/>
              <p:nvPr/>
            </p:nvSpPr>
            <p:spPr>
              <a:xfrm>
                <a:off x="7689484" y="3409100"/>
                <a:ext cx="1474825" cy="471924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square" lIns="50800" tIns="50800" rIns="50800" bIns="50800" numCol="1" spcCol="38100" rtlCol="0" anchor="ctr">
                <a:spAutoFit/>
              </a:bodyPr>
              <a:lstStyle/>
              <a:p>
                <a:pPr marL="0" marR="0" indent="0" algn="ctr" defTabSz="8255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lang="en-US" altLang="zh-CN" sz="2400" b="0" dirty="0">
                    <a:solidFill>
                      <a:schemeClr val="bg1">
                        <a:lumMod val="95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MAC</a:t>
                </a:r>
                <a:endParaRPr kumimoji="0" lang="zh-CN" altLang="en-US" sz="2400" b="0" i="0" u="none" strike="noStrike" cap="none" spc="0" normalizeH="0" baseline="0" dirty="0">
                  <a:ln>
                    <a:noFill/>
                  </a:ln>
                  <a:solidFill>
                    <a:schemeClr val="bg1">
                      <a:lumMod val="95000"/>
                    </a:schemeClr>
                  </a:solidFill>
                  <a:effectLst/>
                  <a:uFillTx/>
                  <a:latin typeface="Arial" panose="020B0604020202020204" pitchFamily="34" charset="0"/>
                  <a:cs typeface="Arial" panose="020B0604020202020204" pitchFamily="34" charset="0"/>
                  <a:sym typeface="Helvetica Neue"/>
                </a:endParaRPr>
              </a:p>
            </p:txBody>
          </p:sp>
          <p:sp>
            <p:nvSpPr>
              <p:cNvPr id="89" name="圆角矩形 88"/>
              <p:cNvSpPr/>
              <p:nvPr/>
            </p:nvSpPr>
            <p:spPr>
              <a:xfrm>
                <a:off x="10386933" y="3095784"/>
                <a:ext cx="2187387" cy="969870"/>
              </a:xfrm>
              <a:prstGeom prst="roundRect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 w="12700" cap="flat">
                <a:noFill/>
                <a:miter lim="400000"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square" lIns="0" tIns="0" rIns="0" bIns="0" numCol="1" spcCol="38100" rtlCol="0" anchor="ctr">
                <a:spAutoFit/>
              </a:bodyPr>
              <a:lstStyle/>
              <a:p>
                <a:pPr marL="0" marR="0" indent="0" algn="ctr" defTabSz="8255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endParaRPr kumimoji="0" lang="zh-CN" altLang="en-US" sz="3200" b="0" i="0" u="none" strike="noStrike" cap="none" spc="0" normalizeH="0" baseline="0">
                  <a:ln>
                    <a:noFill/>
                  </a:ln>
                  <a:solidFill>
                    <a:srgbClr val="FFFFFF"/>
                  </a:solidFill>
                  <a:effectLst/>
                  <a:uFillTx/>
                  <a:latin typeface="+mn-lt"/>
                  <a:ea typeface="+mn-ea"/>
                  <a:cs typeface="+mn-cs"/>
                  <a:sym typeface="Helvetica Neue Medium"/>
                </a:endParaRPr>
              </a:p>
            </p:txBody>
          </p:sp>
          <p:sp>
            <p:nvSpPr>
              <p:cNvPr id="90" name="文本框 89"/>
              <p:cNvSpPr txBox="1"/>
              <p:nvPr/>
            </p:nvSpPr>
            <p:spPr>
              <a:xfrm>
                <a:off x="10631100" y="3409100"/>
                <a:ext cx="1733611" cy="471924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square" lIns="50800" tIns="50800" rIns="50800" bIns="50800" numCol="1" spcCol="38100" rtlCol="0" anchor="ctr">
                <a:spAutoFit/>
              </a:bodyPr>
              <a:lstStyle/>
              <a:p>
                <a:pPr marL="0" marR="0" indent="0" algn="ctr" defTabSz="8255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lang="en-US" altLang="zh-CN" sz="2400" b="0" dirty="0">
                    <a:solidFill>
                      <a:schemeClr val="bg1">
                        <a:lumMod val="95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C</a:t>
                </a:r>
                <a:r>
                  <a:rPr kumimoji="0" lang="en-US" altLang="zh-CN" sz="2400" b="0" i="0" u="none" strike="noStrike" cap="none" spc="0" normalizeH="0" baseline="0" dirty="0">
                    <a:ln>
                      <a:noFill/>
                    </a:ln>
                    <a:solidFill>
                      <a:schemeClr val="bg1">
                        <a:lumMod val="95000"/>
                      </a:schemeClr>
                    </a:solidFill>
                    <a:effectLst/>
                    <a:uFillTx/>
                    <a:latin typeface="Arial" panose="020B0604020202020204" pitchFamily="34" charset="0"/>
                    <a:cs typeface="Arial" panose="020B0604020202020204" pitchFamily="34" charset="0"/>
                    <a:sym typeface="Helvetica Neue"/>
                  </a:rPr>
                  <a:t>oding</a:t>
                </a:r>
                <a:endParaRPr kumimoji="0" lang="zh-CN" altLang="en-US" sz="2400" b="0" i="0" u="none" strike="noStrike" cap="none" spc="0" normalizeH="0" baseline="0" dirty="0">
                  <a:ln>
                    <a:noFill/>
                  </a:ln>
                  <a:solidFill>
                    <a:schemeClr val="bg1">
                      <a:lumMod val="95000"/>
                    </a:schemeClr>
                  </a:solidFill>
                  <a:effectLst/>
                  <a:uFillTx/>
                  <a:latin typeface="Arial" panose="020B0604020202020204" pitchFamily="34" charset="0"/>
                  <a:cs typeface="Arial" panose="020B0604020202020204" pitchFamily="34" charset="0"/>
                  <a:sym typeface="Helvetica Neue"/>
                </a:endParaRPr>
              </a:p>
            </p:txBody>
          </p:sp>
          <p:sp>
            <p:nvSpPr>
              <p:cNvPr id="91" name="圆角矩形 90"/>
              <p:cNvSpPr/>
              <p:nvPr/>
            </p:nvSpPr>
            <p:spPr>
              <a:xfrm>
                <a:off x="13357673" y="3095784"/>
                <a:ext cx="2187387" cy="969870"/>
              </a:xfrm>
              <a:prstGeom prst="roundRect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 w="12700" cap="flat">
                <a:noFill/>
                <a:miter lim="400000"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square" lIns="0" tIns="0" rIns="0" bIns="0" numCol="1" spcCol="38100" rtlCol="0" anchor="ctr">
                <a:spAutoFit/>
              </a:bodyPr>
              <a:lstStyle/>
              <a:p>
                <a:pPr marL="0" marR="0" indent="0" algn="ctr" defTabSz="8255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endParaRPr kumimoji="0" lang="zh-CN" altLang="en-US" sz="3200" b="0" i="0" u="none" strike="noStrike" cap="none" spc="0" normalizeH="0" baseline="0">
                  <a:ln>
                    <a:noFill/>
                  </a:ln>
                  <a:solidFill>
                    <a:srgbClr val="FFFFFF"/>
                  </a:solidFill>
                  <a:effectLst/>
                  <a:uFillTx/>
                  <a:latin typeface="+mn-lt"/>
                  <a:ea typeface="+mn-ea"/>
                  <a:cs typeface="+mn-cs"/>
                  <a:sym typeface="Helvetica Neue Medium"/>
                </a:endParaRPr>
              </a:p>
            </p:txBody>
          </p:sp>
          <p:sp>
            <p:nvSpPr>
              <p:cNvPr id="92" name="文本框 91"/>
              <p:cNvSpPr txBox="1"/>
              <p:nvPr/>
            </p:nvSpPr>
            <p:spPr>
              <a:xfrm>
                <a:off x="13601840" y="3444958"/>
                <a:ext cx="1733611" cy="471924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square" lIns="50800" tIns="50800" rIns="50800" bIns="50800" numCol="1" spcCol="38100" rtlCol="0" anchor="ctr">
                <a:spAutoFit/>
              </a:bodyPr>
              <a:lstStyle/>
              <a:p>
                <a:pPr marL="0" marR="0" indent="0" algn="ctr" defTabSz="8255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zh-CN" sz="2400" b="0" i="0" u="none" strike="noStrike" cap="none" spc="0" normalizeH="0" baseline="0" dirty="0">
                    <a:ln>
                      <a:noFill/>
                    </a:ln>
                    <a:solidFill>
                      <a:schemeClr val="bg1">
                        <a:lumMod val="95000"/>
                      </a:schemeClr>
                    </a:solidFill>
                    <a:effectLst/>
                    <a:uFillTx/>
                    <a:latin typeface="Arial" panose="020B0604020202020204" pitchFamily="34" charset="0"/>
                    <a:cs typeface="Arial" panose="020B0604020202020204" pitchFamily="34" charset="0"/>
                    <a:sym typeface="Helvetica Neue"/>
                  </a:rPr>
                  <a:t>Modulation </a:t>
                </a:r>
                <a:endParaRPr kumimoji="0" lang="zh-CN" altLang="en-US" sz="2400" b="0" i="0" u="none" strike="noStrike" cap="none" spc="0" normalizeH="0" baseline="0" dirty="0">
                  <a:ln>
                    <a:noFill/>
                  </a:ln>
                  <a:solidFill>
                    <a:schemeClr val="bg1">
                      <a:lumMod val="95000"/>
                    </a:schemeClr>
                  </a:solidFill>
                  <a:effectLst/>
                  <a:uFillTx/>
                  <a:latin typeface="Arial" panose="020B0604020202020204" pitchFamily="34" charset="0"/>
                  <a:cs typeface="Arial" panose="020B0604020202020204" pitchFamily="34" charset="0"/>
                  <a:sym typeface="Helvetica Neue"/>
                </a:endParaRPr>
              </a:p>
            </p:txBody>
          </p:sp>
          <p:sp>
            <p:nvSpPr>
              <p:cNvPr id="93" name="圆角矩形 92"/>
              <p:cNvSpPr/>
              <p:nvPr/>
            </p:nvSpPr>
            <p:spPr>
              <a:xfrm>
                <a:off x="16328411" y="3095784"/>
                <a:ext cx="2187387" cy="969870"/>
              </a:xfrm>
              <a:prstGeom prst="roundRect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 w="12700" cap="flat">
                <a:noFill/>
                <a:miter lim="400000"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square" lIns="0" tIns="0" rIns="0" bIns="0" numCol="1" spcCol="38100" rtlCol="0" anchor="ctr">
                <a:spAutoFit/>
              </a:bodyPr>
              <a:lstStyle/>
              <a:p>
                <a:pPr marL="0" marR="0" indent="0" algn="ctr" defTabSz="8255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endParaRPr kumimoji="0" lang="zh-CN" altLang="en-US" sz="3200" b="0" i="0" u="none" strike="noStrike" cap="none" spc="0" normalizeH="0" baseline="0">
                  <a:ln>
                    <a:noFill/>
                  </a:ln>
                  <a:solidFill>
                    <a:srgbClr val="FFFFFF"/>
                  </a:solidFill>
                  <a:effectLst/>
                  <a:uFillTx/>
                  <a:latin typeface="+mn-lt"/>
                  <a:ea typeface="+mn-ea"/>
                  <a:cs typeface="+mn-cs"/>
                  <a:sym typeface="Helvetica Neue Medium"/>
                </a:endParaRPr>
              </a:p>
            </p:txBody>
          </p:sp>
          <p:sp>
            <p:nvSpPr>
              <p:cNvPr id="94" name="文本框 93"/>
              <p:cNvSpPr txBox="1"/>
              <p:nvPr/>
            </p:nvSpPr>
            <p:spPr>
              <a:xfrm>
                <a:off x="16767680" y="3347545"/>
                <a:ext cx="1538509" cy="595035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square" lIns="50800" tIns="50800" rIns="50800" bIns="50800" numCol="1" spcCol="38100" rtlCol="0" anchor="ctr">
                <a:spAutoFit/>
              </a:bodyPr>
              <a:lstStyle/>
              <a:p>
                <a:pPr marL="0" marR="0" indent="0" algn="ctr" defTabSz="8255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lang="en-US" altLang="zh-CN" sz="3200" b="0" dirty="0">
                    <a:solidFill>
                      <a:schemeClr val="bg1">
                        <a:lumMod val="95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…</a:t>
                </a:r>
                <a:endParaRPr kumimoji="0" lang="zh-CN" altLang="en-US" sz="3200" b="0" i="0" u="none" strike="noStrike" cap="none" spc="0" normalizeH="0" baseline="0" dirty="0">
                  <a:ln>
                    <a:noFill/>
                  </a:ln>
                  <a:solidFill>
                    <a:schemeClr val="bg1">
                      <a:lumMod val="95000"/>
                    </a:schemeClr>
                  </a:solidFill>
                  <a:effectLst/>
                  <a:uFillTx/>
                  <a:latin typeface="Arial" panose="020B0604020202020204" pitchFamily="34" charset="0"/>
                  <a:cs typeface="Arial" panose="020B0604020202020204" pitchFamily="34" charset="0"/>
                  <a:sym typeface="Helvetica Neue"/>
                </a:endParaRPr>
              </a:p>
            </p:txBody>
          </p:sp>
          <p:sp>
            <p:nvSpPr>
              <p:cNvPr id="95" name="圆角矩形 94"/>
              <p:cNvSpPr/>
              <p:nvPr/>
            </p:nvSpPr>
            <p:spPr>
              <a:xfrm>
                <a:off x="19299149" y="3095784"/>
                <a:ext cx="2187387" cy="969870"/>
              </a:xfrm>
              <a:prstGeom prst="roundRect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 w="12700" cap="flat">
                <a:noFill/>
                <a:miter lim="400000"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square" lIns="0" tIns="0" rIns="0" bIns="0" numCol="1" spcCol="38100" rtlCol="0" anchor="ctr">
                <a:spAutoFit/>
              </a:bodyPr>
              <a:lstStyle/>
              <a:p>
                <a:pPr marL="0" marR="0" indent="0" algn="ctr" defTabSz="8255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endParaRPr kumimoji="0" lang="zh-CN" altLang="en-US" sz="3200" b="0" i="0" u="none" strike="noStrike" cap="none" spc="0" normalizeH="0" baseline="0">
                  <a:ln>
                    <a:noFill/>
                  </a:ln>
                  <a:solidFill>
                    <a:srgbClr val="FFFFFF"/>
                  </a:solidFill>
                  <a:effectLst/>
                  <a:uFillTx/>
                  <a:latin typeface="+mn-lt"/>
                  <a:ea typeface="+mn-ea"/>
                  <a:cs typeface="+mn-cs"/>
                  <a:sym typeface="Helvetica Neue Medium"/>
                </a:endParaRPr>
              </a:p>
            </p:txBody>
          </p:sp>
          <p:sp>
            <p:nvSpPr>
              <p:cNvPr id="96" name="文本框 95"/>
              <p:cNvSpPr txBox="1"/>
              <p:nvPr/>
            </p:nvSpPr>
            <p:spPr>
              <a:xfrm>
                <a:off x="19738418" y="3197284"/>
                <a:ext cx="1538509" cy="841256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square" lIns="50800" tIns="50800" rIns="50800" bIns="50800" numCol="1" spcCol="38100" rtlCol="0" anchor="ctr">
                <a:spAutoFit/>
              </a:bodyPr>
              <a:lstStyle/>
              <a:p>
                <a:pPr marL="0" marR="0" indent="0" algn="ctr" defTabSz="8255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zh-CN" sz="2400" b="0" i="0" u="none" strike="noStrike" cap="none" spc="0" normalizeH="0" baseline="0" dirty="0">
                    <a:ln>
                      <a:noFill/>
                    </a:ln>
                    <a:solidFill>
                      <a:schemeClr val="bg1">
                        <a:lumMod val="95000"/>
                      </a:schemeClr>
                    </a:solidFill>
                    <a:effectLst/>
                    <a:uFillTx/>
                    <a:latin typeface="Arial" panose="020B0604020202020204" pitchFamily="34" charset="0"/>
                    <a:cs typeface="Arial" panose="020B0604020202020204" pitchFamily="34" charset="0"/>
                    <a:sym typeface="Helvetica Neue"/>
                  </a:rPr>
                  <a:t>Antenna mapping </a:t>
                </a:r>
                <a:endParaRPr kumimoji="0" lang="zh-CN" altLang="en-US" sz="2400" b="0" i="0" u="none" strike="noStrike" cap="none" spc="0" normalizeH="0" baseline="0" dirty="0">
                  <a:ln>
                    <a:noFill/>
                  </a:ln>
                  <a:solidFill>
                    <a:schemeClr val="bg1">
                      <a:lumMod val="95000"/>
                    </a:schemeClr>
                  </a:solidFill>
                  <a:effectLst/>
                  <a:uFillTx/>
                  <a:latin typeface="Arial" panose="020B0604020202020204" pitchFamily="34" charset="0"/>
                  <a:cs typeface="Arial" panose="020B0604020202020204" pitchFamily="34" charset="0"/>
                  <a:sym typeface="Helvetica Neue"/>
                </a:endParaRPr>
              </a:p>
            </p:txBody>
          </p:sp>
          <p:cxnSp>
            <p:nvCxnSpPr>
              <p:cNvPr id="97" name="直接箭头连接符 96"/>
              <p:cNvCxnSpPr>
                <a:stCxn id="87" idx="3"/>
                <a:endCxn id="89" idx="1"/>
              </p:cNvCxnSpPr>
              <p:nvPr/>
            </p:nvCxnSpPr>
            <p:spPr>
              <a:xfrm>
                <a:off x="9603580" y="3580719"/>
                <a:ext cx="783353" cy="0"/>
              </a:xfrm>
              <a:prstGeom prst="straightConnector1">
                <a:avLst/>
              </a:prstGeom>
              <a:noFill/>
              <a:ln w="25400" cap="flat">
                <a:solidFill>
                  <a:srgbClr val="000000"/>
                </a:solidFill>
                <a:prstDash val="solid"/>
                <a:miter lim="400000"/>
                <a:tailEnd type="triangle"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</p:cxnSp>
          <p:cxnSp>
            <p:nvCxnSpPr>
              <p:cNvPr id="98" name="直接箭头连接符 97"/>
              <p:cNvCxnSpPr>
                <a:stCxn id="89" idx="3"/>
                <a:endCxn id="91" idx="1"/>
              </p:cNvCxnSpPr>
              <p:nvPr/>
            </p:nvCxnSpPr>
            <p:spPr>
              <a:xfrm>
                <a:off x="12574320" y="3580719"/>
                <a:ext cx="783353" cy="0"/>
              </a:xfrm>
              <a:prstGeom prst="straightConnector1">
                <a:avLst/>
              </a:prstGeom>
              <a:noFill/>
              <a:ln w="25400" cap="flat">
                <a:solidFill>
                  <a:srgbClr val="000000"/>
                </a:solidFill>
                <a:prstDash val="solid"/>
                <a:miter lim="400000"/>
                <a:tailEnd type="triangle"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</p:cxnSp>
          <p:cxnSp>
            <p:nvCxnSpPr>
              <p:cNvPr id="99" name="直接箭头连接符 98"/>
              <p:cNvCxnSpPr>
                <a:stCxn id="91" idx="3"/>
                <a:endCxn id="93" idx="1"/>
              </p:cNvCxnSpPr>
              <p:nvPr/>
            </p:nvCxnSpPr>
            <p:spPr>
              <a:xfrm>
                <a:off x="15545060" y="3580719"/>
                <a:ext cx="783351" cy="0"/>
              </a:xfrm>
              <a:prstGeom prst="straightConnector1">
                <a:avLst/>
              </a:prstGeom>
              <a:noFill/>
              <a:ln w="25400" cap="flat">
                <a:solidFill>
                  <a:srgbClr val="000000"/>
                </a:solidFill>
                <a:prstDash val="solid"/>
                <a:miter lim="400000"/>
                <a:tailEnd type="triangle"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</p:cxnSp>
          <p:cxnSp>
            <p:nvCxnSpPr>
              <p:cNvPr id="100" name="直接箭头连接符 99"/>
              <p:cNvCxnSpPr>
                <a:stCxn id="93" idx="3"/>
                <a:endCxn id="95" idx="1"/>
              </p:cNvCxnSpPr>
              <p:nvPr/>
            </p:nvCxnSpPr>
            <p:spPr>
              <a:xfrm>
                <a:off x="18515798" y="3580719"/>
                <a:ext cx="783351" cy="0"/>
              </a:xfrm>
              <a:prstGeom prst="straightConnector1">
                <a:avLst/>
              </a:prstGeom>
              <a:noFill/>
              <a:ln w="25400" cap="flat">
                <a:solidFill>
                  <a:srgbClr val="000000"/>
                </a:solidFill>
                <a:prstDash val="solid"/>
                <a:miter lim="400000"/>
                <a:tailEnd type="triangle"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</p:cxnSp>
          <p:cxnSp>
            <p:nvCxnSpPr>
              <p:cNvPr id="101" name="直接箭头连接符 100"/>
              <p:cNvCxnSpPr>
                <a:stCxn id="43" idx="3"/>
                <a:endCxn id="45" idx="1"/>
              </p:cNvCxnSpPr>
              <p:nvPr/>
            </p:nvCxnSpPr>
            <p:spPr>
              <a:xfrm>
                <a:off x="9634978" y="5654827"/>
                <a:ext cx="783353" cy="0"/>
              </a:xfrm>
              <a:prstGeom prst="straightConnector1">
                <a:avLst/>
              </a:prstGeom>
              <a:noFill/>
              <a:ln w="25400" cap="flat">
                <a:solidFill>
                  <a:srgbClr val="000000"/>
                </a:solidFill>
                <a:prstDash val="solid"/>
                <a:miter lim="400000"/>
                <a:tailEnd type="triangle"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</p:cxnSp>
          <p:cxnSp>
            <p:nvCxnSpPr>
              <p:cNvPr id="104" name="直接箭头连接符 103"/>
              <p:cNvCxnSpPr>
                <a:endCxn id="51" idx="1"/>
              </p:cNvCxnSpPr>
              <p:nvPr/>
            </p:nvCxnSpPr>
            <p:spPr>
              <a:xfrm>
                <a:off x="18547196" y="5707188"/>
                <a:ext cx="783351" cy="0"/>
              </a:xfrm>
              <a:prstGeom prst="straightConnector1">
                <a:avLst/>
              </a:prstGeom>
              <a:noFill/>
              <a:ln w="25400" cap="flat">
                <a:solidFill>
                  <a:srgbClr val="000000"/>
                </a:solidFill>
                <a:prstDash val="solid"/>
                <a:miter lim="400000"/>
                <a:tailEnd type="triangle"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</p:cxnSp>
        </p:grpSp>
      </p:grpSp>
    </p:spTree>
    <p:extLst>
      <p:ext uri="{BB962C8B-B14F-4D97-AF65-F5344CB8AC3E}">
        <p14:creationId xmlns:p14="http://schemas.microsoft.com/office/powerpoint/2010/main" val="3037383268"/>
      </p:ext>
    </p:extLst>
  </p:cSld>
  <p:clrMapOvr>
    <a:masterClrMapping/>
  </p:clrMapOvr>
</p:sld>
</file>

<file path=ppt/theme/theme1.xml><?xml version="1.0" encoding="utf-8"?>
<a:theme xmlns:a="http://schemas.openxmlformats.org/drawingml/2006/main" name="White 白底">
  <a:themeElements>
    <a:clrScheme name="OPPO色彩系统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46937"/>
      </a:accent1>
      <a:accent2>
        <a:srgbClr val="C9C9C8"/>
      </a:accent2>
      <a:accent3>
        <a:srgbClr val="2DC84D"/>
      </a:accent3>
      <a:accent4>
        <a:srgbClr val="FAFAFA"/>
      </a:accent4>
      <a:accent5>
        <a:srgbClr val="046937"/>
      </a:accent5>
      <a:accent6>
        <a:srgbClr val="C9C9C8"/>
      </a:accent6>
      <a:hlink>
        <a:srgbClr val="2DC84D"/>
      </a:hlink>
      <a:folHlink>
        <a:srgbClr val="2DC84D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Black 黑底">
  <a:themeElements>
    <a:clrScheme name="OPPO色彩系统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46937"/>
      </a:accent1>
      <a:accent2>
        <a:srgbClr val="C9C9C8"/>
      </a:accent2>
      <a:accent3>
        <a:srgbClr val="2DC84D"/>
      </a:accent3>
      <a:accent4>
        <a:srgbClr val="FAFAFA"/>
      </a:accent4>
      <a:accent5>
        <a:srgbClr val="046937"/>
      </a:accent5>
      <a:accent6>
        <a:srgbClr val="C9C9C8"/>
      </a:accent6>
      <a:hlink>
        <a:srgbClr val="2DC84D"/>
      </a:hlink>
      <a:folHlink>
        <a:srgbClr val="2DC84D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3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8596</TotalTime>
  <Words>952</Words>
  <Application>Microsoft Office PowerPoint</Application>
  <PresentationFormat>自定义</PresentationFormat>
  <Paragraphs>203</Paragraphs>
  <Slides>15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8" baseType="lpstr">
      <vt:lpstr>Helvetica Neue</vt:lpstr>
      <vt:lpstr>Helvetica Neue Light</vt:lpstr>
      <vt:lpstr>Helvetica Neue Medium</vt:lpstr>
      <vt:lpstr>OPPOSans B</vt:lpstr>
      <vt:lpstr>OPPOSans M</vt:lpstr>
      <vt:lpstr>OPPOSans R</vt:lpstr>
      <vt:lpstr>Arial</vt:lpstr>
      <vt:lpstr>Cambria Math</vt:lpstr>
      <vt:lpstr>Helvetica</vt:lpstr>
      <vt:lpstr>Wingdings</vt:lpstr>
      <vt:lpstr>White 白底</vt:lpstr>
      <vt:lpstr>Black 黑底</vt:lpstr>
      <vt:lpstr>Visio</vt:lpstr>
      <vt:lpstr>Motivation of study on radio enhancement based on AI</vt:lpstr>
      <vt:lpstr>OPPO’s vision in decades</vt:lpstr>
      <vt:lpstr>AI or ML or DL</vt:lpstr>
      <vt:lpstr>AI/ML categories</vt:lpstr>
      <vt:lpstr>AI by 5G</vt:lpstr>
      <vt:lpstr>Principles and framework @ FS_NR_ENDC_data_collect</vt:lpstr>
      <vt:lpstr>Typical use case in wireless communication system</vt:lpstr>
      <vt:lpstr>ML algorithm applicability</vt:lpstr>
      <vt:lpstr>Two basic ML approaches</vt:lpstr>
      <vt:lpstr>Standard impact</vt:lpstr>
      <vt:lpstr>CSI compression</vt:lpstr>
      <vt:lpstr>Receiver with noise-compression</vt:lpstr>
      <vt:lpstr>Reception based on low dense pilot</vt:lpstr>
      <vt:lpstr>Initial Proposal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Zhongda Du</dc:creator>
  <cp:lastModifiedBy>OPPO(Zhongda)</cp:lastModifiedBy>
  <cp:revision>681</cp:revision>
  <dcterms:modified xsi:type="dcterms:W3CDTF">2021-03-12T08:42:53Z</dcterms:modified>
</cp:coreProperties>
</file>