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18"/>
  </p:notesMasterIdLst>
  <p:handoutMasterIdLst>
    <p:handoutMasterId r:id="rId19"/>
  </p:handoutMasterIdLst>
  <p:sldIdLst>
    <p:sldId id="256" r:id="rId3"/>
    <p:sldId id="359" r:id="rId4"/>
    <p:sldId id="361" r:id="rId5"/>
    <p:sldId id="360" r:id="rId6"/>
    <p:sldId id="363" r:id="rId7"/>
    <p:sldId id="364" r:id="rId8"/>
    <p:sldId id="365" r:id="rId9"/>
    <p:sldId id="366" r:id="rId10"/>
    <p:sldId id="362" r:id="rId11"/>
    <p:sldId id="368" r:id="rId12"/>
    <p:sldId id="369" r:id="rId13"/>
    <p:sldId id="371" r:id="rId14"/>
    <p:sldId id="372" r:id="rId15"/>
    <p:sldId id="373" r:id="rId16"/>
    <p:sldId id="269" r:id="rId1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359"/>
            <p14:sldId id="361"/>
            <p14:sldId id="360"/>
            <p14:sldId id="363"/>
            <p14:sldId id="364"/>
            <p14:sldId id="365"/>
            <p14:sldId id="366"/>
            <p14:sldId id="362"/>
            <p14:sldId id="368"/>
            <p14:sldId id="369"/>
            <p14:sldId id="371"/>
            <p14:sldId id="372"/>
            <p14:sldId id="373"/>
            <p14:sldId id="269"/>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extLst>
      <p:ext uri="{19B8F6BF-5375-455C-9EA6-DF929625EA0E}">
        <p15:presenceInfo xmlns:p15="http://schemas.microsoft.com/office/powerpoint/2012/main" userId="OPPO(Zhongd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ED7C2E"/>
    <a:srgbClr val="FFFFFF"/>
    <a:srgbClr val="2DC84D"/>
    <a:srgbClr val="5E5E5E"/>
    <a:srgbClr val="CACAC8"/>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64"/>
    <p:restoredTop sz="94826" autoAdjust="0"/>
  </p:normalViewPr>
  <p:slideViewPr>
    <p:cSldViewPr snapToGrid="0" snapToObjects="1">
      <p:cViewPr varScale="1">
        <p:scale>
          <a:sx n="37" d="100"/>
          <a:sy n="37" d="100"/>
        </p:scale>
        <p:origin x="232" y="68"/>
      </p:cViewPr>
      <p:guideLst/>
    </p:cSldViewPr>
  </p:slideViewPr>
  <p:notesTextViewPr>
    <p:cViewPr>
      <p:scale>
        <a:sx n="1" d="1"/>
        <a:sy n="1" d="1"/>
      </p:scale>
      <p:origin x="0" y="0"/>
    </p:cViewPr>
  </p:notesTextViewPr>
  <p:notesViewPr>
    <p:cSldViewPr snapToGrid="0" snapToObjects="1">
      <p:cViewPr varScale="1">
        <p:scale>
          <a:sx n="50" d="100"/>
          <a:sy n="50" d="100"/>
        </p:scale>
        <p:origin x="2640" y="2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609306-F550-419A-9476-3A95A841E11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zh-CN" altLang="en-US"/>
        </a:p>
      </dgm:t>
    </dgm:pt>
    <dgm:pt modelId="{BCF43C54-E7DE-4029-AFE5-9F2FADAE33ED}">
      <dgm:prSet phldrT="[文本]"/>
      <dgm:spPr/>
      <dgm:t>
        <a:bodyPr/>
        <a:lstStyle/>
        <a:p>
          <a:r>
            <a:rPr lang="en-US" altLang="zh-CN" dirty="0">
              <a:latin typeface="Arial" panose="020B0604020202020204" pitchFamily="34" charset="0"/>
              <a:cs typeface="Arial" panose="020B0604020202020204" pitchFamily="34" charset="0"/>
            </a:rPr>
            <a:t>SL-U</a:t>
          </a:r>
          <a:endParaRPr lang="zh-CN" altLang="en-US" dirty="0">
            <a:latin typeface="Arial" panose="020B0604020202020204" pitchFamily="34" charset="0"/>
            <a:cs typeface="Arial" panose="020B0604020202020204" pitchFamily="34" charset="0"/>
          </a:endParaRPr>
        </a:p>
      </dgm:t>
    </dgm:pt>
    <dgm:pt modelId="{6C870137-FA32-4CDF-BA92-1D8A67F8790A}" type="parTrans" cxnId="{5260FC55-D459-44F4-8218-798B96E8ED55}">
      <dgm:prSet/>
      <dgm:spPr/>
      <dgm:t>
        <a:bodyPr/>
        <a:lstStyle/>
        <a:p>
          <a:endParaRPr lang="zh-CN" altLang="en-US">
            <a:latin typeface="Arial" panose="020B0604020202020204" pitchFamily="34" charset="0"/>
            <a:cs typeface="Arial" panose="020B0604020202020204" pitchFamily="34" charset="0"/>
          </a:endParaRPr>
        </a:p>
      </dgm:t>
    </dgm:pt>
    <dgm:pt modelId="{F7E02489-8E71-42E8-BF4F-2B26EF1CFA21}" type="sibTrans" cxnId="{5260FC55-D459-44F4-8218-798B96E8ED55}">
      <dgm:prSet/>
      <dgm:spPr/>
      <dgm:t>
        <a:bodyPr/>
        <a:lstStyle/>
        <a:p>
          <a:endParaRPr lang="zh-CN" altLang="en-US">
            <a:latin typeface="Arial" panose="020B0604020202020204" pitchFamily="34" charset="0"/>
            <a:cs typeface="Arial" panose="020B0604020202020204" pitchFamily="34" charset="0"/>
          </a:endParaRPr>
        </a:p>
      </dgm:t>
    </dgm:pt>
    <dgm:pt modelId="{7DE7C621-5884-40D7-B4FF-73AC4000696E}">
      <dgm:prSet phldrT="[文本]"/>
      <dgm:spPr>
        <a:solidFill>
          <a:srgbClr val="0070C0"/>
        </a:solidFill>
      </dgm:spPr>
      <dgm:t>
        <a:bodyPr/>
        <a:lstStyle/>
        <a:p>
          <a:r>
            <a:rPr lang="en-US" altLang="zh-CN" dirty="0">
              <a:latin typeface="Arial" panose="020B0604020202020204" pitchFamily="34" charset="0"/>
              <a:cs typeface="Arial" panose="020B0604020202020204" pitchFamily="34" charset="0"/>
            </a:rPr>
            <a:t>Multi carrier operation based on LTE-CV2X</a:t>
          </a:r>
          <a:endParaRPr lang="zh-CN" altLang="en-US" dirty="0">
            <a:latin typeface="Arial" panose="020B0604020202020204" pitchFamily="34" charset="0"/>
            <a:cs typeface="Arial" panose="020B0604020202020204" pitchFamily="34" charset="0"/>
          </a:endParaRPr>
        </a:p>
      </dgm:t>
    </dgm:pt>
    <dgm:pt modelId="{245FC1BF-6079-43F5-947B-19F42D0DCABD}" type="parTrans" cxnId="{D3D68EE8-CC08-45E2-9499-9FE675816061}">
      <dgm:prSet/>
      <dgm:spPr/>
      <dgm:t>
        <a:bodyPr/>
        <a:lstStyle/>
        <a:p>
          <a:endParaRPr lang="zh-CN" altLang="en-US">
            <a:latin typeface="Arial" panose="020B0604020202020204" pitchFamily="34" charset="0"/>
            <a:cs typeface="Arial" panose="020B0604020202020204" pitchFamily="34" charset="0"/>
          </a:endParaRPr>
        </a:p>
      </dgm:t>
    </dgm:pt>
    <dgm:pt modelId="{1F790EFB-8399-4BCA-9BCF-3F774C0FDA72}" type="sibTrans" cxnId="{D3D68EE8-CC08-45E2-9499-9FE675816061}">
      <dgm:prSet/>
      <dgm:spPr/>
      <dgm:t>
        <a:bodyPr/>
        <a:lstStyle/>
        <a:p>
          <a:endParaRPr lang="zh-CN" altLang="en-US">
            <a:latin typeface="Arial" panose="020B0604020202020204" pitchFamily="34" charset="0"/>
            <a:cs typeface="Arial" panose="020B0604020202020204" pitchFamily="34" charset="0"/>
          </a:endParaRPr>
        </a:p>
      </dgm:t>
    </dgm:pt>
    <dgm:pt modelId="{E981D27A-28A9-4B70-9DFB-6015B567C51D}">
      <dgm:prSet phldrT="[文本]"/>
      <dgm:spPr>
        <a:solidFill>
          <a:srgbClr val="0070C0"/>
        </a:solidFill>
      </dgm:spPr>
      <dgm:t>
        <a:bodyPr/>
        <a:lstStyle/>
        <a:p>
          <a:r>
            <a:rPr lang="en-US" altLang="zh-CN" dirty="0">
              <a:latin typeface="Arial" panose="020B0604020202020204" pitchFamily="34" charset="0"/>
              <a:cs typeface="Arial" panose="020B0604020202020204" pitchFamily="34" charset="0"/>
            </a:rPr>
            <a:t>FR2 features and WI on 60GHz</a:t>
          </a:r>
          <a:endParaRPr lang="zh-CN" altLang="en-US" dirty="0">
            <a:latin typeface="Arial" panose="020B0604020202020204" pitchFamily="34" charset="0"/>
            <a:cs typeface="Arial" panose="020B0604020202020204" pitchFamily="34" charset="0"/>
          </a:endParaRPr>
        </a:p>
      </dgm:t>
    </dgm:pt>
    <dgm:pt modelId="{8E0869BA-3BB0-4E4E-9CA5-4E537CE4EDD4}" type="parTrans" cxnId="{BCB6B15D-0A1C-4734-941F-30E40E821E64}">
      <dgm:prSet/>
      <dgm:spPr/>
      <dgm:t>
        <a:bodyPr/>
        <a:lstStyle/>
        <a:p>
          <a:endParaRPr lang="zh-CN" altLang="en-US">
            <a:latin typeface="Arial" panose="020B0604020202020204" pitchFamily="34" charset="0"/>
            <a:cs typeface="Arial" panose="020B0604020202020204" pitchFamily="34" charset="0"/>
          </a:endParaRPr>
        </a:p>
      </dgm:t>
    </dgm:pt>
    <dgm:pt modelId="{B93DF317-ACBA-4259-A0A3-AC32F5585006}" type="sibTrans" cxnId="{BCB6B15D-0A1C-4734-941F-30E40E821E64}">
      <dgm:prSet/>
      <dgm:spPr/>
      <dgm:t>
        <a:bodyPr/>
        <a:lstStyle/>
        <a:p>
          <a:endParaRPr lang="zh-CN" altLang="en-US">
            <a:latin typeface="Arial" panose="020B0604020202020204" pitchFamily="34" charset="0"/>
            <a:cs typeface="Arial" panose="020B0604020202020204" pitchFamily="34" charset="0"/>
          </a:endParaRPr>
        </a:p>
      </dgm:t>
    </dgm:pt>
    <dgm:pt modelId="{0B496C40-6D73-4834-88DE-F0676A473CDD}">
      <dgm:prSet phldrT="[文本]"/>
      <dgm:spPr>
        <a:solidFill>
          <a:srgbClr val="0070C0"/>
        </a:solidFill>
      </dgm:spPr>
      <dgm:t>
        <a:bodyPr/>
        <a:lstStyle/>
        <a:p>
          <a:r>
            <a:rPr lang="en-US" altLang="zh-CN" dirty="0">
              <a:latin typeface="Arial" panose="020B0604020202020204" pitchFamily="34" charset="0"/>
              <a:cs typeface="Arial" panose="020B0604020202020204" pitchFamily="34" charset="0"/>
            </a:rPr>
            <a:t>Rel17 SL enhancement</a:t>
          </a:r>
          <a:endParaRPr lang="zh-CN" altLang="en-US" dirty="0">
            <a:latin typeface="Arial" panose="020B0604020202020204" pitchFamily="34" charset="0"/>
            <a:cs typeface="Arial" panose="020B0604020202020204" pitchFamily="34" charset="0"/>
          </a:endParaRPr>
        </a:p>
      </dgm:t>
    </dgm:pt>
    <dgm:pt modelId="{CB208097-EE5C-430B-BA47-12670DE80DE4}" type="parTrans" cxnId="{82CCCE8B-3199-4010-9A28-71CEEFA95ED9}">
      <dgm:prSet/>
      <dgm:spPr/>
      <dgm:t>
        <a:bodyPr/>
        <a:lstStyle/>
        <a:p>
          <a:endParaRPr lang="zh-CN" altLang="en-US">
            <a:latin typeface="Arial" panose="020B0604020202020204" pitchFamily="34" charset="0"/>
            <a:cs typeface="Arial" panose="020B0604020202020204" pitchFamily="34" charset="0"/>
          </a:endParaRPr>
        </a:p>
      </dgm:t>
    </dgm:pt>
    <dgm:pt modelId="{5F2D1A82-00F2-464B-9818-5407CAC293F7}" type="sibTrans" cxnId="{82CCCE8B-3199-4010-9A28-71CEEFA95ED9}">
      <dgm:prSet/>
      <dgm:spPr/>
      <dgm:t>
        <a:bodyPr/>
        <a:lstStyle/>
        <a:p>
          <a:endParaRPr lang="zh-CN" altLang="en-US">
            <a:latin typeface="Arial" panose="020B0604020202020204" pitchFamily="34" charset="0"/>
            <a:cs typeface="Arial" panose="020B0604020202020204" pitchFamily="34" charset="0"/>
          </a:endParaRPr>
        </a:p>
      </dgm:t>
    </dgm:pt>
    <dgm:pt modelId="{7A129DEA-C446-45A2-9220-44314991D9FC}">
      <dgm:prSet/>
      <dgm:spPr>
        <a:solidFill>
          <a:srgbClr val="0070C0"/>
        </a:solidFill>
      </dgm:spPr>
      <dgm:t>
        <a:bodyPr/>
        <a:lstStyle/>
        <a:p>
          <a:r>
            <a:rPr lang="en-US" altLang="zh-CN" dirty="0">
              <a:latin typeface="Arial" panose="020B0604020202020204" pitchFamily="34" charset="0"/>
              <a:cs typeface="Arial" panose="020B0604020202020204" pitchFamily="34" charset="0"/>
            </a:rPr>
            <a:t>URLLC/IIOT on unlicensed spectrum</a:t>
          </a:r>
          <a:endParaRPr lang="zh-CN" altLang="en-US" dirty="0">
            <a:latin typeface="Arial" panose="020B0604020202020204" pitchFamily="34" charset="0"/>
            <a:cs typeface="Arial" panose="020B0604020202020204" pitchFamily="34" charset="0"/>
          </a:endParaRPr>
        </a:p>
      </dgm:t>
    </dgm:pt>
    <dgm:pt modelId="{3B04FC38-BD2F-4B0E-889E-E75C5600C448}" type="parTrans" cxnId="{44F6B4E8-A49D-432D-89ED-99896E679146}">
      <dgm:prSet/>
      <dgm:spPr/>
      <dgm:t>
        <a:bodyPr/>
        <a:lstStyle/>
        <a:p>
          <a:endParaRPr lang="zh-CN" altLang="en-US">
            <a:latin typeface="Arial" panose="020B0604020202020204" pitchFamily="34" charset="0"/>
            <a:cs typeface="Arial" panose="020B0604020202020204" pitchFamily="34" charset="0"/>
          </a:endParaRPr>
        </a:p>
      </dgm:t>
    </dgm:pt>
    <dgm:pt modelId="{06D5B922-1346-4E8E-891B-002B35DBAE67}" type="sibTrans" cxnId="{44F6B4E8-A49D-432D-89ED-99896E679146}">
      <dgm:prSet/>
      <dgm:spPr/>
      <dgm:t>
        <a:bodyPr/>
        <a:lstStyle/>
        <a:p>
          <a:endParaRPr lang="zh-CN" altLang="en-US">
            <a:latin typeface="Arial" panose="020B0604020202020204" pitchFamily="34" charset="0"/>
            <a:cs typeface="Arial" panose="020B0604020202020204" pitchFamily="34" charset="0"/>
          </a:endParaRPr>
        </a:p>
      </dgm:t>
    </dgm:pt>
    <dgm:pt modelId="{3A095CEA-EE09-4252-8185-BE3FC7881B79}">
      <dgm:prSet/>
      <dgm:spPr>
        <a:solidFill>
          <a:srgbClr val="0070C0"/>
        </a:solidFill>
      </dgm:spPr>
      <dgm:t>
        <a:bodyPr/>
        <a:lstStyle/>
        <a:p>
          <a:r>
            <a:rPr lang="en-US" altLang="zh-CN" dirty="0">
              <a:latin typeface="Arial" panose="020B0604020202020204" pitchFamily="34" charset="0"/>
              <a:cs typeface="Arial" panose="020B0604020202020204" pitchFamily="34" charset="0"/>
            </a:rPr>
            <a:t>Features of NR-U including LBT and LBE operation</a:t>
          </a:r>
          <a:endParaRPr lang="zh-CN" altLang="en-US" dirty="0">
            <a:latin typeface="Arial" panose="020B0604020202020204" pitchFamily="34" charset="0"/>
            <a:cs typeface="Arial" panose="020B0604020202020204" pitchFamily="34" charset="0"/>
          </a:endParaRPr>
        </a:p>
      </dgm:t>
    </dgm:pt>
    <dgm:pt modelId="{7B72CF28-52BC-40BF-ADEE-508A06714E6B}" type="parTrans" cxnId="{3FA96800-AC76-4D0E-9F34-0D44189C4E0A}">
      <dgm:prSet/>
      <dgm:spPr/>
      <dgm:t>
        <a:bodyPr/>
        <a:lstStyle/>
        <a:p>
          <a:endParaRPr lang="zh-CN" altLang="en-US">
            <a:latin typeface="Arial" panose="020B0604020202020204" pitchFamily="34" charset="0"/>
            <a:cs typeface="Arial" panose="020B0604020202020204" pitchFamily="34" charset="0"/>
          </a:endParaRPr>
        </a:p>
      </dgm:t>
    </dgm:pt>
    <dgm:pt modelId="{E5667690-DF3B-450F-A6A8-C8A2433830E5}" type="sibTrans" cxnId="{3FA96800-AC76-4D0E-9F34-0D44189C4E0A}">
      <dgm:prSet/>
      <dgm:spPr/>
      <dgm:t>
        <a:bodyPr/>
        <a:lstStyle/>
        <a:p>
          <a:endParaRPr lang="zh-CN" altLang="en-US">
            <a:latin typeface="Arial" panose="020B0604020202020204" pitchFamily="34" charset="0"/>
            <a:cs typeface="Arial" panose="020B0604020202020204" pitchFamily="34" charset="0"/>
          </a:endParaRPr>
        </a:p>
      </dgm:t>
    </dgm:pt>
    <dgm:pt modelId="{27B4A727-E914-4C55-AC9A-6CDD0F5564C7}">
      <dgm:prSet/>
      <dgm:spPr>
        <a:solidFill>
          <a:srgbClr val="0070C0"/>
        </a:solidFill>
      </dgm:spPr>
      <dgm:t>
        <a:bodyPr/>
        <a:lstStyle/>
        <a:p>
          <a:r>
            <a:rPr lang="en-US" altLang="zh-CN" dirty="0">
              <a:latin typeface="Arial" panose="020B0604020202020204" pitchFamily="34" charset="0"/>
              <a:cs typeface="Arial" panose="020B0604020202020204" pitchFamily="34" charset="0"/>
            </a:rPr>
            <a:t>WI on Redcap UE</a:t>
          </a:r>
          <a:endParaRPr lang="zh-CN" altLang="en-US" dirty="0">
            <a:latin typeface="Arial" panose="020B0604020202020204" pitchFamily="34" charset="0"/>
            <a:cs typeface="Arial" panose="020B0604020202020204" pitchFamily="34" charset="0"/>
          </a:endParaRPr>
        </a:p>
      </dgm:t>
    </dgm:pt>
    <dgm:pt modelId="{AF8C6600-4FBE-41A6-908D-DF3414168FDD}" type="parTrans" cxnId="{8AD9E8F7-5AC6-4090-BD14-5367166AA29A}">
      <dgm:prSet/>
      <dgm:spPr/>
      <dgm:t>
        <a:bodyPr/>
        <a:lstStyle/>
        <a:p>
          <a:endParaRPr lang="zh-CN" altLang="en-US">
            <a:latin typeface="Arial" panose="020B0604020202020204" pitchFamily="34" charset="0"/>
            <a:cs typeface="Arial" panose="020B0604020202020204" pitchFamily="34" charset="0"/>
          </a:endParaRPr>
        </a:p>
      </dgm:t>
    </dgm:pt>
    <dgm:pt modelId="{08FB9191-C614-49AF-BDC3-92965FC0644A}" type="sibTrans" cxnId="{8AD9E8F7-5AC6-4090-BD14-5367166AA29A}">
      <dgm:prSet/>
      <dgm:spPr/>
      <dgm:t>
        <a:bodyPr/>
        <a:lstStyle/>
        <a:p>
          <a:endParaRPr lang="zh-CN" altLang="en-US">
            <a:latin typeface="Arial" panose="020B0604020202020204" pitchFamily="34" charset="0"/>
            <a:cs typeface="Arial" panose="020B0604020202020204" pitchFamily="34" charset="0"/>
          </a:endParaRPr>
        </a:p>
      </dgm:t>
    </dgm:pt>
    <dgm:pt modelId="{BFE98D89-81FB-4E56-87A5-E3753D8096AF}" type="pres">
      <dgm:prSet presAssocID="{D0609306-F550-419A-9476-3A95A841E116}" presName="cycle" presStyleCnt="0">
        <dgm:presLayoutVars>
          <dgm:chMax val="1"/>
          <dgm:dir/>
          <dgm:animLvl val="ctr"/>
          <dgm:resizeHandles val="exact"/>
        </dgm:presLayoutVars>
      </dgm:prSet>
      <dgm:spPr/>
      <dgm:t>
        <a:bodyPr/>
        <a:lstStyle/>
        <a:p>
          <a:endParaRPr lang="zh-CN" altLang="en-US"/>
        </a:p>
      </dgm:t>
    </dgm:pt>
    <dgm:pt modelId="{96D6D3C9-4299-4882-B282-3466D252CBB3}" type="pres">
      <dgm:prSet presAssocID="{BCF43C54-E7DE-4029-AFE5-9F2FADAE33ED}" presName="centerShape" presStyleLbl="node0" presStyleIdx="0" presStyleCnt="1"/>
      <dgm:spPr/>
      <dgm:t>
        <a:bodyPr/>
        <a:lstStyle/>
        <a:p>
          <a:endParaRPr lang="zh-CN" altLang="en-US"/>
        </a:p>
      </dgm:t>
    </dgm:pt>
    <dgm:pt modelId="{29C37726-3C2A-4EE0-80BE-A4FA383164F8}" type="pres">
      <dgm:prSet presAssocID="{7B72CF28-52BC-40BF-ADEE-508A06714E6B}" presName="parTrans" presStyleLbl="bgSibTrans2D1" presStyleIdx="0" presStyleCnt="6"/>
      <dgm:spPr/>
      <dgm:t>
        <a:bodyPr/>
        <a:lstStyle/>
        <a:p>
          <a:endParaRPr lang="zh-CN" altLang="en-US"/>
        </a:p>
      </dgm:t>
    </dgm:pt>
    <dgm:pt modelId="{65D5E840-70B6-44F3-97E6-8B4EABB00CA0}" type="pres">
      <dgm:prSet presAssocID="{3A095CEA-EE09-4252-8185-BE3FC7881B79}" presName="node" presStyleLbl="node1" presStyleIdx="0" presStyleCnt="6">
        <dgm:presLayoutVars>
          <dgm:bulletEnabled val="1"/>
        </dgm:presLayoutVars>
      </dgm:prSet>
      <dgm:spPr/>
      <dgm:t>
        <a:bodyPr/>
        <a:lstStyle/>
        <a:p>
          <a:endParaRPr lang="zh-CN" altLang="en-US"/>
        </a:p>
      </dgm:t>
    </dgm:pt>
    <dgm:pt modelId="{5F288C5C-F032-4DD3-8F77-B0CB671BDBB7}" type="pres">
      <dgm:prSet presAssocID="{245FC1BF-6079-43F5-947B-19F42D0DCABD}" presName="parTrans" presStyleLbl="bgSibTrans2D1" presStyleIdx="1" presStyleCnt="6"/>
      <dgm:spPr/>
      <dgm:t>
        <a:bodyPr/>
        <a:lstStyle/>
        <a:p>
          <a:endParaRPr lang="zh-CN" altLang="en-US"/>
        </a:p>
      </dgm:t>
    </dgm:pt>
    <dgm:pt modelId="{4649EB68-FEA5-4405-B24E-1FA7CCD5C98D}" type="pres">
      <dgm:prSet presAssocID="{7DE7C621-5884-40D7-B4FF-73AC4000696E}" presName="node" presStyleLbl="node1" presStyleIdx="1" presStyleCnt="6">
        <dgm:presLayoutVars>
          <dgm:bulletEnabled val="1"/>
        </dgm:presLayoutVars>
      </dgm:prSet>
      <dgm:spPr/>
      <dgm:t>
        <a:bodyPr/>
        <a:lstStyle/>
        <a:p>
          <a:endParaRPr lang="zh-CN" altLang="en-US"/>
        </a:p>
      </dgm:t>
    </dgm:pt>
    <dgm:pt modelId="{3FDB7DB1-46CA-46E5-BA67-C0D1CD84425F}" type="pres">
      <dgm:prSet presAssocID="{3B04FC38-BD2F-4B0E-889E-E75C5600C448}" presName="parTrans" presStyleLbl="bgSibTrans2D1" presStyleIdx="2" presStyleCnt="6"/>
      <dgm:spPr/>
      <dgm:t>
        <a:bodyPr/>
        <a:lstStyle/>
        <a:p>
          <a:endParaRPr lang="zh-CN" altLang="en-US"/>
        </a:p>
      </dgm:t>
    </dgm:pt>
    <dgm:pt modelId="{13611CFE-F17D-4A8F-B9EF-26C4E0BC4880}" type="pres">
      <dgm:prSet presAssocID="{7A129DEA-C446-45A2-9220-44314991D9FC}" presName="node" presStyleLbl="node1" presStyleIdx="2" presStyleCnt="6">
        <dgm:presLayoutVars>
          <dgm:bulletEnabled val="1"/>
        </dgm:presLayoutVars>
      </dgm:prSet>
      <dgm:spPr/>
      <dgm:t>
        <a:bodyPr/>
        <a:lstStyle/>
        <a:p>
          <a:endParaRPr lang="zh-CN" altLang="en-US"/>
        </a:p>
      </dgm:t>
    </dgm:pt>
    <dgm:pt modelId="{E4DE391F-CDFD-4990-B969-D2330E26117A}" type="pres">
      <dgm:prSet presAssocID="{8E0869BA-3BB0-4E4E-9CA5-4E537CE4EDD4}" presName="parTrans" presStyleLbl="bgSibTrans2D1" presStyleIdx="3" presStyleCnt="6"/>
      <dgm:spPr/>
      <dgm:t>
        <a:bodyPr/>
        <a:lstStyle/>
        <a:p>
          <a:endParaRPr lang="zh-CN" altLang="en-US"/>
        </a:p>
      </dgm:t>
    </dgm:pt>
    <dgm:pt modelId="{4936154C-63A8-400E-B857-EFEA01B73F20}" type="pres">
      <dgm:prSet presAssocID="{E981D27A-28A9-4B70-9DFB-6015B567C51D}" presName="node" presStyleLbl="node1" presStyleIdx="3" presStyleCnt="6">
        <dgm:presLayoutVars>
          <dgm:bulletEnabled val="1"/>
        </dgm:presLayoutVars>
      </dgm:prSet>
      <dgm:spPr/>
      <dgm:t>
        <a:bodyPr/>
        <a:lstStyle/>
        <a:p>
          <a:endParaRPr lang="zh-CN" altLang="en-US"/>
        </a:p>
      </dgm:t>
    </dgm:pt>
    <dgm:pt modelId="{0878BA2F-8096-4144-AD55-8E7E03A98A0B}" type="pres">
      <dgm:prSet presAssocID="{CB208097-EE5C-430B-BA47-12670DE80DE4}" presName="parTrans" presStyleLbl="bgSibTrans2D1" presStyleIdx="4" presStyleCnt="6"/>
      <dgm:spPr/>
      <dgm:t>
        <a:bodyPr/>
        <a:lstStyle/>
        <a:p>
          <a:endParaRPr lang="zh-CN" altLang="en-US"/>
        </a:p>
      </dgm:t>
    </dgm:pt>
    <dgm:pt modelId="{CE2C7A04-6AE9-4302-846C-DCB3FA7A6A90}" type="pres">
      <dgm:prSet presAssocID="{0B496C40-6D73-4834-88DE-F0676A473CDD}" presName="node" presStyleLbl="node1" presStyleIdx="4" presStyleCnt="6">
        <dgm:presLayoutVars>
          <dgm:bulletEnabled val="1"/>
        </dgm:presLayoutVars>
      </dgm:prSet>
      <dgm:spPr/>
      <dgm:t>
        <a:bodyPr/>
        <a:lstStyle/>
        <a:p>
          <a:endParaRPr lang="zh-CN" altLang="en-US"/>
        </a:p>
      </dgm:t>
    </dgm:pt>
    <dgm:pt modelId="{9D6756EB-CE1A-4582-9EFA-90E0E5D8DBAE}" type="pres">
      <dgm:prSet presAssocID="{AF8C6600-4FBE-41A6-908D-DF3414168FDD}" presName="parTrans" presStyleLbl="bgSibTrans2D1" presStyleIdx="5" presStyleCnt="6"/>
      <dgm:spPr/>
      <dgm:t>
        <a:bodyPr/>
        <a:lstStyle/>
        <a:p>
          <a:endParaRPr lang="zh-CN" altLang="en-US"/>
        </a:p>
      </dgm:t>
    </dgm:pt>
    <dgm:pt modelId="{D5D5567B-18E9-47BF-83D6-A2CFC13D8711}" type="pres">
      <dgm:prSet presAssocID="{27B4A727-E914-4C55-AC9A-6CDD0F5564C7}" presName="node" presStyleLbl="node1" presStyleIdx="5" presStyleCnt="6">
        <dgm:presLayoutVars>
          <dgm:bulletEnabled val="1"/>
        </dgm:presLayoutVars>
      </dgm:prSet>
      <dgm:spPr/>
      <dgm:t>
        <a:bodyPr/>
        <a:lstStyle/>
        <a:p>
          <a:endParaRPr lang="zh-CN" altLang="en-US"/>
        </a:p>
      </dgm:t>
    </dgm:pt>
  </dgm:ptLst>
  <dgm:cxnLst>
    <dgm:cxn modelId="{8EAD8D7F-9BB7-405A-B2E8-39C9590A156D}" type="presOf" srcId="{7A129DEA-C446-45A2-9220-44314991D9FC}" destId="{13611CFE-F17D-4A8F-B9EF-26C4E0BC4880}" srcOrd="0" destOrd="0" presId="urn:microsoft.com/office/officeart/2005/8/layout/radial4"/>
    <dgm:cxn modelId="{0A4718BF-3940-4B9E-8D8F-84652FCBE3DD}" type="presOf" srcId="{7DE7C621-5884-40D7-B4FF-73AC4000696E}" destId="{4649EB68-FEA5-4405-B24E-1FA7CCD5C98D}" srcOrd="0" destOrd="0" presId="urn:microsoft.com/office/officeart/2005/8/layout/radial4"/>
    <dgm:cxn modelId="{660A8ECB-CD91-42D1-B32B-7C19528A81D4}" type="presOf" srcId="{D0609306-F550-419A-9476-3A95A841E116}" destId="{BFE98D89-81FB-4E56-87A5-E3753D8096AF}" srcOrd="0" destOrd="0" presId="urn:microsoft.com/office/officeart/2005/8/layout/radial4"/>
    <dgm:cxn modelId="{4AA127F6-D07C-4E9A-8F0B-1AEA5AFDF20F}" type="presOf" srcId="{E981D27A-28A9-4B70-9DFB-6015B567C51D}" destId="{4936154C-63A8-400E-B857-EFEA01B73F20}" srcOrd="0" destOrd="0" presId="urn:microsoft.com/office/officeart/2005/8/layout/radial4"/>
    <dgm:cxn modelId="{3FA96800-AC76-4D0E-9F34-0D44189C4E0A}" srcId="{BCF43C54-E7DE-4029-AFE5-9F2FADAE33ED}" destId="{3A095CEA-EE09-4252-8185-BE3FC7881B79}" srcOrd="0" destOrd="0" parTransId="{7B72CF28-52BC-40BF-ADEE-508A06714E6B}" sibTransId="{E5667690-DF3B-450F-A6A8-C8A2433830E5}"/>
    <dgm:cxn modelId="{27CB900C-5F62-42B4-8A94-B35CD3E8F188}" type="presOf" srcId="{AF8C6600-4FBE-41A6-908D-DF3414168FDD}" destId="{9D6756EB-CE1A-4582-9EFA-90E0E5D8DBAE}" srcOrd="0" destOrd="0" presId="urn:microsoft.com/office/officeart/2005/8/layout/radial4"/>
    <dgm:cxn modelId="{FF21EE49-5ACC-407A-AD06-AA687583C3D7}" type="presOf" srcId="{3B04FC38-BD2F-4B0E-889E-E75C5600C448}" destId="{3FDB7DB1-46CA-46E5-BA67-C0D1CD84425F}" srcOrd="0" destOrd="0" presId="urn:microsoft.com/office/officeart/2005/8/layout/radial4"/>
    <dgm:cxn modelId="{44F6B4E8-A49D-432D-89ED-99896E679146}" srcId="{BCF43C54-E7DE-4029-AFE5-9F2FADAE33ED}" destId="{7A129DEA-C446-45A2-9220-44314991D9FC}" srcOrd="2" destOrd="0" parTransId="{3B04FC38-BD2F-4B0E-889E-E75C5600C448}" sibTransId="{06D5B922-1346-4E8E-891B-002B35DBAE67}"/>
    <dgm:cxn modelId="{C3B9E2D6-C981-4CAA-8F8C-7B0DFBA5FDED}" type="presOf" srcId="{3A095CEA-EE09-4252-8185-BE3FC7881B79}" destId="{65D5E840-70B6-44F3-97E6-8B4EABB00CA0}" srcOrd="0" destOrd="0" presId="urn:microsoft.com/office/officeart/2005/8/layout/radial4"/>
    <dgm:cxn modelId="{D3D68EE8-CC08-45E2-9499-9FE675816061}" srcId="{BCF43C54-E7DE-4029-AFE5-9F2FADAE33ED}" destId="{7DE7C621-5884-40D7-B4FF-73AC4000696E}" srcOrd="1" destOrd="0" parTransId="{245FC1BF-6079-43F5-947B-19F42D0DCABD}" sibTransId="{1F790EFB-8399-4BCA-9BCF-3F774C0FDA72}"/>
    <dgm:cxn modelId="{82CCCE8B-3199-4010-9A28-71CEEFA95ED9}" srcId="{BCF43C54-E7DE-4029-AFE5-9F2FADAE33ED}" destId="{0B496C40-6D73-4834-88DE-F0676A473CDD}" srcOrd="4" destOrd="0" parTransId="{CB208097-EE5C-430B-BA47-12670DE80DE4}" sibTransId="{5F2D1A82-00F2-464B-9818-5407CAC293F7}"/>
    <dgm:cxn modelId="{8AD9E8F7-5AC6-4090-BD14-5367166AA29A}" srcId="{BCF43C54-E7DE-4029-AFE5-9F2FADAE33ED}" destId="{27B4A727-E914-4C55-AC9A-6CDD0F5564C7}" srcOrd="5" destOrd="0" parTransId="{AF8C6600-4FBE-41A6-908D-DF3414168FDD}" sibTransId="{08FB9191-C614-49AF-BDC3-92965FC0644A}"/>
    <dgm:cxn modelId="{6E30FB38-F9B0-45FA-A8D9-9B6504F95EBA}" type="presOf" srcId="{BCF43C54-E7DE-4029-AFE5-9F2FADAE33ED}" destId="{96D6D3C9-4299-4882-B282-3466D252CBB3}" srcOrd="0" destOrd="0" presId="urn:microsoft.com/office/officeart/2005/8/layout/radial4"/>
    <dgm:cxn modelId="{DACA2F1A-6DFF-4D3F-B77A-F02A29085C6F}" type="presOf" srcId="{0B496C40-6D73-4834-88DE-F0676A473CDD}" destId="{CE2C7A04-6AE9-4302-846C-DCB3FA7A6A90}" srcOrd="0" destOrd="0" presId="urn:microsoft.com/office/officeart/2005/8/layout/radial4"/>
    <dgm:cxn modelId="{4F5C62EB-F8BF-426A-AFC2-D0F0B3E690E8}" type="presOf" srcId="{245FC1BF-6079-43F5-947B-19F42D0DCABD}" destId="{5F288C5C-F032-4DD3-8F77-B0CB671BDBB7}" srcOrd="0" destOrd="0" presId="urn:microsoft.com/office/officeart/2005/8/layout/radial4"/>
    <dgm:cxn modelId="{C7402D7F-46E5-492A-BDA4-3BC0CF9E6EF9}" type="presOf" srcId="{8E0869BA-3BB0-4E4E-9CA5-4E537CE4EDD4}" destId="{E4DE391F-CDFD-4990-B969-D2330E26117A}" srcOrd="0" destOrd="0" presId="urn:microsoft.com/office/officeart/2005/8/layout/radial4"/>
    <dgm:cxn modelId="{972126F2-0B64-4FDD-B9CC-0D1D1333D39B}" type="presOf" srcId="{CB208097-EE5C-430B-BA47-12670DE80DE4}" destId="{0878BA2F-8096-4144-AD55-8E7E03A98A0B}" srcOrd="0" destOrd="0" presId="urn:microsoft.com/office/officeart/2005/8/layout/radial4"/>
    <dgm:cxn modelId="{BCB6B15D-0A1C-4734-941F-30E40E821E64}" srcId="{BCF43C54-E7DE-4029-AFE5-9F2FADAE33ED}" destId="{E981D27A-28A9-4B70-9DFB-6015B567C51D}" srcOrd="3" destOrd="0" parTransId="{8E0869BA-3BB0-4E4E-9CA5-4E537CE4EDD4}" sibTransId="{B93DF317-ACBA-4259-A0A3-AC32F5585006}"/>
    <dgm:cxn modelId="{D32AB549-56C8-4AD4-BEE2-6E7301E487F1}" type="presOf" srcId="{7B72CF28-52BC-40BF-ADEE-508A06714E6B}" destId="{29C37726-3C2A-4EE0-80BE-A4FA383164F8}" srcOrd="0" destOrd="0" presId="urn:microsoft.com/office/officeart/2005/8/layout/radial4"/>
    <dgm:cxn modelId="{5260FC55-D459-44F4-8218-798B96E8ED55}" srcId="{D0609306-F550-419A-9476-3A95A841E116}" destId="{BCF43C54-E7DE-4029-AFE5-9F2FADAE33ED}" srcOrd="0" destOrd="0" parTransId="{6C870137-FA32-4CDF-BA92-1D8A67F8790A}" sibTransId="{F7E02489-8E71-42E8-BF4F-2B26EF1CFA21}"/>
    <dgm:cxn modelId="{A89049E0-F7A7-4D94-8F6D-3CCC2184DED1}" type="presOf" srcId="{27B4A727-E914-4C55-AC9A-6CDD0F5564C7}" destId="{D5D5567B-18E9-47BF-83D6-A2CFC13D8711}" srcOrd="0" destOrd="0" presId="urn:microsoft.com/office/officeart/2005/8/layout/radial4"/>
    <dgm:cxn modelId="{3DC56911-A3C8-4894-B19A-4F6B5F299A8C}" type="presParOf" srcId="{BFE98D89-81FB-4E56-87A5-E3753D8096AF}" destId="{96D6D3C9-4299-4882-B282-3466D252CBB3}" srcOrd="0" destOrd="0" presId="urn:microsoft.com/office/officeart/2005/8/layout/radial4"/>
    <dgm:cxn modelId="{18EB6877-474B-4B97-90A8-A267FE16284F}" type="presParOf" srcId="{BFE98D89-81FB-4E56-87A5-E3753D8096AF}" destId="{29C37726-3C2A-4EE0-80BE-A4FA383164F8}" srcOrd="1" destOrd="0" presId="urn:microsoft.com/office/officeart/2005/8/layout/radial4"/>
    <dgm:cxn modelId="{E92C73DD-D5DD-4166-A035-62093334B1D0}" type="presParOf" srcId="{BFE98D89-81FB-4E56-87A5-E3753D8096AF}" destId="{65D5E840-70B6-44F3-97E6-8B4EABB00CA0}" srcOrd="2" destOrd="0" presId="urn:microsoft.com/office/officeart/2005/8/layout/radial4"/>
    <dgm:cxn modelId="{01CEA78D-958D-4CAB-B325-2164F74CEFBD}" type="presParOf" srcId="{BFE98D89-81FB-4E56-87A5-E3753D8096AF}" destId="{5F288C5C-F032-4DD3-8F77-B0CB671BDBB7}" srcOrd="3" destOrd="0" presId="urn:microsoft.com/office/officeart/2005/8/layout/radial4"/>
    <dgm:cxn modelId="{0799C5A2-10B8-4E38-A882-4F61358499DD}" type="presParOf" srcId="{BFE98D89-81FB-4E56-87A5-E3753D8096AF}" destId="{4649EB68-FEA5-4405-B24E-1FA7CCD5C98D}" srcOrd="4" destOrd="0" presId="urn:microsoft.com/office/officeart/2005/8/layout/radial4"/>
    <dgm:cxn modelId="{4729F8FC-B1BE-4277-A6D0-97D00C0EE82C}" type="presParOf" srcId="{BFE98D89-81FB-4E56-87A5-E3753D8096AF}" destId="{3FDB7DB1-46CA-46E5-BA67-C0D1CD84425F}" srcOrd="5" destOrd="0" presId="urn:microsoft.com/office/officeart/2005/8/layout/radial4"/>
    <dgm:cxn modelId="{6CD286C4-54FD-4EC0-A339-39FD62B0B00F}" type="presParOf" srcId="{BFE98D89-81FB-4E56-87A5-E3753D8096AF}" destId="{13611CFE-F17D-4A8F-B9EF-26C4E0BC4880}" srcOrd="6" destOrd="0" presId="urn:microsoft.com/office/officeart/2005/8/layout/radial4"/>
    <dgm:cxn modelId="{97A96458-F319-4142-A559-A39B9E0348E3}" type="presParOf" srcId="{BFE98D89-81FB-4E56-87A5-E3753D8096AF}" destId="{E4DE391F-CDFD-4990-B969-D2330E26117A}" srcOrd="7" destOrd="0" presId="urn:microsoft.com/office/officeart/2005/8/layout/radial4"/>
    <dgm:cxn modelId="{6C1FBA33-5E65-4A7A-8E5A-F831A5BA541B}" type="presParOf" srcId="{BFE98D89-81FB-4E56-87A5-E3753D8096AF}" destId="{4936154C-63A8-400E-B857-EFEA01B73F20}" srcOrd="8" destOrd="0" presId="urn:microsoft.com/office/officeart/2005/8/layout/radial4"/>
    <dgm:cxn modelId="{E3BB3530-37F1-4C91-90B0-9048E4E9F194}" type="presParOf" srcId="{BFE98D89-81FB-4E56-87A5-E3753D8096AF}" destId="{0878BA2F-8096-4144-AD55-8E7E03A98A0B}" srcOrd="9" destOrd="0" presId="urn:microsoft.com/office/officeart/2005/8/layout/radial4"/>
    <dgm:cxn modelId="{3A969E41-418F-45EA-A670-17908A870901}" type="presParOf" srcId="{BFE98D89-81FB-4E56-87A5-E3753D8096AF}" destId="{CE2C7A04-6AE9-4302-846C-DCB3FA7A6A90}" srcOrd="10" destOrd="0" presId="urn:microsoft.com/office/officeart/2005/8/layout/radial4"/>
    <dgm:cxn modelId="{66C10281-9025-41D5-8391-7FADAF174C42}" type="presParOf" srcId="{BFE98D89-81FB-4E56-87A5-E3753D8096AF}" destId="{9D6756EB-CE1A-4582-9EFA-90E0E5D8DBAE}" srcOrd="11" destOrd="0" presId="urn:microsoft.com/office/officeart/2005/8/layout/radial4"/>
    <dgm:cxn modelId="{ECE422FE-E88B-4131-AB9E-78B43A9C1F2F}" type="presParOf" srcId="{BFE98D89-81FB-4E56-87A5-E3753D8096AF}" destId="{D5D5567B-18E9-47BF-83D6-A2CFC13D8711}" srcOrd="12"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D6D3C9-4299-4882-B282-3466D252CBB3}">
      <dsp:nvSpPr>
        <dsp:cNvPr id="0" name=""/>
        <dsp:cNvSpPr/>
      </dsp:nvSpPr>
      <dsp:spPr>
        <a:xfrm>
          <a:off x="8035347" y="4235859"/>
          <a:ext cx="3466984" cy="34669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a:latin typeface="Arial" panose="020B0604020202020204" pitchFamily="34" charset="0"/>
              <a:cs typeface="Arial" panose="020B0604020202020204" pitchFamily="34" charset="0"/>
            </a:rPr>
            <a:t>SL-U</a:t>
          </a:r>
          <a:endParaRPr lang="zh-CN" altLang="en-US" sz="6500" kern="1200" dirty="0">
            <a:latin typeface="Arial" panose="020B0604020202020204" pitchFamily="34" charset="0"/>
            <a:cs typeface="Arial" panose="020B0604020202020204" pitchFamily="34" charset="0"/>
          </a:endParaRPr>
        </a:p>
      </dsp:txBody>
      <dsp:txXfrm>
        <a:off x="8543075" y="4743587"/>
        <a:ext cx="2451528" cy="2451528"/>
      </dsp:txXfrm>
    </dsp:sp>
    <dsp:sp modelId="{29C37726-3C2A-4EE0-80BE-A4FA383164F8}">
      <dsp:nvSpPr>
        <dsp:cNvPr id="0" name=""/>
        <dsp:cNvSpPr/>
      </dsp:nvSpPr>
      <dsp:spPr>
        <a:xfrm rot="10800000">
          <a:off x="4514394" y="5475306"/>
          <a:ext cx="3327300" cy="98809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D5E840-70B6-44F3-97E6-8B4EABB00CA0}">
      <dsp:nvSpPr>
        <dsp:cNvPr id="0" name=""/>
        <dsp:cNvSpPr/>
      </dsp:nvSpPr>
      <dsp:spPr>
        <a:xfrm>
          <a:off x="3300950" y="4998596"/>
          <a:ext cx="2426888" cy="1941511"/>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en-US" altLang="zh-CN" sz="2600" kern="1200" dirty="0">
              <a:latin typeface="Arial" panose="020B0604020202020204" pitchFamily="34" charset="0"/>
              <a:cs typeface="Arial" panose="020B0604020202020204" pitchFamily="34" charset="0"/>
            </a:rPr>
            <a:t>Features of NR-U including LBT and LBE operation</a:t>
          </a:r>
          <a:endParaRPr lang="zh-CN" altLang="en-US" sz="2600" kern="1200" dirty="0">
            <a:latin typeface="Arial" panose="020B0604020202020204" pitchFamily="34" charset="0"/>
            <a:cs typeface="Arial" panose="020B0604020202020204" pitchFamily="34" charset="0"/>
          </a:endParaRPr>
        </a:p>
      </dsp:txBody>
      <dsp:txXfrm>
        <a:off x="3357815" y="5055461"/>
        <a:ext cx="2313158" cy="1827781"/>
      </dsp:txXfrm>
    </dsp:sp>
    <dsp:sp modelId="{5F288C5C-F032-4DD3-8F77-B0CB671BDBB7}">
      <dsp:nvSpPr>
        <dsp:cNvPr id="0" name=""/>
        <dsp:cNvSpPr/>
      </dsp:nvSpPr>
      <dsp:spPr>
        <a:xfrm rot="12960000">
          <a:off x="5200175" y="3364690"/>
          <a:ext cx="3327300" cy="98809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649EB68-FEA5-4405-B24E-1FA7CCD5C98D}">
      <dsp:nvSpPr>
        <dsp:cNvPr id="0" name=""/>
        <dsp:cNvSpPr/>
      </dsp:nvSpPr>
      <dsp:spPr>
        <a:xfrm>
          <a:off x="4304459" y="1910110"/>
          <a:ext cx="2426888" cy="1941511"/>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en-US" altLang="zh-CN" sz="2600" kern="1200" dirty="0">
              <a:latin typeface="Arial" panose="020B0604020202020204" pitchFamily="34" charset="0"/>
              <a:cs typeface="Arial" panose="020B0604020202020204" pitchFamily="34" charset="0"/>
            </a:rPr>
            <a:t>Multi carrier operation based on LTE-CV2X</a:t>
          </a:r>
          <a:endParaRPr lang="zh-CN" altLang="en-US" sz="2600" kern="1200" dirty="0">
            <a:latin typeface="Arial" panose="020B0604020202020204" pitchFamily="34" charset="0"/>
            <a:cs typeface="Arial" panose="020B0604020202020204" pitchFamily="34" charset="0"/>
          </a:endParaRPr>
        </a:p>
      </dsp:txBody>
      <dsp:txXfrm>
        <a:off x="4361324" y="1966975"/>
        <a:ext cx="2313158" cy="1827781"/>
      </dsp:txXfrm>
    </dsp:sp>
    <dsp:sp modelId="{3FDB7DB1-46CA-46E5-BA67-C0D1CD84425F}">
      <dsp:nvSpPr>
        <dsp:cNvPr id="0" name=""/>
        <dsp:cNvSpPr/>
      </dsp:nvSpPr>
      <dsp:spPr>
        <a:xfrm rot="15120000">
          <a:off x="6995572" y="2060257"/>
          <a:ext cx="3327300" cy="98809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611CFE-F17D-4A8F-B9EF-26C4E0BC4880}">
      <dsp:nvSpPr>
        <dsp:cNvPr id="0" name=""/>
        <dsp:cNvSpPr/>
      </dsp:nvSpPr>
      <dsp:spPr>
        <a:xfrm>
          <a:off x="6931682" y="1321"/>
          <a:ext cx="2426888" cy="1941511"/>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en-US" altLang="zh-CN" sz="2600" kern="1200" dirty="0">
              <a:latin typeface="Arial" panose="020B0604020202020204" pitchFamily="34" charset="0"/>
              <a:cs typeface="Arial" panose="020B0604020202020204" pitchFamily="34" charset="0"/>
            </a:rPr>
            <a:t>URLLC/IIOT on unlicensed spectrum</a:t>
          </a:r>
          <a:endParaRPr lang="zh-CN" altLang="en-US" sz="2600" kern="1200" dirty="0">
            <a:latin typeface="Arial" panose="020B0604020202020204" pitchFamily="34" charset="0"/>
            <a:cs typeface="Arial" panose="020B0604020202020204" pitchFamily="34" charset="0"/>
          </a:endParaRPr>
        </a:p>
      </dsp:txBody>
      <dsp:txXfrm>
        <a:off x="6988547" y="58186"/>
        <a:ext cx="2313158" cy="1827781"/>
      </dsp:txXfrm>
    </dsp:sp>
    <dsp:sp modelId="{E4DE391F-CDFD-4990-B969-D2330E26117A}">
      <dsp:nvSpPr>
        <dsp:cNvPr id="0" name=""/>
        <dsp:cNvSpPr/>
      </dsp:nvSpPr>
      <dsp:spPr>
        <a:xfrm rot="17280000">
          <a:off x="9214806" y="2060257"/>
          <a:ext cx="3327300" cy="98809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936154C-63A8-400E-B857-EFEA01B73F20}">
      <dsp:nvSpPr>
        <dsp:cNvPr id="0" name=""/>
        <dsp:cNvSpPr/>
      </dsp:nvSpPr>
      <dsp:spPr>
        <a:xfrm>
          <a:off x="10179108" y="1321"/>
          <a:ext cx="2426888" cy="1941511"/>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en-US" altLang="zh-CN" sz="2600" kern="1200" dirty="0">
              <a:latin typeface="Arial" panose="020B0604020202020204" pitchFamily="34" charset="0"/>
              <a:cs typeface="Arial" panose="020B0604020202020204" pitchFamily="34" charset="0"/>
            </a:rPr>
            <a:t>FR2 features and WI on 60GHz</a:t>
          </a:r>
          <a:endParaRPr lang="zh-CN" altLang="en-US" sz="2600" kern="1200" dirty="0">
            <a:latin typeface="Arial" panose="020B0604020202020204" pitchFamily="34" charset="0"/>
            <a:cs typeface="Arial" panose="020B0604020202020204" pitchFamily="34" charset="0"/>
          </a:endParaRPr>
        </a:p>
      </dsp:txBody>
      <dsp:txXfrm>
        <a:off x="10235973" y="58186"/>
        <a:ext cx="2313158" cy="1827781"/>
      </dsp:txXfrm>
    </dsp:sp>
    <dsp:sp modelId="{0878BA2F-8096-4144-AD55-8E7E03A98A0B}">
      <dsp:nvSpPr>
        <dsp:cNvPr id="0" name=""/>
        <dsp:cNvSpPr/>
      </dsp:nvSpPr>
      <dsp:spPr>
        <a:xfrm rot="19440000">
          <a:off x="11010203" y="3364690"/>
          <a:ext cx="3327300" cy="98809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E2C7A04-6AE9-4302-846C-DCB3FA7A6A90}">
      <dsp:nvSpPr>
        <dsp:cNvPr id="0" name=""/>
        <dsp:cNvSpPr/>
      </dsp:nvSpPr>
      <dsp:spPr>
        <a:xfrm>
          <a:off x="12806331" y="1910110"/>
          <a:ext cx="2426888" cy="1941511"/>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en-US" altLang="zh-CN" sz="2600" kern="1200" dirty="0">
              <a:latin typeface="Arial" panose="020B0604020202020204" pitchFamily="34" charset="0"/>
              <a:cs typeface="Arial" panose="020B0604020202020204" pitchFamily="34" charset="0"/>
            </a:rPr>
            <a:t>Rel17 SL enhancement</a:t>
          </a:r>
          <a:endParaRPr lang="zh-CN" altLang="en-US" sz="2600" kern="1200" dirty="0">
            <a:latin typeface="Arial" panose="020B0604020202020204" pitchFamily="34" charset="0"/>
            <a:cs typeface="Arial" panose="020B0604020202020204" pitchFamily="34" charset="0"/>
          </a:endParaRPr>
        </a:p>
      </dsp:txBody>
      <dsp:txXfrm>
        <a:off x="12863196" y="1966975"/>
        <a:ext cx="2313158" cy="1827781"/>
      </dsp:txXfrm>
    </dsp:sp>
    <dsp:sp modelId="{9D6756EB-CE1A-4582-9EFA-90E0E5D8DBAE}">
      <dsp:nvSpPr>
        <dsp:cNvPr id="0" name=""/>
        <dsp:cNvSpPr/>
      </dsp:nvSpPr>
      <dsp:spPr>
        <a:xfrm>
          <a:off x="11695984" y="5475306"/>
          <a:ext cx="3327300" cy="98809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5D5567B-18E9-47BF-83D6-A2CFC13D8711}">
      <dsp:nvSpPr>
        <dsp:cNvPr id="0" name=""/>
        <dsp:cNvSpPr/>
      </dsp:nvSpPr>
      <dsp:spPr>
        <a:xfrm>
          <a:off x="13809840" y="4998596"/>
          <a:ext cx="2426888" cy="1941511"/>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en-US" altLang="zh-CN" sz="2600" kern="1200" dirty="0">
              <a:latin typeface="Arial" panose="020B0604020202020204" pitchFamily="34" charset="0"/>
              <a:cs typeface="Arial" panose="020B0604020202020204" pitchFamily="34" charset="0"/>
            </a:rPr>
            <a:t>WI on Redcap UE</a:t>
          </a:r>
          <a:endParaRPr lang="zh-CN" altLang="en-US" sz="2600" kern="1200" dirty="0">
            <a:latin typeface="Arial" panose="020B0604020202020204" pitchFamily="34" charset="0"/>
            <a:cs typeface="Arial" panose="020B0604020202020204" pitchFamily="34" charset="0"/>
          </a:endParaRPr>
        </a:p>
      </dsp:txBody>
      <dsp:txXfrm>
        <a:off x="13866705" y="5055461"/>
        <a:ext cx="2313158" cy="182778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EAE79FE-FD42-4166-A0F7-A58EBF0CE9FE}" type="datetimeFigureOut">
              <a:rPr lang="zh-CN" altLang="en-US" smtClean="0"/>
              <a:t>2021/3/12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A62AB1-CB59-4F76-B797-C12029E8BE56}" type="slidenum">
              <a:rPr lang="zh-CN" altLang="en-US" smtClean="0"/>
              <a:t>‹#›</a:t>
            </a:fld>
            <a:endParaRPr lang="zh-CN" altLang="en-US"/>
          </a:p>
        </p:txBody>
      </p:sp>
    </p:spTree>
    <p:extLst>
      <p:ext uri="{BB962C8B-B14F-4D97-AF65-F5344CB8AC3E}">
        <p14:creationId xmlns:p14="http://schemas.microsoft.com/office/powerpoint/2010/main" val="9870657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196390817"/>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baseline="-25000" dirty="0" err="1"/>
              <a:t>Huanglei</a:t>
            </a:r>
            <a:r>
              <a:rPr lang="en-US" altLang="zh-CN" baseline="-25000" dirty="0"/>
              <a:t>: any impact to SL-U due to different regulation on transmission power e.g. indoor case</a:t>
            </a:r>
          </a:p>
          <a:p>
            <a:r>
              <a:rPr lang="en-US" altLang="zh-CN" baseline="-25000" dirty="0"/>
              <a:t>The EU part should be updated to 5.945GHz ~ 6.425GHz</a:t>
            </a:r>
            <a:endParaRPr lang="zh-CN" altLang="en-US" baseline="-25000" dirty="0"/>
          </a:p>
        </p:txBody>
      </p:sp>
      <p:sp>
        <p:nvSpPr>
          <p:cNvPr id="4" name="灯片编号占位符 3"/>
          <p:cNvSpPr>
            <a:spLocks noGrp="1"/>
          </p:cNvSpPr>
          <p:nvPr>
            <p:ph type="sldNum" sz="quarter" idx="10"/>
          </p:nvPr>
        </p:nvSpPr>
        <p:spPr/>
        <p:txBody>
          <a:bodyPr/>
          <a:lstStyle/>
          <a:p>
            <a:fld id="{26F44B99-B080-47BA-9F7D-2F1449A5A472}" type="slidenum">
              <a:rPr lang="zh-CN" altLang="en-US" smtClean="0"/>
              <a:t>3</a:t>
            </a:fld>
            <a:endParaRPr lang="zh-CN" altLang="en-US"/>
          </a:p>
        </p:txBody>
      </p:sp>
    </p:spTree>
    <p:extLst>
      <p:ext uri="{BB962C8B-B14F-4D97-AF65-F5344CB8AC3E}">
        <p14:creationId xmlns:p14="http://schemas.microsoft.com/office/powerpoint/2010/main" val="2216087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baseline="-25000" dirty="0"/>
          </a:p>
        </p:txBody>
      </p:sp>
      <p:sp>
        <p:nvSpPr>
          <p:cNvPr id="4" name="灯片编号占位符 3"/>
          <p:cNvSpPr>
            <a:spLocks noGrp="1"/>
          </p:cNvSpPr>
          <p:nvPr>
            <p:ph type="sldNum" sz="quarter" idx="10"/>
          </p:nvPr>
        </p:nvSpPr>
        <p:spPr/>
        <p:txBody>
          <a:bodyPr/>
          <a:lstStyle/>
          <a:p>
            <a:fld id="{26F44B99-B080-47BA-9F7D-2F1449A5A472}" type="slidenum">
              <a:rPr lang="zh-CN" altLang="en-US" smtClean="0"/>
              <a:t>4</a:t>
            </a:fld>
            <a:endParaRPr lang="zh-CN" altLang="en-US"/>
          </a:p>
        </p:txBody>
      </p:sp>
    </p:spTree>
    <p:extLst>
      <p:ext uri="{BB962C8B-B14F-4D97-AF65-F5344CB8AC3E}">
        <p14:creationId xmlns:p14="http://schemas.microsoft.com/office/powerpoint/2010/main" val="374706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6F44B99-B080-47BA-9F7D-2F1449A5A472}" type="slidenum">
              <a:rPr lang="zh-CN" altLang="en-US" smtClean="0"/>
              <a:t>6</a:t>
            </a:fld>
            <a:endParaRPr lang="zh-CN" altLang="en-US"/>
          </a:p>
        </p:txBody>
      </p:sp>
    </p:spTree>
    <p:extLst>
      <p:ext uri="{BB962C8B-B14F-4D97-AF65-F5344CB8AC3E}">
        <p14:creationId xmlns:p14="http://schemas.microsoft.com/office/powerpoint/2010/main" val="896594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6F44B99-B080-47BA-9F7D-2F1449A5A472}" type="slidenum">
              <a:rPr lang="zh-CN" altLang="en-US" smtClean="0"/>
              <a:t>9</a:t>
            </a:fld>
            <a:endParaRPr lang="zh-CN" altLang="en-US"/>
          </a:p>
        </p:txBody>
      </p:sp>
    </p:spTree>
    <p:extLst>
      <p:ext uri="{BB962C8B-B14F-4D97-AF65-F5344CB8AC3E}">
        <p14:creationId xmlns:p14="http://schemas.microsoft.com/office/powerpoint/2010/main" val="17824240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046A38"/>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2021/3/12</a:t>
            </a:fld>
            <a:endParaRPr kumimoji="0" lang="zh-CN" altLang="en-US" sz="5000" b="1" i="0" u="none" strike="noStrike" cap="none" spc="0" normalizeH="0" baseline="0" dirty="0">
              <a:ln>
                <a:noFill/>
              </a:ln>
              <a:solidFill>
                <a:srgbClr val="046A38"/>
              </a:solidFill>
              <a:effectLst/>
              <a:uFillTx/>
              <a:latin typeface="OPPOSans R" charset="-122"/>
              <a:ea typeface="OPPOSans R" charset="-122"/>
              <a:cs typeface="OPPOSans R" charset="-122"/>
              <a:sym typeface="Helvetica Neue"/>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dirty="0"/>
              <a:t>单击此处编辑母版标题样式</a:t>
            </a:r>
          </a:p>
        </p:txBody>
      </p:sp>
      <p:graphicFrame>
        <p:nvGraphicFramePr>
          <p:cNvPr id="10" name="表格 9"/>
          <p:cNvGraphicFramePr>
            <a:graphicFrameLocks noGrp="1"/>
          </p:cNvGraphicFramePr>
          <p:nvPr userDrawn="1">
            <p:extLst>
              <p:ext uri="{D42A27DB-BD31-4B8C-83A1-F6EECF244321}">
                <p14:modId xmlns:p14="http://schemas.microsoft.com/office/powerpoint/2010/main" val="1336038233"/>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676400" y="598666"/>
            <a:ext cx="21031200" cy="1564924"/>
          </a:xfrm>
        </p:spPr>
        <p:txBody>
          <a:bodyPr>
            <a:normAutofit/>
          </a:bodyPr>
          <a:lstStyle>
            <a:lvl1pPr>
              <a:defRPr sz="5600" b="1">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单击此处编辑母版标题样式</a:t>
            </a:r>
          </a:p>
        </p:txBody>
      </p:sp>
      <p:sp>
        <p:nvSpPr>
          <p:cNvPr id="3" name="内容占位符 2"/>
          <p:cNvSpPr>
            <a:spLocks noGrp="1"/>
          </p:cNvSpPr>
          <p:nvPr>
            <p:ph idx="1"/>
          </p:nvPr>
        </p:nvSpPr>
        <p:spPr>
          <a:xfrm>
            <a:off x="1676400" y="2973916"/>
            <a:ext cx="21031200" cy="8702676"/>
          </a:xfrm>
        </p:spPr>
        <p:txBody>
          <a:bodyPr/>
          <a:lstStyle>
            <a:lvl1pPr>
              <a:defRPr i="0">
                <a:latin typeface="Arial" panose="020B0604020202020204" pitchFamily="34" charset="0"/>
                <a:ea typeface="微软雅黑" panose="020B0503020204020204" pitchFamily="34" charset="-122"/>
                <a:cs typeface="Arial" panose="020B0604020202020204" pitchFamily="34" charset="0"/>
              </a:defRPr>
            </a:lvl1pPr>
            <a:lvl2pPr>
              <a:defRPr i="0">
                <a:latin typeface="Arial" panose="020B0604020202020204" pitchFamily="34" charset="0"/>
                <a:ea typeface="微软雅黑" panose="020B0503020204020204" pitchFamily="34" charset="-122"/>
                <a:cs typeface="Arial" panose="020B0604020202020204" pitchFamily="34" charset="0"/>
              </a:defRPr>
            </a:lvl2pPr>
            <a:lvl3pPr marL="1905000" indent="-635000">
              <a:buSzPct val="75000"/>
              <a:buFont typeface="Wingdings" panose="05000000000000000000" pitchFamily="2" charset="2"/>
              <a:buChar char="ü"/>
              <a:defRPr i="0">
                <a:latin typeface="Arial" panose="020B0604020202020204" pitchFamily="34" charset="0"/>
                <a:ea typeface="微软雅黑" panose="020B0503020204020204" pitchFamily="34" charset="-122"/>
                <a:cs typeface="Arial" panose="020B0604020202020204" pitchFamily="34" charset="0"/>
              </a:defRPr>
            </a:lvl3pPr>
            <a:lvl4pPr>
              <a:defRPr i="0">
                <a:latin typeface="Arial" panose="020B0604020202020204" pitchFamily="34" charset="0"/>
                <a:ea typeface="微软雅黑" panose="020B0503020204020204" pitchFamily="34" charset="-122"/>
                <a:cs typeface="Arial" panose="020B0604020202020204" pitchFamily="34" charset="0"/>
              </a:defRPr>
            </a:lvl4pPr>
            <a:lvl5pPr>
              <a:defRPr i="0">
                <a:latin typeface="Arial" panose="020B0604020202020204" pitchFamily="34" charset="0"/>
                <a:ea typeface="微软雅黑" panose="020B0503020204020204" pitchFamily="34" charset="-122"/>
                <a:cs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3DD46E11-6E5A-47FE-969B-655CE5075A27}" type="datetimeFigureOut">
              <a:rPr lang="zh-CN" altLang="en-US" smtClean="0"/>
              <a:t>2021/3/12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F0A001-8AAE-4FF4-AF18-D00CB4721864}" type="slidenum">
              <a:rPr lang="zh-CN" altLang="en-US" smtClean="0"/>
              <a:t>‹#›</a:t>
            </a:fld>
            <a:endParaRPr lang="zh-CN" altLang="en-US"/>
          </a:p>
        </p:txBody>
      </p:sp>
      <p:cxnSp>
        <p:nvCxnSpPr>
          <p:cNvPr id="9" name="直接连接符 8"/>
          <p:cNvCxnSpPr/>
          <p:nvPr userDrawn="1"/>
        </p:nvCxnSpPr>
        <p:spPr>
          <a:xfrm>
            <a:off x="1676400" y="2163590"/>
            <a:ext cx="21031200"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l="10821" t="30728" r="6825" b="34424"/>
          <a:stretch>
            <a:fillRect/>
          </a:stretch>
        </p:blipFill>
        <p:spPr>
          <a:xfrm>
            <a:off x="19409434" y="981512"/>
            <a:ext cx="3019244" cy="903568"/>
          </a:xfrm>
          <a:prstGeom prst="rect">
            <a:avLst/>
          </a:prstGeom>
        </p:spPr>
      </p:pic>
    </p:spTree>
    <p:extLst>
      <p:ext uri="{BB962C8B-B14F-4D97-AF65-F5344CB8AC3E}">
        <p14:creationId xmlns:p14="http://schemas.microsoft.com/office/powerpoint/2010/main" val="2425137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2211151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2021/3/12</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image" Target="../media/image1.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61" r:id="rId4"/>
    <p:sldLayoutId id="2147483664" r:id="rId5"/>
    <p:sldLayoutId id="2147483660" r:id="rId6"/>
    <p:sldLayoutId id="2147483694" r:id="rId7"/>
    <p:sldLayoutId id="2147483695" r:id="rId8"/>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22109" y="6410627"/>
            <a:ext cx="20288465" cy="3318932"/>
          </a:xfrm>
        </p:spPr>
        <p:txBody>
          <a:bodyPr/>
          <a:lstStyle/>
          <a:p>
            <a:pPr algn="ctr"/>
            <a:r>
              <a:rPr lang="en-US" altLang="zh-CN" dirty="0" smtClean="0">
                <a:solidFill>
                  <a:srgbClr val="0B945F"/>
                </a:solidFill>
              </a:rPr>
              <a:t>Motivation of </a:t>
            </a:r>
            <a:r>
              <a:rPr lang="en-US" altLang="zh-CN" dirty="0" err="1" smtClean="0">
                <a:solidFill>
                  <a:srgbClr val="0B945F"/>
                </a:solidFill>
              </a:rPr>
              <a:t>sidelink</a:t>
            </a:r>
            <a:r>
              <a:rPr lang="en-US" altLang="zh-CN" dirty="0" smtClean="0">
                <a:solidFill>
                  <a:srgbClr val="0B945F"/>
                </a:solidFill>
              </a:rPr>
              <a:t> over unlicensed spectrum</a:t>
            </a:r>
            <a:endParaRPr kumimoji="1" lang="zh-CN" altLang="en-US" dirty="0"/>
          </a:p>
        </p:txBody>
      </p:sp>
      <p:sp>
        <p:nvSpPr>
          <p:cNvPr id="3" name="标题 4"/>
          <p:cNvSpPr txBox="1">
            <a:spLocks/>
          </p:cNvSpPr>
          <p:nvPr/>
        </p:nvSpPr>
        <p:spPr>
          <a:xfrm>
            <a:off x="758284" y="319155"/>
            <a:ext cx="23016116" cy="2014900"/>
          </a:xfrm>
          <a:prstGeom prst="rect">
            <a:avLst/>
          </a:prstGeom>
        </p:spPr>
        <p:txBody>
          <a:bodyPr vert="horz" lIns="91440" tIns="45720" rIns="91440" bIns="45720" rtlCol="0" anchor="ctr">
            <a:noAutofit/>
          </a:bodyPr>
          <a:lstStyle>
            <a:lvl1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pPr hangingPunct="1"/>
            <a:r>
              <a:rPr lang="en-GB" sz="3600" dirty="0"/>
              <a:t>3GPP TSG RAN Meeting #</a:t>
            </a:r>
            <a:r>
              <a:rPr lang="en-GB" sz="3600" dirty="0" smtClean="0"/>
              <a:t>91-e</a:t>
            </a:r>
            <a:r>
              <a:rPr lang="en-GB" sz="3600" dirty="0"/>
              <a:t>		</a:t>
            </a:r>
            <a:r>
              <a:rPr lang="en-GB" sz="3600" dirty="0" smtClean="0"/>
              <a:t>													</a:t>
            </a:r>
            <a:r>
              <a:rPr lang="en-US" altLang="zh-CN" sz="3600" dirty="0" smtClean="0"/>
              <a:t>RP-210255</a:t>
            </a:r>
            <a:endParaRPr lang="en-US" altLang="zh-CN" sz="3600" dirty="0" smtClean="0"/>
          </a:p>
          <a:p>
            <a:pPr hangingPunct="1"/>
            <a:r>
              <a:rPr kumimoji="1" lang="en-US" altLang="zh-CN" sz="3600" dirty="0"/>
              <a:t>Electronic Meeting, </a:t>
            </a:r>
            <a:r>
              <a:rPr kumimoji="1" lang="en-US" altLang="zh-CN" sz="3600" dirty="0" smtClean="0"/>
              <a:t>March 22 </a:t>
            </a:r>
            <a:r>
              <a:rPr kumimoji="1" lang="en-US" altLang="zh-CN" sz="3600" dirty="0"/>
              <a:t>- </a:t>
            </a:r>
            <a:r>
              <a:rPr kumimoji="1" lang="en-US" altLang="zh-CN" sz="3600" dirty="0" smtClean="0"/>
              <a:t>26, 2021</a:t>
            </a:r>
            <a:endParaRPr kumimoji="1" lang="zh-CN" alt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Smart home</a:t>
            </a:r>
            <a:endParaRPr lang="zh-CN" altLang="en-US" dirty="0"/>
          </a:p>
        </p:txBody>
      </p:sp>
      <p:sp>
        <p:nvSpPr>
          <p:cNvPr id="3" name="内容占位符 2"/>
          <p:cNvSpPr>
            <a:spLocks noGrp="1"/>
          </p:cNvSpPr>
          <p:nvPr>
            <p:ph idx="1"/>
          </p:nvPr>
        </p:nvSpPr>
        <p:spPr>
          <a:xfrm>
            <a:off x="1871229" y="3357286"/>
            <a:ext cx="9959024" cy="7320114"/>
          </a:xfrm>
        </p:spPr>
        <p:txBody>
          <a:bodyPr>
            <a:normAutofit fontScale="92500" lnSpcReduction="10000"/>
          </a:bodyPr>
          <a:lstStyle/>
          <a:p>
            <a:r>
              <a:rPr lang="en-US" altLang="zh-CN" dirty="0" smtClean="0"/>
              <a:t>Use case:</a:t>
            </a:r>
          </a:p>
          <a:p>
            <a:pPr lvl="1"/>
            <a:r>
              <a:rPr lang="en-US" altLang="zh-CN" dirty="0" smtClean="0"/>
              <a:t>Electronics </a:t>
            </a:r>
            <a:r>
              <a:rPr lang="en-US" altLang="zh-CN" dirty="0"/>
              <a:t>at home could be connected with each other </a:t>
            </a:r>
            <a:r>
              <a:rPr lang="en-US" altLang="zh-CN" dirty="0" smtClean="0"/>
              <a:t>or </a:t>
            </a:r>
            <a:r>
              <a:rPr lang="en-US" altLang="zh-CN" dirty="0"/>
              <a:t>controlled by smart </a:t>
            </a:r>
            <a:r>
              <a:rPr lang="en-US" altLang="zh-CN" dirty="0" smtClean="0"/>
              <a:t>devices</a:t>
            </a:r>
            <a:endParaRPr lang="en-US" altLang="zh-CN" dirty="0"/>
          </a:p>
          <a:p>
            <a:r>
              <a:rPr lang="en-US" altLang="zh-CN" dirty="0"/>
              <a:t>Requirements</a:t>
            </a:r>
          </a:p>
          <a:p>
            <a:pPr lvl="1"/>
            <a:r>
              <a:rPr lang="en-US" altLang="zh-CN" dirty="0"/>
              <a:t>Data rate could be up to 500Mbps</a:t>
            </a:r>
          </a:p>
          <a:p>
            <a:pPr lvl="1"/>
            <a:r>
              <a:rPr lang="en-US" altLang="zh-CN" dirty="0"/>
              <a:t>Latency could be low to 10ms</a:t>
            </a:r>
          </a:p>
          <a:p>
            <a:pPr lvl="1"/>
            <a:r>
              <a:rPr lang="en-US" altLang="zh-CN" dirty="0"/>
              <a:t>Connectivity could be around 50+</a:t>
            </a:r>
          </a:p>
        </p:txBody>
      </p:sp>
      <p:sp>
        <p:nvSpPr>
          <p:cNvPr id="4" name="灯片编号占位符 3"/>
          <p:cNvSpPr>
            <a:spLocks noGrp="1"/>
          </p:cNvSpPr>
          <p:nvPr>
            <p:ph type="sldNum" sz="quarter" idx="12"/>
          </p:nvPr>
        </p:nvSpPr>
        <p:spPr/>
        <p:txBody>
          <a:bodyPr/>
          <a:lstStyle/>
          <a:p>
            <a:endParaRPr lang="en-US" dirty="0"/>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34299" y="9372397"/>
            <a:ext cx="1350602" cy="1350602"/>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25000" y="6884792"/>
            <a:ext cx="2129830" cy="212983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43279" y="5529131"/>
            <a:ext cx="1488212" cy="1488212"/>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18679" y="3574365"/>
            <a:ext cx="2095430" cy="2095430"/>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763792" y="9197381"/>
            <a:ext cx="1700634" cy="1700634"/>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311820" y="3957132"/>
            <a:ext cx="1857950" cy="1857950"/>
          </a:xfrm>
          <a:prstGeom prst="rect">
            <a:avLst/>
          </a:prstGeom>
        </p:spPr>
      </p:pic>
      <p:pic>
        <p:nvPicPr>
          <p:cNvPr id="21" name="图片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221290" y="7561813"/>
            <a:ext cx="2071050" cy="2071050"/>
          </a:xfrm>
          <a:prstGeom prst="rect">
            <a:avLst/>
          </a:prstGeom>
        </p:spPr>
      </p:pic>
      <p:pic>
        <p:nvPicPr>
          <p:cNvPr id="22" name="图片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004141" y="4886107"/>
            <a:ext cx="1917754" cy="1917754"/>
          </a:xfrm>
          <a:prstGeom prst="rect">
            <a:avLst/>
          </a:prstGeom>
        </p:spPr>
      </p:pic>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673741" y="7121200"/>
            <a:ext cx="1034522" cy="1034522"/>
          </a:xfrm>
          <a:prstGeom prst="rect">
            <a:avLst/>
          </a:prstGeom>
        </p:spPr>
      </p:pic>
      <p:cxnSp>
        <p:nvCxnSpPr>
          <p:cNvPr id="27" name="直接连接符 26"/>
          <p:cNvCxnSpPr>
            <a:stCxn id="15" idx="2"/>
            <a:endCxn id="23" idx="0"/>
          </p:cNvCxnSpPr>
          <p:nvPr/>
        </p:nvCxnSpPr>
        <p:spPr>
          <a:xfrm flipH="1">
            <a:off x="18191002" y="5669795"/>
            <a:ext cx="375392" cy="145140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0"/>
            <a:endCxn id="23" idx="2"/>
          </p:cNvCxnSpPr>
          <p:nvPr/>
        </p:nvCxnSpPr>
        <p:spPr>
          <a:xfrm flipH="1" flipV="1">
            <a:off x="18191002" y="8155722"/>
            <a:ext cx="1423107" cy="104165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3" idx="3"/>
            <a:endCxn id="6" idx="1"/>
          </p:cNvCxnSpPr>
          <p:nvPr/>
        </p:nvCxnSpPr>
        <p:spPr>
          <a:xfrm flipV="1">
            <a:off x="14854830" y="7764823"/>
            <a:ext cx="1262641" cy="18488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2" idx="2"/>
            <a:endCxn id="23" idx="3"/>
          </p:cNvCxnSpPr>
          <p:nvPr/>
        </p:nvCxnSpPr>
        <p:spPr>
          <a:xfrm flipH="1">
            <a:off x="18708263" y="6803861"/>
            <a:ext cx="2254755" cy="8346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1" idx="1"/>
            <a:endCxn id="23" idx="2"/>
          </p:cNvCxnSpPr>
          <p:nvPr/>
        </p:nvCxnSpPr>
        <p:spPr>
          <a:xfrm flipH="1" flipV="1">
            <a:off x="18191002" y="8155722"/>
            <a:ext cx="2030288" cy="44161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5" idx="1"/>
            <a:endCxn id="19" idx="3"/>
          </p:cNvCxnSpPr>
          <p:nvPr/>
        </p:nvCxnSpPr>
        <p:spPr>
          <a:xfrm flipH="1">
            <a:off x="16169770" y="4622080"/>
            <a:ext cx="1348909" cy="26402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5" idx="3"/>
            <a:endCxn id="22" idx="0"/>
          </p:cNvCxnSpPr>
          <p:nvPr/>
        </p:nvCxnSpPr>
        <p:spPr>
          <a:xfrm>
            <a:off x="19614109" y="4622080"/>
            <a:ext cx="1348909" cy="26402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2" idx="0"/>
            <a:endCxn id="23" idx="2"/>
          </p:cNvCxnSpPr>
          <p:nvPr/>
        </p:nvCxnSpPr>
        <p:spPr>
          <a:xfrm flipV="1">
            <a:off x="17109600" y="8155722"/>
            <a:ext cx="1081402" cy="1216675"/>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3997138" y="8709971"/>
            <a:ext cx="1813025" cy="1619915"/>
            <a:chOff x="7658100" y="3243416"/>
            <a:chExt cx="1905000" cy="1905000"/>
          </a:xfrm>
        </p:grpSpPr>
        <p:pic>
          <p:nvPicPr>
            <p:cNvPr id="8" name="图片 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58100" y="3243416"/>
              <a:ext cx="1905000" cy="1905000"/>
            </a:xfrm>
            <a:prstGeom prst="rect">
              <a:avLst/>
            </a:prstGeom>
          </p:spPr>
        </p:pic>
        <p:pic>
          <p:nvPicPr>
            <p:cNvPr id="9" name="图片 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327308" y="4021395"/>
              <a:ext cx="566584" cy="566584"/>
            </a:xfrm>
            <a:prstGeom prst="rect">
              <a:avLst/>
            </a:prstGeom>
          </p:spPr>
        </p:pic>
      </p:grpSp>
      <p:cxnSp>
        <p:nvCxnSpPr>
          <p:cNvPr id="54" name="直接连接符 53"/>
          <p:cNvCxnSpPr>
            <a:endCxn id="6" idx="0"/>
          </p:cNvCxnSpPr>
          <p:nvPr/>
        </p:nvCxnSpPr>
        <p:spPr>
          <a:xfrm>
            <a:off x="15132667" y="5368140"/>
            <a:ext cx="1638708" cy="174277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6" idx="0"/>
          </p:cNvCxnSpPr>
          <p:nvPr/>
        </p:nvCxnSpPr>
        <p:spPr>
          <a:xfrm>
            <a:off x="13825939" y="6322768"/>
            <a:ext cx="2945436" cy="78815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a:endCxn id="6" idx="2"/>
          </p:cNvCxnSpPr>
          <p:nvPr/>
        </p:nvCxnSpPr>
        <p:spPr>
          <a:xfrm flipV="1">
            <a:off x="15038550" y="8418727"/>
            <a:ext cx="1732825" cy="291245"/>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6117471" y="7110919"/>
            <a:ext cx="1307808" cy="1307808"/>
          </a:xfrm>
          <a:prstGeom prst="rect">
            <a:avLst/>
          </a:prstGeom>
        </p:spPr>
      </p:pic>
      <p:cxnSp>
        <p:nvCxnSpPr>
          <p:cNvPr id="38" name="直接连接符 37"/>
          <p:cNvCxnSpPr>
            <a:endCxn id="23" idx="1"/>
          </p:cNvCxnSpPr>
          <p:nvPr/>
        </p:nvCxnSpPr>
        <p:spPr>
          <a:xfrm flipV="1">
            <a:off x="17378941" y="7638461"/>
            <a:ext cx="294800" cy="12286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0823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a:t>
            </a:r>
            <a:r>
              <a:rPr lang="en-US" altLang="zh-CN" dirty="0"/>
              <a:t>o-existence </a:t>
            </a:r>
            <a:r>
              <a:rPr lang="en-US" altLang="zh-CN" dirty="0" smtClean="0"/>
              <a:t>simulation result</a:t>
            </a:r>
            <a:endParaRPr lang="zh-CN" altLang="en-US" dirty="0"/>
          </a:p>
        </p:txBody>
      </p:sp>
      <p:sp>
        <p:nvSpPr>
          <p:cNvPr id="3" name="内容占位符 2"/>
          <p:cNvSpPr>
            <a:spLocks noGrp="1"/>
          </p:cNvSpPr>
          <p:nvPr>
            <p:ph idx="1"/>
          </p:nvPr>
        </p:nvSpPr>
        <p:spPr>
          <a:xfrm>
            <a:off x="1676400" y="3954392"/>
            <a:ext cx="8623540" cy="4482242"/>
          </a:xfrm>
        </p:spPr>
        <p:txBody>
          <a:bodyPr>
            <a:normAutofit fontScale="70000" lnSpcReduction="20000"/>
          </a:bodyPr>
          <a:lstStyle/>
          <a:p>
            <a:r>
              <a:rPr lang="en-US" altLang="zh-CN" dirty="0"/>
              <a:t>Solid line: </a:t>
            </a:r>
            <a:r>
              <a:rPr lang="en-US" altLang="zh-CN" dirty="0" err="1"/>
              <a:t>wifi</a:t>
            </a:r>
            <a:r>
              <a:rPr lang="en-US" altLang="zh-CN" dirty="0"/>
              <a:t> only</a:t>
            </a:r>
          </a:p>
          <a:p>
            <a:r>
              <a:rPr lang="en-US" altLang="zh-CN" dirty="0"/>
              <a:t>Dashed line: 50% UE is replaced with SL-U UE</a:t>
            </a:r>
          </a:p>
          <a:p>
            <a:r>
              <a:rPr lang="en-US" altLang="zh-CN" dirty="0"/>
              <a:t>Observation: </a:t>
            </a:r>
            <a:r>
              <a:rPr lang="en-US" altLang="zh-CN" dirty="0" smtClean="0"/>
              <a:t>throughput of </a:t>
            </a:r>
            <a:r>
              <a:rPr lang="en-US" altLang="zh-CN" dirty="0" err="1" smtClean="0"/>
              <a:t>Wifi</a:t>
            </a:r>
            <a:r>
              <a:rPr lang="en-US" altLang="zh-CN" dirty="0" smtClean="0"/>
              <a:t> UEs </a:t>
            </a:r>
            <a:r>
              <a:rPr lang="en-US" altLang="zh-CN" dirty="0"/>
              <a:t>is actually improved after same amount of </a:t>
            </a:r>
            <a:r>
              <a:rPr lang="en-US" altLang="zh-CN" dirty="0" err="1"/>
              <a:t>Wifi</a:t>
            </a:r>
            <a:r>
              <a:rPr lang="en-US" altLang="zh-CN" dirty="0"/>
              <a:t> UE is replaced with SL-U UE</a:t>
            </a:r>
            <a:endParaRPr lang="zh-CN" altLang="en-US" dirty="0"/>
          </a:p>
        </p:txBody>
      </p:sp>
      <p:pic>
        <p:nvPicPr>
          <p:cNvPr id="2051" name="图片 3"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0252" y="3354036"/>
            <a:ext cx="12607348" cy="829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4341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Deployment scenarios</a:t>
            </a:r>
            <a:endParaRPr lang="zh-CN" altLang="en-US" dirty="0"/>
          </a:p>
        </p:txBody>
      </p:sp>
      <p:sp>
        <p:nvSpPr>
          <p:cNvPr id="3" name="内容占位符 2"/>
          <p:cNvSpPr>
            <a:spLocks noGrp="1"/>
          </p:cNvSpPr>
          <p:nvPr>
            <p:ph idx="1"/>
          </p:nvPr>
        </p:nvSpPr>
        <p:spPr>
          <a:xfrm>
            <a:off x="2274499" y="3105251"/>
            <a:ext cx="9917501" cy="8402257"/>
          </a:xfrm>
        </p:spPr>
        <p:txBody>
          <a:bodyPr>
            <a:normAutofit fontScale="85000" lnSpcReduction="10000"/>
          </a:bodyPr>
          <a:lstStyle/>
          <a:p>
            <a:r>
              <a:rPr lang="en-US" altLang="zh-CN" dirty="0" smtClean="0"/>
              <a:t>Scenarios:</a:t>
            </a:r>
          </a:p>
          <a:p>
            <a:pPr lvl="1"/>
            <a:r>
              <a:rPr lang="en-US" altLang="zh-CN" dirty="0" smtClean="0"/>
              <a:t>Support </a:t>
            </a:r>
            <a:r>
              <a:rPr lang="en-US" altLang="zh-CN" dirty="0"/>
              <a:t>in-coverage, partial coverage and out of coverage scenarios</a:t>
            </a:r>
          </a:p>
          <a:p>
            <a:r>
              <a:rPr lang="en-US" altLang="zh-CN" dirty="0" smtClean="0"/>
              <a:t>Resource allocation</a:t>
            </a:r>
            <a:r>
              <a:rPr lang="zh-CN" altLang="en-US" dirty="0" smtClean="0"/>
              <a:t>：</a:t>
            </a:r>
            <a:endParaRPr lang="en-US" altLang="zh-CN" dirty="0" smtClean="0"/>
          </a:p>
          <a:p>
            <a:pPr lvl="1"/>
            <a:r>
              <a:rPr lang="en-US" altLang="zh-CN" dirty="0" smtClean="0"/>
              <a:t>At </a:t>
            </a:r>
            <a:r>
              <a:rPr lang="en-US" altLang="zh-CN" dirty="0"/>
              <a:t>least support mode 1 and mode 2 or new resource allocation scheme introduced in </a:t>
            </a:r>
            <a:r>
              <a:rPr lang="en-US" altLang="zh-CN" dirty="0" smtClean="0"/>
              <a:t>R17</a:t>
            </a:r>
            <a:endParaRPr lang="en-US" altLang="zh-CN" dirty="0"/>
          </a:p>
          <a:p>
            <a:r>
              <a:rPr lang="en-US" altLang="zh-CN" dirty="0" smtClean="0"/>
              <a:t>Single </a:t>
            </a:r>
            <a:r>
              <a:rPr lang="en-US" altLang="zh-CN" dirty="0"/>
              <a:t>carrier or multiple carriers</a:t>
            </a:r>
          </a:p>
          <a:p>
            <a:pPr lvl="1"/>
            <a:r>
              <a:rPr lang="en-US" altLang="zh-CN" dirty="0"/>
              <a:t>Aggregation between unlicensed and licensed carrier is also supported</a:t>
            </a:r>
            <a:endParaRPr lang="zh-CN" altLang="en-US" dirty="0"/>
          </a:p>
          <a:p>
            <a:endParaRPr lang="zh-CN" altLang="en-US" dirty="0"/>
          </a:p>
        </p:txBody>
      </p:sp>
      <p:pic>
        <p:nvPicPr>
          <p:cNvPr id="4" name="图片 3"/>
          <p:cNvPicPr>
            <a:picLocks noChangeAspect="1"/>
          </p:cNvPicPr>
          <p:nvPr/>
        </p:nvPicPr>
        <p:blipFill>
          <a:blip r:embed="rId2"/>
          <a:stretch>
            <a:fillRect/>
          </a:stretch>
        </p:blipFill>
        <p:spPr>
          <a:xfrm>
            <a:off x="14998861" y="2798539"/>
            <a:ext cx="5119196" cy="5029526"/>
          </a:xfrm>
          <a:prstGeom prst="rect">
            <a:avLst/>
          </a:prstGeom>
        </p:spPr>
      </p:pic>
      <p:pic>
        <p:nvPicPr>
          <p:cNvPr id="5" name="图片 4"/>
          <p:cNvPicPr>
            <a:picLocks noChangeAspect="1"/>
          </p:cNvPicPr>
          <p:nvPr/>
        </p:nvPicPr>
        <p:blipFill>
          <a:blip r:embed="rId3"/>
          <a:stretch>
            <a:fillRect/>
          </a:stretch>
        </p:blipFill>
        <p:spPr>
          <a:xfrm>
            <a:off x="14998861" y="8126379"/>
            <a:ext cx="5779312" cy="4584238"/>
          </a:xfrm>
          <a:prstGeom prst="rect">
            <a:avLst/>
          </a:prstGeom>
        </p:spPr>
      </p:pic>
    </p:spTree>
    <p:extLst>
      <p:ext uri="{BB962C8B-B14F-4D97-AF65-F5344CB8AC3E}">
        <p14:creationId xmlns:p14="http://schemas.microsoft.com/office/powerpoint/2010/main" val="51998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Main building </a:t>
            </a:r>
            <a:r>
              <a:rPr lang="en-US" altLang="zh-CN" dirty="0" smtClean="0"/>
              <a:t>blocks </a:t>
            </a:r>
            <a:r>
              <a:rPr lang="en-US" altLang="zh-CN" dirty="0"/>
              <a:t>for SL-U</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479437481"/>
              </p:ext>
            </p:extLst>
          </p:nvPr>
        </p:nvGraphicFramePr>
        <p:xfrm>
          <a:off x="2423160" y="3541221"/>
          <a:ext cx="19537680" cy="77041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85057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Objectives</a:t>
            </a:r>
            <a:endParaRPr lang="zh-CN" altLang="en-US" dirty="0"/>
          </a:p>
        </p:txBody>
      </p:sp>
      <p:sp>
        <p:nvSpPr>
          <p:cNvPr id="3" name="内容占位符 2"/>
          <p:cNvSpPr>
            <a:spLocks noGrp="1"/>
          </p:cNvSpPr>
          <p:nvPr>
            <p:ph idx="1"/>
          </p:nvPr>
        </p:nvSpPr>
        <p:spPr>
          <a:xfrm>
            <a:off x="1676399" y="2163590"/>
            <a:ext cx="21031201" cy="11293617"/>
          </a:xfrm>
        </p:spPr>
        <p:txBody>
          <a:bodyPr>
            <a:normAutofit fontScale="70000" lnSpcReduction="20000"/>
          </a:bodyPr>
          <a:lstStyle/>
          <a:p>
            <a:r>
              <a:rPr lang="en-US" altLang="zh-CN" dirty="0" smtClean="0"/>
              <a:t>Covering </a:t>
            </a:r>
            <a:r>
              <a:rPr lang="en-US" altLang="zh-CN" dirty="0"/>
              <a:t>frequency bands in 5GHz, 6GHz and </a:t>
            </a:r>
            <a:r>
              <a:rPr lang="en-US" altLang="zh-CN" dirty="0" smtClean="0"/>
              <a:t>60GHz </a:t>
            </a:r>
          </a:p>
          <a:p>
            <a:r>
              <a:rPr lang="en-US" altLang="zh-CN" dirty="0"/>
              <a:t>I</a:t>
            </a:r>
            <a:r>
              <a:rPr lang="en-US" altLang="zh-CN" dirty="0" smtClean="0"/>
              <a:t>n </a:t>
            </a:r>
            <a:r>
              <a:rPr lang="en-US" altLang="zh-CN" dirty="0"/>
              <a:t>coverage, partial coverage and out of coverage scenarios are </a:t>
            </a:r>
            <a:r>
              <a:rPr lang="en-US" altLang="zh-CN" dirty="0" smtClean="0"/>
              <a:t> </a:t>
            </a:r>
            <a:r>
              <a:rPr lang="en-US" altLang="zh-CN" dirty="0"/>
              <a:t>covered</a:t>
            </a:r>
            <a:r>
              <a:rPr lang="en-US" altLang="zh-CN" dirty="0" smtClean="0"/>
              <a:t>.</a:t>
            </a:r>
          </a:p>
          <a:p>
            <a:r>
              <a:rPr lang="en-US" altLang="zh-CN" dirty="0" smtClean="0"/>
              <a:t>No </a:t>
            </a:r>
            <a:r>
              <a:rPr lang="en-US" altLang="zh-CN" dirty="0"/>
              <a:t>inter RAT control scenario is considered and only NR SA architecture should be used in this </a:t>
            </a:r>
            <a:r>
              <a:rPr lang="en-US" altLang="zh-CN" dirty="0" smtClean="0"/>
              <a:t>item</a:t>
            </a:r>
          </a:p>
          <a:p>
            <a:r>
              <a:rPr lang="en-US" altLang="zh-CN" dirty="0" smtClean="0"/>
              <a:t>Requirement </a:t>
            </a:r>
            <a:r>
              <a:rPr lang="en-US" altLang="zh-CN" dirty="0"/>
              <a:t>for advanced V2X services, commercial uses e.g., NCIS and XR service should be taken into account for </a:t>
            </a:r>
            <a:r>
              <a:rPr lang="en-US" altLang="zh-CN" dirty="0" err="1"/>
              <a:t>sidelink</a:t>
            </a:r>
            <a:r>
              <a:rPr lang="en-US" altLang="zh-CN" dirty="0"/>
              <a:t> in this </a:t>
            </a:r>
            <a:r>
              <a:rPr lang="en-US" altLang="zh-CN" dirty="0" smtClean="0"/>
              <a:t>item</a:t>
            </a:r>
          </a:p>
          <a:p>
            <a:pPr lvl="1"/>
            <a:r>
              <a:rPr lang="en-GB" altLang="zh-CN" dirty="0" smtClean="0"/>
              <a:t>Unlicensed </a:t>
            </a:r>
            <a:r>
              <a:rPr lang="en-GB" altLang="zh-CN" dirty="0"/>
              <a:t>channel access scheme and coexistence with other technology e.g., Wi-Fi (RAN1</a:t>
            </a:r>
            <a:r>
              <a:rPr lang="en-GB" altLang="zh-CN" dirty="0" smtClean="0"/>
              <a:t>)</a:t>
            </a:r>
          </a:p>
          <a:p>
            <a:pPr lvl="1"/>
            <a:r>
              <a:rPr lang="en-GB" altLang="zh-CN" dirty="0"/>
              <a:t>Specify any changes in </a:t>
            </a:r>
            <a:r>
              <a:rPr lang="en-US" altLang="zh-CN" dirty="0"/>
              <a:t>resource allocation scheme (e.g., Mode 1 and Mode 2</a:t>
            </a:r>
            <a:r>
              <a:rPr lang="en-US" altLang="zh-CN" dirty="0" smtClean="0"/>
              <a:t>)</a:t>
            </a:r>
          </a:p>
          <a:p>
            <a:pPr lvl="1" hangingPunct="0"/>
            <a:r>
              <a:rPr lang="en-GB" altLang="zh-CN" dirty="0"/>
              <a:t>Specify any changes in</a:t>
            </a:r>
            <a:r>
              <a:rPr lang="en-US" altLang="zh-CN" dirty="0"/>
              <a:t> existing </a:t>
            </a:r>
            <a:r>
              <a:rPr lang="en-US" altLang="zh-CN" dirty="0" err="1"/>
              <a:t>sidelink</a:t>
            </a:r>
            <a:r>
              <a:rPr lang="en-US" altLang="zh-CN" dirty="0"/>
              <a:t> slot structure as necessary (e.g., due to LBT, new numerologies, </a:t>
            </a:r>
            <a:r>
              <a:rPr lang="en-US" altLang="zh-CN" dirty="0" err="1"/>
              <a:t>etc</a:t>
            </a:r>
            <a:r>
              <a:rPr lang="en-US" altLang="zh-CN" dirty="0"/>
              <a:t>) (RAN1)</a:t>
            </a:r>
            <a:endParaRPr lang="zh-CN" altLang="zh-CN" dirty="0"/>
          </a:p>
          <a:p>
            <a:pPr lvl="1" hangingPunct="0"/>
            <a:r>
              <a:rPr lang="en-GB" altLang="zh-CN" dirty="0"/>
              <a:t>Specify any changes in </a:t>
            </a:r>
            <a:r>
              <a:rPr lang="en-GB" altLang="zh-CN" dirty="0" err="1"/>
              <a:t>sidelink</a:t>
            </a:r>
            <a:r>
              <a:rPr lang="en-GB" altLang="zh-CN" dirty="0"/>
              <a:t> channels and signals (e.g., due to OCB requirement, high frequency operation, </a:t>
            </a:r>
            <a:r>
              <a:rPr lang="en-GB" altLang="zh-CN" dirty="0" err="1"/>
              <a:t>etc</a:t>
            </a:r>
            <a:r>
              <a:rPr lang="en-GB" altLang="zh-CN" dirty="0"/>
              <a:t>) (RAN1)</a:t>
            </a:r>
            <a:endParaRPr lang="zh-CN" altLang="zh-CN" dirty="0"/>
          </a:p>
          <a:p>
            <a:pPr lvl="1" hangingPunct="0"/>
            <a:r>
              <a:rPr lang="en-GB" altLang="zh-CN" dirty="0"/>
              <a:t>Specify any changes in physical layer procedures necessary to operate </a:t>
            </a:r>
            <a:r>
              <a:rPr lang="en-GB" altLang="zh-CN" dirty="0" err="1"/>
              <a:t>sidelink</a:t>
            </a:r>
            <a:r>
              <a:rPr lang="en-GB" altLang="zh-CN" dirty="0"/>
              <a:t> in unlicensed spectrum (e.g., HARQ procedure, power control, beam management, time line related procedures, etc.) (RAN1, RAN2)</a:t>
            </a:r>
            <a:endParaRPr lang="zh-CN" altLang="zh-CN" dirty="0"/>
          </a:p>
          <a:p>
            <a:pPr lvl="1" hangingPunct="0"/>
            <a:r>
              <a:rPr lang="en-GB" altLang="zh-CN" dirty="0"/>
              <a:t>Specify multiple carrier operation (RAN1, RAN2)</a:t>
            </a:r>
            <a:endParaRPr lang="zh-CN" altLang="zh-CN" dirty="0"/>
          </a:p>
          <a:p>
            <a:pPr lvl="1"/>
            <a:r>
              <a:rPr lang="en-US" altLang="zh-CN" dirty="0" smtClean="0"/>
              <a:t>7</a:t>
            </a:r>
            <a:r>
              <a:rPr lang="en-US" altLang="zh-CN" dirty="0"/>
              <a:t>.	Specify related L2 procedure and control plane procedure (RAN2)</a:t>
            </a:r>
          </a:p>
          <a:p>
            <a:pPr lvl="1"/>
            <a:r>
              <a:rPr lang="en-US" altLang="zh-CN" dirty="0"/>
              <a:t>8.	Specify necessary RF requirements for transmitting </a:t>
            </a:r>
            <a:r>
              <a:rPr lang="en-US" altLang="zh-CN" dirty="0" err="1"/>
              <a:t>sidelink</a:t>
            </a:r>
            <a:r>
              <a:rPr lang="en-US" altLang="zh-CN" dirty="0"/>
              <a:t> signals and channels in unlicensed spectrum of 5GHz, 6GHz and 60GHz (RAN4</a:t>
            </a:r>
            <a:r>
              <a:rPr lang="en-US" altLang="zh-CN" dirty="0" smtClean="0"/>
              <a:t>)</a:t>
            </a:r>
            <a:endParaRPr lang="en-US" altLang="zh-CN" dirty="0"/>
          </a:p>
        </p:txBody>
      </p:sp>
    </p:spTree>
    <p:extLst>
      <p:ext uri="{BB962C8B-B14F-4D97-AF65-F5344CB8AC3E}">
        <p14:creationId xmlns:p14="http://schemas.microsoft.com/office/powerpoint/2010/main" val="1887249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SL and </a:t>
            </a:r>
            <a:r>
              <a:rPr lang="en-US" altLang="zh-CN" dirty="0" err="1"/>
              <a:t>Uu</a:t>
            </a:r>
            <a:endParaRPr lang="zh-CN" altLang="en-US" dirty="0"/>
          </a:p>
        </p:txBody>
      </p:sp>
      <p:sp>
        <p:nvSpPr>
          <p:cNvPr id="3" name="内容占位符 2"/>
          <p:cNvSpPr>
            <a:spLocks noGrp="1"/>
          </p:cNvSpPr>
          <p:nvPr>
            <p:ph idx="1"/>
          </p:nvPr>
        </p:nvSpPr>
        <p:spPr>
          <a:xfrm>
            <a:off x="1676401" y="2898476"/>
            <a:ext cx="14058180" cy="9506309"/>
          </a:xfrm>
        </p:spPr>
        <p:txBody>
          <a:bodyPr>
            <a:normAutofit fontScale="62500" lnSpcReduction="20000"/>
          </a:bodyPr>
          <a:lstStyle/>
          <a:p>
            <a:r>
              <a:rPr lang="en-US" altLang="zh-CN" dirty="0"/>
              <a:t>Advantage of SL</a:t>
            </a:r>
          </a:p>
          <a:p>
            <a:pPr lvl="1"/>
            <a:r>
              <a:rPr lang="en-US" altLang="zh-CN" dirty="0"/>
              <a:t>Latency reduction</a:t>
            </a:r>
          </a:p>
          <a:p>
            <a:pPr lvl="2"/>
            <a:r>
              <a:rPr lang="en-US" altLang="zh-CN" dirty="0"/>
              <a:t>Direct instead of indirect communication</a:t>
            </a:r>
          </a:p>
          <a:p>
            <a:pPr lvl="1"/>
            <a:r>
              <a:rPr lang="en-US" altLang="zh-CN" dirty="0"/>
              <a:t>Traffic offloading</a:t>
            </a:r>
          </a:p>
          <a:p>
            <a:pPr lvl="2"/>
            <a:r>
              <a:rPr lang="en-US" altLang="zh-CN" dirty="0"/>
              <a:t>Traffic over </a:t>
            </a:r>
            <a:r>
              <a:rPr lang="en-US" altLang="zh-CN" dirty="0" err="1"/>
              <a:t>Uu</a:t>
            </a:r>
            <a:r>
              <a:rPr lang="en-US" altLang="zh-CN" dirty="0"/>
              <a:t> interface is saved for </a:t>
            </a:r>
            <a:r>
              <a:rPr lang="en-US" altLang="zh-CN" dirty="0" err="1"/>
              <a:t>sidelink</a:t>
            </a:r>
            <a:endParaRPr lang="en-US" altLang="zh-CN" dirty="0"/>
          </a:p>
          <a:p>
            <a:pPr lvl="1"/>
            <a:r>
              <a:rPr lang="en-US" altLang="zh-CN" dirty="0"/>
              <a:t>Higher spectrum efficiency</a:t>
            </a:r>
          </a:p>
          <a:p>
            <a:pPr lvl="2"/>
            <a:r>
              <a:rPr lang="en-US" altLang="zh-CN" dirty="0"/>
              <a:t>Only one instead of two sets of radio resource</a:t>
            </a:r>
          </a:p>
          <a:p>
            <a:pPr lvl="1"/>
            <a:r>
              <a:rPr lang="en-US" altLang="zh-CN" dirty="0"/>
              <a:t>Coverage extension</a:t>
            </a:r>
          </a:p>
          <a:p>
            <a:pPr lvl="2"/>
            <a:r>
              <a:rPr lang="en-US" altLang="zh-CN" dirty="0"/>
              <a:t>UE can connect to network via relay (U2N) or</a:t>
            </a:r>
          </a:p>
          <a:p>
            <a:pPr lvl="2"/>
            <a:r>
              <a:rPr lang="en-US" altLang="zh-CN" dirty="0"/>
              <a:t>UE can connect with each other out of coverage (U2U)</a:t>
            </a:r>
          </a:p>
          <a:p>
            <a:r>
              <a:rPr lang="en-US" altLang="zh-CN" dirty="0"/>
              <a:t>Collaboration between SL and </a:t>
            </a:r>
            <a:r>
              <a:rPr lang="en-US" altLang="zh-CN" dirty="0" err="1"/>
              <a:t>Uu</a:t>
            </a:r>
            <a:endParaRPr lang="en-US" altLang="zh-CN" dirty="0"/>
          </a:p>
          <a:p>
            <a:pPr lvl="1"/>
            <a:r>
              <a:rPr lang="en-US" altLang="zh-CN" dirty="0"/>
              <a:t>Smooth mobility and service continuity</a:t>
            </a:r>
          </a:p>
          <a:p>
            <a:pPr lvl="2"/>
            <a:r>
              <a:rPr lang="en-US" altLang="zh-CN" dirty="0"/>
              <a:t>Service can continue with normal indirect communication when a pair of UEs can’t reach with each other directly and vice versa</a:t>
            </a:r>
          </a:p>
          <a:p>
            <a:pPr lvl="1"/>
            <a:r>
              <a:rPr lang="en-US" altLang="zh-CN" dirty="0"/>
              <a:t>Coordination</a:t>
            </a:r>
          </a:p>
          <a:p>
            <a:pPr lvl="2"/>
            <a:r>
              <a:rPr lang="en-US" altLang="zh-CN" dirty="0"/>
              <a:t>For some use cases e.g. CV2X, </a:t>
            </a:r>
            <a:r>
              <a:rPr lang="en-US" altLang="zh-CN" dirty="0" err="1"/>
              <a:t>IIoT</a:t>
            </a:r>
            <a:r>
              <a:rPr lang="en-US" altLang="zh-CN" dirty="0"/>
              <a:t>, NCIS, </a:t>
            </a:r>
            <a:r>
              <a:rPr lang="en-US" altLang="zh-CN" dirty="0" err="1"/>
              <a:t>Uu</a:t>
            </a:r>
            <a:r>
              <a:rPr lang="en-US" altLang="zh-CN" dirty="0"/>
              <a:t> link and </a:t>
            </a:r>
            <a:r>
              <a:rPr lang="en-US" altLang="zh-CN" dirty="0" err="1"/>
              <a:t>sidelink</a:t>
            </a:r>
            <a:r>
              <a:rPr lang="en-US" altLang="zh-CN" dirty="0"/>
              <a:t> communication are organic part of one system i.e. they collaborating with each </a:t>
            </a:r>
            <a:r>
              <a:rPr lang="en-US" altLang="zh-CN" dirty="0" smtClean="0"/>
              <a:t>other</a:t>
            </a:r>
            <a:endParaRPr lang="en-US" altLang="zh-CN" dirty="0"/>
          </a:p>
        </p:txBody>
      </p:sp>
      <p:grpSp>
        <p:nvGrpSpPr>
          <p:cNvPr id="21" name="组合 20"/>
          <p:cNvGrpSpPr/>
          <p:nvPr/>
        </p:nvGrpSpPr>
        <p:grpSpPr>
          <a:xfrm>
            <a:off x="17482527" y="4221911"/>
            <a:ext cx="4921134" cy="6639586"/>
            <a:chOff x="8520545" y="2152997"/>
            <a:chExt cx="2460567" cy="3319793"/>
          </a:xfrm>
        </p:grpSpPr>
        <p:sp>
          <p:nvSpPr>
            <p:cNvPr id="4" name="等腰三角形 3"/>
            <p:cNvSpPr/>
            <p:nvPr/>
          </p:nvSpPr>
          <p:spPr>
            <a:xfrm>
              <a:off x="9376756" y="2152997"/>
              <a:ext cx="665018" cy="1438101"/>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5" name="矩形 4"/>
            <p:cNvSpPr/>
            <p:nvPr/>
          </p:nvSpPr>
          <p:spPr>
            <a:xfrm>
              <a:off x="9534699" y="2244436"/>
              <a:ext cx="74815" cy="2327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6" name="矩形 5"/>
            <p:cNvSpPr/>
            <p:nvPr/>
          </p:nvSpPr>
          <p:spPr>
            <a:xfrm>
              <a:off x="9809019" y="2244435"/>
              <a:ext cx="74815" cy="2327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7" name="圆角矩形 6"/>
            <p:cNvSpPr/>
            <p:nvPr/>
          </p:nvSpPr>
          <p:spPr>
            <a:xfrm>
              <a:off x="9609514" y="2302629"/>
              <a:ext cx="199505" cy="457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8" name="圆角矩形 7"/>
            <p:cNvSpPr/>
            <p:nvPr/>
          </p:nvSpPr>
          <p:spPr>
            <a:xfrm>
              <a:off x="8520545" y="2963487"/>
              <a:ext cx="166255" cy="3034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9" name="圆角矩形 8"/>
            <p:cNvSpPr/>
            <p:nvPr/>
          </p:nvSpPr>
          <p:spPr>
            <a:xfrm>
              <a:off x="10731730" y="2963487"/>
              <a:ext cx="166255" cy="3034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cxnSp>
          <p:nvCxnSpPr>
            <p:cNvPr id="11" name="直接箭头连接符 10"/>
            <p:cNvCxnSpPr/>
            <p:nvPr/>
          </p:nvCxnSpPr>
          <p:spPr>
            <a:xfrm flipV="1">
              <a:off x="8686800" y="2360813"/>
              <a:ext cx="689956" cy="511234"/>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10008524" y="2348349"/>
              <a:ext cx="723206" cy="523698"/>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8603672" y="5169375"/>
              <a:ext cx="166255" cy="3034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16" name="圆角矩形 15"/>
            <p:cNvSpPr/>
            <p:nvPr/>
          </p:nvSpPr>
          <p:spPr>
            <a:xfrm>
              <a:off x="10814857" y="5169375"/>
              <a:ext cx="166255" cy="3034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cxnSp>
          <p:nvCxnSpPr>
            <p:cNvPr id="17" name="直接箭头连接符 16"/>
            <p:cNvCxnSpPr/>
            <p:nvPr/>
          </p:nvCxnSpPr>
          <p:spPr>
            <a:xfrm>
              <a:off x="8952069" y="5321082"/>
              <a:ext cx="1713900" cy="0"/>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下箭头 18"/>
            <p:cNvSpPr/>
            <p:nvPr/>
          </p:nvSpPr>
          <p:spPr>
            <a:xfrm>
              <a:off x="9434945" y="4279248"/>
              <a:ext cx="255593" cy="338233"/>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20" name="上箭头 19"/>
            <p:cNvSpPr/>
            <p:nvPr/>
          </p:nvSpPr>
          <p:spPr>
            <a:xfrm>
              <a:off x="10008524" y="4267200"/>
              <a:ext cx="260083" cy="334831"/>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grpSp>
    </p:spTree>
    <p:extLst>
      <p:ext uri="{BB962C8B-B14F-4D97-AF65-F5344CB8AC3E}">
        <p14:creationId xmlns:p14="http://schemas.microsoft.com/office/powerpoint/2010/main" val="4223831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Unlicensed spectrum</a:t>
            </a:r>
            <a:endParaRPr lang="zh-CN" altLang="en-US" dirty="0"/>
          </a:p>
        </p:txBody>
      </p:sp>
      <p:pic>
        <p:nvPicPr>
          <p:cNvPr id="39" name="图片 38"/>
          <p:cNvPicPr>
            <a:picLocks noChangeAspect="1"/>
          </p:cNvPicPr>
          <p:nvPr/>
        </p:nvPicPr>
        <p:blipFill>
          <a:blip r:embed="rId3"/>
          <a:stretch>
            <a:fillRect/>
          </a:stretch>
        </p:blipFill>
        <p:spPr>
          <a:xfrm>
            <a:off x="12731718" y="8698418"/>
            <a:ext cx="9711920" cy="3801096"/>
          </a:xfrm>
          <a:prstGeom prst="rect">
            <a:avLst/>
          </a:prstGeom>
        </p:spPr>
      </p:pic>
      <p:pic>
        <p:nvPicPr>
          <p:cNvPr id="3" name="图片 2"/>
          <p:cNvPicPr>
            <a:picLocks noChangeAspect="1"/>
          </p:cNvPicPr>
          <p:nvPr/>
        </p:nvPicPr>
        <p:blipFill>
          <a:blip r:embed="rId4"/>
          <a:stretch>
            <a:fillRect/>
          </a:stretch>
        </p:blipFill>
        <p:spPr>
          <a:xfrm>
            <a:off x="1932316" y="2163590"/>
            <a:ext cx="20247359" cy="8435376"/>
          </a:xfrm>
          <a:prstGeom prst="rect">
            <a:avLst/>
          </a:prstGeom>
        </p:spPr>
      </p:pic>
    </p:spTree>
    <p:extLst>
      <p:ext uri="{BB962C8B-B14F-4D97-AF65-F5344CB8AC3E}">
        <p14:creationId xmlns:p14="http://schemas.microsoft.com/office/powerpoint/2010/main" val="4111754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 of SL-U</a:t>
            </a:r>
            <a:endParaRPr lang="zh-CN" altLang="en-US" dirty="0"/>
          </a:p>
        </p:txBody>
      </p:sp>
      <p:sp>
        <p:nvSpPr>
          <p:cNvPr id="3" name="内容占位符 2"/>
          <p:cNvSpPr>
            <a:spLocks noGrp="1"/>
          </p:cNvSpPr>
          <p:nvPr>
            <p:ph idx="1"/>
          </p:nvPr>
        </p:nvSpPr>
        <p:spPr>
          <a:xfrm>
            <a:off x="1676403" y="2973914"/>
            <a:ext cx="20769529" cy="6463384"/>
          </a:xfrm>
        </p:spPr>
        <p:txBody>
          <a:bodyPr>
            <a:normAutofit fontScale="77500" lnSpcReduction="20000"/>
          </a:bodyPr>
          <a:lstStyle/>
          <a:p>
            <a:r>
              <a:rPr lang="en-US" altLang="zh-CN" dirty="0"/>
              <a:t>Co-existence on unlicensed spectrum</a:t>
            </a:r>
          </a:p>
          <a:p>
            <a:pPr lvl="1"/>
            <a:r>
              <a:rPr lang="en-US" altLang="zh-CN" dirty="0"/>
              <a:t>Simulation shows SL-U can co-exist with other technology e.g. </a:t>
            </a:r>
            <a:r>
              <a:rPr lang="en-US" altLang="zh-CN" dirty="0" err="1"/>
              <a:t>wifi</a:t>
            </a:r>
            <a:endParaRPr lang="en-US" altLang="zh-CN" dirty="0"/>
          </a:p>
          <a:p>
            <a:r>
              <a:rPr lang="en-US" altLang="zh-CN" dirty="0"/>
              <a:t>SL-U can provide for CV2X and NCIS with e.g. high throughput </a:t>
            </a:r>
          </a:p>
          <a:p>
            <a:pPr lvl="1"/>
            <a:r>
              <a:rPr lang="en-US" altLang="zh-CN" dirty="0"/>
              <a:t>Which can’t be met by current </a:t>
            </a:r>
            <a:r>
              <a:rPr lang="en-US" altLang="zh-CN" dirty="0" err="1"/>
              <a:t>sidelink</a:t>
            </a:r>
            <a:r>
              <a:rPr lang="en-US" altLang="zh-CN" dirty="0"/>
              <a:t> communication based on limited licensed spectrum</a:t>
            </a:r>
          </a:p>
          <a:p>
            <a:r>
              <a:rPr lang="en-US" altLang="zh-CN" dirty="0"/>
              <a:t>SL-U can meet  some of the requirements of e.g. </a:t>
            </a:r>
            <a:r>
              <a:rPr lang="en-US" altLang="zh-CN" dirty="0" err="1"/>
              <a:t>IIoT</a:t>
            </a:r>
            <a:endParaRPr lang="en-US" altLang="zh-CN" dirty="0"/>
          </a:p>
          <a:p>
            <a:pPr lvl="1"/>
            <a:r>
              <a:rPr lang="en-US" altLang="zh-CN" dirty="0"/>
              <a:t>i.e. requirements can be met by both licensed and unlicensed spectrum</a:t>
            </a:r>
          </a:p>
          <a:p>
            <a:r>
              <a:rPr lang="en-US" altLang="zh-CN" dirty="0"/>
              <a:t>SL-U can also used in other commercial use cases which may or may not require </a:t>
            </a:r>
            <a:r>
              <a:rPr lang="en-US" altLang="zh-CN" dirty="0" err="1"/>
              <a:t>Uu</a:t>
            </a:r>
            <a:r>
              <a:rPr lang="en-US" altLang="zh-CN" dirty="0"/>
              <a:t> link collaboration e.g. smart home</a:t>
            </a:r>
          </a:p>
          <a:p>
            <a:pPr lvl="1"/>
            <a:r>
              <a:rPr lang="en-US" altLang="zh-CN" dirty="0"/>
              <a:t>Those function can be from the same platform as NCIS e.g. a smart phone</a:t>
            </a:r>
          </a:p>
        </p:txBody>
      </p:sp>
      <p:grpSp>
        <p:nvGrpSpPr>
          <p:cNvPr id="8" name="组合 7"/>
          <p:cNvGrpSpPr/>
          <p:nvPr/>
        </p:nvGrpSpPr>
        <p:grpSpPr>
          <a:xfrm>
            <a:off x="15486656" y="9644101"/>
            <a:ext cx="5957336" cy="2519396"/>
            <a:chOff x="7884179" y="5361629"/>
            <a:chExt cx="2978668" cy="1259698"/>
          </a:xfrm>
        </p:grpSpPr>
        <p:grpSp>
          <p:nvGrpSpPr>
            <p:cNvPr id="12" name="组合 11"/>
            <p:cNvGrpSpPr/>
            <p:nvPr/>
          </p:nvGrpSpPr>
          <p:grpSpPr>
            <a:xfrm>
              <a:off x="7884179" y="5361629"/>
              <a:ext cx="2837817" cy="1259698"/>
              <a:chOff x="3017985" y="5269233"/>
              <a:chExt cx="2837817" cy="1259698"/>
            </a:xfrm>
          </p:grpSpPr>
          <p:sp>
            <p:nvSpPr>
              <p:cNvPr id="4" name="圆角矩形 3"/>
              <p:cNvSpPr/>
              <p:nvPr/>
            </p:nvSpPr>
            <p:spPr>
              <a:xfrm>
                <a:off x="3017985" y="5269233"/>
                <a:ext cx="1811710" cy="9570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latin typeface="Arial" panose="020B0604020202020204" pitchFamily="34" charset="0"/>
                  <a:cs typeface="Arial" panose="020B0604020202020204" pitchFamily="34" charset="0"/>
                </a:endParaRPr>
              </a:p>
            </p:txBody>
          </p:sp>
          <p:sp>
            <p:nvSpPr>
              <p:cNvPr id="5" name="圆角矩形 4"/>
              <p:cNvSpPr/>
              <p:nvPr/>
            </p:nvSpPr>
            <p:spPr>
              <a:xfrm>
                <a:off x="4184943" y="5606218"/>
                <a:ext cx="1670859" cy="922713"/>
              </a:xfrm>
              <a:prstGeom prst="roundRect">
                <a:avLst/>
              </a:prstGeom>
              <a:solidFill>
                <a:srgbClr val="C00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latin typeface="Arial" panose="020B0604020202020204" pitchFamily="34" charset="0"/>
                  <a:cs typeface="Arial" panose="020B0604020202020204" pitchFamily="34" charset="0"/>
                </a:endParaRPr>
              </a:p>
            </p:txBody>
          </p:sp>
          <p:sp>
            <p:nvSpPr>
              <p:cNvPr id="7" name="文本框 6"/>
              <p:cNvSpPr txBox="1"/>
              <p:nvPr/>
            </p:nvSpPr>
            <p:spPr>
              <a:xfrm>
                <a:off x="3017985" y="5359503"/>
                <a:ext cx="1208690" cy="353943"/>
              </a:xfrm>
              <a:prstGeom prst="rect">
                <a:avLst/>
              </a:prstGeom>
              <a:noFill/>
            </p:spPr>
            <p:txBody>
              <a:bodyPr wrap="square" rtlCol="0">
                <a:spAutoFit/>
              </a:bodyPr>
              <a:lstStyle/>
              <a:p>
                <a:r>
                  <a:rPr lang="en-US" altLang="zh-CN" sz="2000" dirty="0">
                    <a:latin typeface="Arial" panose="020B0604020202020204" pitchFamily="34" charset="0"/>
                    <a:cs typeface="Arial" panose="020B0604020202020204" pitchFamily="34" charset="0"/>
                  </a:rPr>
                  <a:t>Vertical e.g. V2X, </a:t>
                </a:r>
                <a:r>
                  <a:rPr lang="en-US" altLang="zh-CN" sz="2000" dirty="0" err="1">
                    <a:latin typeface="Arial" panose="020B0604020202020204" pitchFamily="34" charset="0"/>
                    <a:cs typeface="Arial" panose="020B0604020202020204" pitchFamily="34" charset="0"/>
                  </a:rPr>
                  <a:t>IIoT</a:t>
                </a:r>
                <a:r>
                  <a:rPr lang="en-US" altLang="zh-CN" sz="2000" dirty="0">
                    <a:latin typeface="Arial" panose="020B0604020202020204" pitchFamily="34" charset="0"/>
                    <a:cs typeface="Arial" panose="020B0604020202020204" pitchFamily="34" charset="0"/>
                  </a:rPr>
                  <a:t>, etc.</a:t>
                </a:r>
                <a:endParaRPr lang="zh-CN" altLang="en-US" sz="2000" dirty="0">
                  <a:latin typeface="Arial" panose="020B0604020202020204" pitchFamily="34" charset="0"/>
                  <a:cs typeface="Arial" panose="020B0604020202020204" pitchFamily="34" charset="0"/>
                </a:endParaRPr>
              </a:p>
            </p:txBody>
          </p:sp>
          <p:sp>
            <p:nvSpPr>
              <p:cNvPr id="10" name="文本框 9"/>
              <p:cNvSpPr txBox="1"/>
              <p:nvPr/>
            </p:nvSpPr>
            <p:spPr>
              <a:xfrm>
                <a:off x="4185182" y="5662201"/>
                <a:ext cx="589500" cy="353943"/>
              </a:xfrm>
              <a:prstGeom prst="rect">
                <a:avLst/>
              </a:prstGeom>
              <a:noFill/>
            </p:spPr>
            <p:txBody>
              <a:bodyPr wrap="square" rtlCol="0">
                <a:spAutoFit/>
              </a:bodyPr>
              <a:lstStyle/>
              <a:p>
                <a:r>
                  <a:rPr lang="en-US" altLang="zh-CN" sz="2000" dirty="0">
                    <a:solidFill>
                      <a:schemeClr val="bg1"/>
                    </a:solidFill>
                    <a:latin typeface="Arial" panose="020B0604020202020204" pitchFamily="34" charset="0"/>
                    <a:cs typeface="Arial" panose="020B0604020202020204" pitchFamily="34" charset="0"/>
                  </a:rPr>
                  <a:t>Smart home</a:t>
                </a:r>
                <a:endParaRPr lang="zh-CN" altLang="en-US" sz="2000" dirty="0">
                  <a:solidFill>
                    <a:schemeClr val="bg1"/>
                  </a:solidFill>
                  <a:latin typeface="Arial" panose="020B0604020202020204" pitchFamily="34" charset="0"/>
                  <a:cs typeface="Arial" panose="020B0604020202020204" pitchFamily="34" charset="0"/>
                </a:endParaRPr>
              </a:p>
            </p:txBody>
          </p:sp>
        </p:grpSp>
        <p:sp>
          <p:nvSpPr>
            <p:cNvPr id="6" name="文本框 5"/>
            <p:cNvSpPr txBox="1"/>
            <p:nvPr/>
          </p:nvSpPr>
          <p:spPr>
            <a:xfrm>
              <a:off x="9640876" y="5984814"/>
              <a:ext cx="1221971" cy="461665"/>
            </a:xfrm>
            <a:prstGeom prst="rect">
              <a:avLst/>
            </a:prstGeom>
            <a:noFill/>
          </p:spPr>
          <p:txBody>
            <a:bodyPr wrap="square" rtlCol="0">
              <a:spAutoFit/>
            </a:bodyPr>
            <a:lstStyle/>
            <a:p>
              <a:r>
                <a:rPr lang="en-US" altLang="zh-CN" sz="1800" dirty="0">
                  <a:latin typeface="Arial" panose="020B0604020202020204" pitchFamily="34" charset="0"/>
                  <a:cs typeface="Arial" panose="020B0604020202020204" pitchFamily="34" charset="0"/>
                </a:rPr>
                <a:t>Commercial e.g. NCIS, wearable device etc.</a:t>
              </a:r>
              <a:endParaRPr lang="zh-CN" altLang="en-US" sz="18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955068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NCIS use cases</a:t>
            </a:r>
            <a:endParaRPr lang="zh-CN" altLang="en-US" dirty="0"/>
          </a:p>
        </p:txBody>
      </p:sp>
      <p:sp>
        <p:nvSpPr>
          <p:cNvPr id="3" name="内容占位符 2"/>
          <p:cNvSpPr>
            <a:spLocks noGrp="1"/>
          </p:cNvSpPr>
          <p:nvPr>
            <p:ph idx="1"/>
          </p:nvPr>
        </p:nvSpPr>
        <p:spPr>
          <a:xfrm>
            <a:off x="1676400" y="2973916"/>
            <a:ext cx="12004484" cy="9230038"/>
          </a:xfrm>
        </p:spPr>
        <p:txBody>
          <a:bodyPr>
            <a:normAutofit fontScale="70000" lnSpcReduction="20000"/>
          </a:bodyPr>
          <a:lstStyle/>
          <a:p>
            <a:r>
              <a:rPr lang="en-US" altLang="zh-CN" dirty="0"/>
              <a:t>XR gaming</a:t>
            </a:r>
          </a:p>
          <a:p>
            <a:pPr lvl="1"/>
            <a:r>
              <a:rPr lang="en-US" altLang="zh-CN" dirty="0"/>
              <a:t>Co-located users exchange live streams and control signal with each other and/or centralized game service</a:t>
            </a:r>
          </a:p>
          <a:p>
            <a:r>
              <a:rPr lang="en-GB" altLang="zh-CN" dirty="0"/>
              <a:t> Real-time sharing of XR content</a:t>
            </a:r>
          </a:p>
          <a:p>
            <a:pPr lvl="1"/>
            <a:r>
              <a:rPr lang="en-GB" altLang="zh-CN" dirty="0"/>
              <a:t>A bidirectional or unidirectional A/V channel could be open between users to exchange real-time stream of motion signals and effects that influence the rendering of the 3D object </a:t>
            </a:r>
          </a:p>
          <a:p>
            <a:r>
              <a:rPr lang="en-US" altLang="zh-CN" dirty="0"/>
              <a:t>Media sharing</a:t>
            </a:r>
          </a:p>
          <a:p>
            <a:pPr lvl="1"/>
            <a:r>
              <a:rPr lang="en-GB" altLang="zh-CN" dirty="0"/>
              <a:t>Offline sharing is used for sharing 3D models/objects and 3D MR scenes amongst UEs</a:t>
            </a:r>
            <a:endParaRPr lang="en-US" altLang="zh-CN" dirty="0"/>
          </a:p>
          <a:p>
            <a:r>
              <a:rPr lang="en-US" altLang="zh-CN" dirty="0"/>
              <a:t>Wireless tethered connection</a:t>
            </a:r>
          </a:p>
          <a:p>
            <a:pPr lvl="1"/>
            <a:r>
              <a:rPr lang="en-US" altLang="zh-CN" dirty="0"/>
              <a:t>AR/VR glass or helmet-mounted etc. could be tethered to a smart </a:t>
            </a:r>
            <a:r>
              <a:rPr lang="en-US" altLang="zh-CN" dirty="0" smtClean="0"/>
              <a:t>phone</a:t>
            </a:r>
            <a:endParaRPr lang="zh-CN" altLang="en-US" dirty="0"/>
          </a:p>
        </p:txBody>
      </p:sp>
      <p:sp>
        <p:nvSpPr>
          <p:cNvPr id="4" name="文本框 3"/>
          <p:cNvSpPr txBox="1"/>
          <p:nvPr/>
        </p:nvSpPr>
        <p:spPr>
          <a:xfrm>
            <a:off x="1676401" y="12928821"/>
            <a:ext cx="10543430" cy="400110"/>
          </a:xfrm>
          <a:prstGeom prst="rect">
            <a:avLst/>
          </a:prstGeom>
          <a:noFill/>
        </p:spPr>
        <p:txBody>
          <a:bodyPr wrap="square" rtlCol="0">
            <a:spAutoFit/>
          </a:bodyPr>
          <a:lstStyle/>
          <a:p>
            <a:r>
              <a:rPr lang="en-US" altLang="zh-CN" sz="2000" b="0" dirty="0">
                <a:latin typeface="Arial" panose="020B0604020202020204" pitchFamily="34" charset="0"/>
                <a:cs typeface="Arial" panose="020B0604020202020204" pitchFamily="34" charset="0"/>
              </a:rPr>
              <a:t>[1] TR 26.928  </a:t>
            </a:r>
            <a:r>
              <a:rPr lang="en-GB" altLang="zh-CN" sz="2000" b="0" dirty="0">
                <a:latin typeface="Arial" panose="020B0604020202020204" pitchFamily="34" charset="0"/>
                <a:cs typeface="Arial" panose="020B0604020202020204" pitchFamily="34" charset="0"/>
              </a:rPr>
              <a:t>Extended Reality (XR) in 5G</a:t>
            </a:r>
            <a:endParaRPr lang="zh-CN" altLang="en-US" sz="2000" b="0" dirty="0">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2"/>
          <a:stretch>
            <a:fillRect/>
          </a:stretch>
        </p:blipFill>
        <p:spPr>
          <a:xfrm>
            <a:off x="15249276" y="3625794"/>
            <a:ext cx="7319724" cy="4041992"/>
          </a:xfrm>
          <a:prstGeom prst="rect">
            <a:avLst/>
          </a:prstGeom>
        </p:spPr>
      </p:pic>
      <p:pic>
        <p:nvPicPr>
          <p:cNvPr id="6" name="图片 5"/>
          <p:cNvPicPr>
            <a:picLocks noChangeAspect="1"/>
          </p:cNvPicPr>
          <p:nvPr/>
        </p:nvPicPr>
        <p:blipFill>
          <a:blip r:embed="rId3"/>
          <a:stretch>
            <a:fillRect/>
          </a:stretch>
        </p:blipFill>
        <p:spPr>
          <a:xfrm>
            <a:off x="14085482" y="8255936"/>
            <a:ext cx="4652572" cy="4672884"/>
          </a:xfrm>
          <a:prstGeom prst="rect">
            <a:avLst/>
          </a:prstGeom>
        </p:spPr>
      </p:pic>
      <p:grpSp>
        <p:nvGrpSpPr>
          <p:cNvPr id="7" name="组合 6"/>
          <p:cNvGrpSpPr/>
          <p:nvPr/>
        </p:nvGrpSpPr>
        <p:grpSpPr>
          <a:xfrm>
            <a:off x="19446650" y="9218938"/>
            <a:ext cx="4687768" cy="2985016"/>
            <a:chOff x="2466363" y="2466363"/>
            <a:chExt cx="7130643" cy="2718033"/>
          </a:xfrm>
        </p:grpSpPr>
        <p:grpSp>
          <p:nvGrpSpPr>
            <p:cNvPr id="8" name="组合 7"/>
            <p:cNvGrpSpPr/>
            <p:nvPr/>
          </p:nvGrpSpPr>
          <p:grpSpPr>
            <a:xfrm>
              <a:off x="2466363" y="2466363"/>
              <a:ext cx="7130643" cy="2718033"/>
              <a:chOff x="1547592" y="3451688"/>
              <a:chExt cx="9380306" cy="3375061"/>
            </a:xfrm>
          </p:grpSpPr>
          <p:sp>
            <p:nvSpPr>
              <p:cNvPr id="10" name="圆角矩形 9"/>
              <p:cNvSpPr/>
              <p:nvPr/>
            </p:nvSpPr>
            <p:spPr>
              <a:xfrm>
                <a:off x="1547592" y="3451688"/>
                <a:ext cx="9380306" cy="3375061"/>
              </a:xfrm>
              <a:prstGeom prst="roundRect">
                <a:avLst/>
              </a:prstGeom>
              <a:solidFill>
                <a:schemeClr val="accent1">
                  <a:lumMod val="20000"/>
                  <a:lumOff val="80000"/>
                  <a:alpha val="6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6000"/>
              </a:p>
            </p:txBody>
          </p:sp>
          <p:pic>
            <p:nvPicPr>
              <p:cNvPr id="11" name="图片 10"/>
              <p:cNvPicPr>
                <a:picLocks noChangeAspect="1"/>
              </p:cNvPicPr>
              <p:nvPr/>
            </p:nvPicPr>
            <p:blipFill>
              <a:blip r:embed="rId4"/>
              <a:stretch>
                <a:fillRect/>
              </a:stretch>
            </p:blipFill>
            <p:spPr>
              <a:xfrm>
                <a:off x="2098190" y="3853871"/>
                <a:ext cx="3010349" cy="2685045"/>
              </a:xfrm>
              <a:prstGeom prst="rect">
                <a:avLst/>
              </a:prstGeom>
              <a:solidFill>
                <a:schemeClr val="accent1">
                  <a:lumMod val="20000"/>
                  <a:lumOff val="80000"/>
                </a:schemeClr>
              </a:solidFill>
            </p:spPr>
          </p:pic>
          <p:pic>
            <p:nvPicPr>
              <p:cNvPr id="12" name="图片 11"/>
              <p:cNvPicPr>
                <a:picLocks noChangeAspect="1"/>
              </p:cNvPicPr>
              <p:nvPr/>
            </p:nvPicPr>
            <p:blipFill>
              <a:blip r:embed="rId5"/>
              <a:stretch>
                <a:fillRect/>
              </a:stretch>
            </p:blipFill>
            <p:spPr>
              <a:xfrm>
                <a:off x="5571114" y="3889048"/>
                <a:ext cx="811256" cy="1009378"/>
              </a:xfrm>
              <a:prstGeom prst="rect">
                <a:avLst/>
              </a:prstGeom>
              <a:solidFill>
                <a:schemeClr val="accent1">
                  <a:lumMod val="20000"/>
                  <a:lumOff val="80000"/>
                </a:schemeClr>
              </a:solidFill>
            </p:spPr>
          </p:pic>
          <p:sp>
            <p:nvSpPr>
              <p:cNvPr id="13" name="闪电形 12"/>
              <p:cNvSpPr/>
              <p:nvPr/>
            </p:nvSpPr>
            <p:spPr>
              <a:xfrm rot="20966583">
                <a:off x="4457155" y="4327182"/>
                <a:ext cx="1093541" cy="193200"/>
              </a:xfrm>
              <a:prstGeom prst="lightningBol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6000"/>
              </a:p>
            </p:txBody>
          </p:sp>
          <p:sp>
            <p:nvSpPr>
              <p:cNvPr id="14" name="闪电形 13"/>
              <p:cNvSpPr/>
              <p:nvPr/>
            </p:nvSpPr>
            <p:spPr>
              <a:xfrm rot="20966583">
                <a:off x="6402462" y="4297137"/>
                <a:ext cx="1093541" cy="193200"/>
              </a:xfrm>
              <a:prstGeom prst="lightningBol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6000"/>
              </a:p>
            </p:txBody>
          </p:sp>
        </p:grpSp>
        <p:sp>
          <p:nvSpPr>
            <p:cNvPr id="9" name="云形 8"/>
            <p:cNvSpPr/>
            <p:nvPr/>
          </p:nvSpPr>
          <p:spPr>
            <a:xfrm>
              <a:off x="7167404" y="2606881"/>
              <a:ext cx="2067853" cy="1284671"/>
            </a:xfrm>
            <a:prstGeom prst="cloud">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6000"/>
            </a:p>
          </p:txBody>
        </p:sp>
      </p:grpSp>
    </p:spTree>
    <p:extLst>
      <p:ext uri="{BB962C8B-B14F-4D97-AF65-F5344CB8AC3E}">
        <p14:creationId xmlns:p14="http://schemas.microsoft.com/office/powerpoint/2010/main" val="164984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NCIS Requirement(s)</a:t>
            </a:r>
            <a:endParaRPr lang="zh-CN" altLang="en-US" dirty="0"/>
          </a:p>
        </p:txBody>
      </p:sp>
      <p:sp>
        <p:nvSpPr>
          <p:cNvPr id="4" name="灯片编号占位符 3"/>
          <p:cNvSpPr>
            <a:spLocks noGrp="1"/>
          </p:cNvSpPr>
          <p:nvPr>
            <p:ph type="sldNum" sz="quarter" idx="12"/>
          </p:nvPr>
        </p:nvSpPr>
        <p:spPr/>
        <p:txBody>
          <a:bodyPr/>
          <a:lstStyle/>
          <a:p>
            <a:fld id="{B6F15528-21DE-4FAA-801E-634DDDAF4B2B}" type="slidenum">
              <a:rPr lang="en-US" smtClean="0"/>
              <a:pPr/>
              <a:t>6</a:t>
            </a:fld>
            <a:endParaRPr lang="en-US" dirty="0"/>
          </a:p>
        </p:txBody>
      </p:sp>
      <p:sp>
        <p:nvSpPr>
          <p:cNvPr id="6" name="文本框 5"/>
          <p:cNvSpPr txBox="1"/>
          <p:nvPr/>
        </p:nvSpPr>
        <p:spPr>
          <a:xfrm>
            <a:off x="1736934" y="13109303"/>
            <a:ext cx="12844480" cy="400110"/>
          </a:xfrm>
          <a:prstGeom prst="rect">
            <a:avLst/>
          </a:prstGeom>
          <a:noFill/>
        </p:spPr>
        <p:txBody>
          <a:bodyPr wrap="square" rtlCol="0">
            <a:spAutoFit/>
          </a:bodyPr>
          <a:lstStyle/>
          <a:p>
            <a:r>
              <a:rPr lang="en-US" altLang="zh-CN" sz="2000" b="0" dirty="0">
                <a:latin typeface="Arial" panose="020B0604020202020204" pitchFamily="34" charset="0"/>
                <a:cs typeface="Arial" panose="020B0604020202020204" pitchFamily="34" charset="0"/>
              </a:rPr>
              <a:t>[1] 22.261 table 7.6.1-1 </a:t>
            </a:r>
            <a:r>
              <a:rPr lang="en-GB" altLang="zh-CN" sz="2000" b="0" dirty="0">
                <a:latin typeface="Arial" panose="020B0604020202020204" pitchFamily="34" charset="0"/>
                <a:cs typeface="Arial" panose="020B0604020202020204" pitchFamily="34" charset="0"/>
              </a:rPr>
              <a:t>KPI Table for</a:t>
            </a:r>
            <a:r>
              <a:rPr lang="en-US" altLang="zh-CN" sz="2000" b="0" dirty="0">
                <a:latin typeface="Arial" panose="020B0604020202020204" pitchFamily="34" charset="0"/>
                <a:cs typeface="Arial" panose="020B0604020202020204" pitchFamily="34" charset="0"/>
              </a:rPr>
              <a:t> additional high data rate and low latency service</a:t>
            </a:r>
          </a:p>
        </p:txBody>
      </p:sp>
      <p:graphicFrame>
        <p:nvGraphicFramePr>
          <p:cNvPr id="11" name="表格 10"/>
          <p:cNvGraphicFramePr>
            <a:graphicFrameLocks noGrp="1"/>
          </p:cNvGraphicFramePr>
          <p:nvPr>
            <p:extLst>
              <p:ext uri="{D42A27DB-BD31-4B8C-83A1-F6EECF244321}">
                <p14:modId xmlns:p14="http://schemas.microsoft.com/office/powerpoint/2010/main" val="1335806383"/>
              </p:ext>
            </p:extLst>
          </p:nvPr>
        </p:nvGraphicFramePr>
        <p:xfrm>
          <a:off x="1219200" y="2808384"/>
          <a:ext cx="21945604" cy="9268597"/>
        </p:xfrm>
        <a:graphic>
          <a:graphicData uri="http://schemas.openxmlformats.org/drawingml/2006/table">
            <a:tbl>
              <a:tblPr firstRow="1" firstCol="1" bandRow="1">
                <a:tableStyleId>{5C22544A-7EE6-4342-B048-85BDC9FD1C3A}</a:tableStyleId>
              </a:tblPr>
              <a:tblGrid>
                <a:gridCol w="3594690">
                  <a:extLst>
                    <a:ext uri="{9D8B030D-6E8A-4147-A177-3AD203B41FA5}">
                      <a16:colId xmlns:a16="http://schemas.microsoft.com/office/drawing/2014/main" val="1655704339"/>
                    </a:ext>
                  </a:extLst>
                </a:gridCol>
                <a:gridCol w="4160886">
                  <a:extLst>
                    <a:ext uri="{9D8B030D-6E8A-4147-A177-3AD203B41FA5}">
                      <a16:colId xmlns:a16="http://schemas.microsoft.com/office/drawing/2014/main" val="2111600602"/>
                    </a:ext>
                  </a:extLst>
                </a:gridCol>
                <a:gridCol w="4577940">
                  <a:extLst>
                    <a:ext uri="{9D8B030D-6E8A-4147-A177-3AD203B41FA5}">
                      <a16:colId xmlns:a16="http://schemas.microsoft.com/office/drawing/2014/main" val="480007253"/>
                    </a:ext>
                  </a:extLst>
                </a:gridCol>
                <a:gridCol w="2049632">
                  <a:extLst>
                    <a:ext uri="{9D8B030D-6E8A-4147-A177-3AD203B41FA5}">
                      <a16:colId xmlns:a16="http://schemas.microsoft.com/office/drawing/2014/main" val="2598198198"/>
                    </a:ext>
                  </a:extLst>
                </a:gridCol>
                <a:gridCol w="1330382">
                  <a:extLst>
                    <a:ext uri="{9D8B030D-6E8A-4147-A177-3AD203B41FA5}">
                      <a16:colId xmlns:a16="http://schemas.microsoft.com/office/drawing/2014/main" val="157198669"/>
                    </a:ext>
                  </a:extLst>
                </a:gridCol>
                <a:gridCol w="2824844">
                  <a:extLst>
                    <a:ext uri="{9D8B030D-6E8A-4147-A177-3AD203B41FA5}">
                      <a16:colId xmlns:a16="http://schemas.microsoft.com/office/drawing/2014/main" val="3386278078"/>
                    </a:ext>
                  </a:extLst>
                </a:gridCol>
                <a:gridCol w="3407230">
                  <a:extLst>
                    <a:ext uri="{9D8B030D-6E8A-4147-A177-3AD203B41FA5}">
                      <a16:colId xmlns:a16="http://schemas.microsoft.com/office/drawing/2014/main" val="3823086233"/>
                    </a:ext>
                  </a:extLst>
                </a:gridCol>
              </a:tblGrid>
              <a:tr h="426720">
                <a:tc rowSpan="2">
                  <a:txBody>
                    <a:bodyPr/>
                    <a:lstStyle/>
                    <a:p>
                      <a:pPr algn="ctr">
                        <a:spcAft>
                          <a:spcPts val="0"/>
                        </a:spcAft>
                      </a:pPr>
                      <a:r>
                        <a:rPr lang="en-GB" sz="2400" b="0" dirty="0">
                          <a:effectLst/>
                          <a:latin typeface="Arial" panose="020B0604020202020204" pitchFamily="34" charset="0"/>
                          <a:cs typeface="Arial" panose="020B0604020202020204" pitchFamily="34" charset="0"/>
                        </a:rPr>
                        <a:t>Use Cases</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gridSpan="3">
                  <a:txBody>
                    <a:bodyPr/>
                    <a:lstStyle/>
                    <a:p>
                      <a:pPr algn="ctr">
                        <a:spcAft>
                          <a:spcPts val="0"/>
                        </a:spcAft>
                      </a:pPr>
                      <a:r>
                        <a:rPr lang="en-GB" sz="2400" b="0">
                          <a:effectLst/>
                          <a:latin typeface="Arial" panose="020B0604020202020204" pitchFamily="34" charset="0"/>
                          <a:cs typeface="Arial" panose="020B0604020202020204" pitchFamily="34" charset="0"/>
                        </a:rPr>
                        <a:t>Characteristic parameter (KPI)</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en-GB" sz="2400" b="0">
                          <a:effectLst/>
                          <a:latin typeface="Arial" panose="020B0604020202020204" pitchFamily="34" charset="0"/>
                          <a:cs typeface="Arial" panose="020B0604020202020204" pitchFamily="34" charset="0"/>
                        </a:rPr>
                        <a:t>Influence quantity</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255936911"/>
                  </a:ext>
                </a:extLst>
              </a:tr>
              <a:tr h="1280160">
                <a:tc vMerge="1">
                  <a:txBody>
                    <a:bodyPr/>
                    <a:lstStyle/>
                    <a:p>
                      <a:endParaRPr lang="zh-CN" altLang="en-US"/>
                    </a:p>
                  </a:txBody>
                  <a:tcPr/>
                </a:tc>
                <a:tc>
                  <a:txBody>
                    <a:bodyPr/>
                    <a:lstStyle/>
                    <a:p>
                      <a:pPr algn="ctr">
                        <a:spcAft>
                          <a:spcPts val="0"/>
                        </a:spcAft>
                      </a:pPr>
                      <a:r>
                        <a:rPr lang="en-GB" sz="2400" b="0" dirty="0">
                          <a:effectLst/>
                          <a:latin typeface="Arial" panose="020B0604020202020204" pitchFamily="34" charset="0"/>
                          <a:cs typeface="Arial" panose="020B0604020202020204" pitchFamily="34" charset="0"/>
                        </a:rPr>
                        <a:t>Max Allowed End-to-end latency</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400" b="0">
                          <a:effectLst/>
                          <a:latin typeface="Arial" panose="020B0604020202020204" pitchFamily="34" charset="0"/>
                          <a:cs typeface="Arial" panose="020B0604020202020204" pitchFamily="34" charset="0"/>
                        </a:rPr>
                        <a:t>Service bit rate: user-experienced data rate</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400" b="0">
                          <a:effectLst/>
                          <a:latin typeface="Arial" panose="020B0604020202020204" pitchFamily="34" charset="0"/>
                          <a:cs typeface="Arial" panose="020B0604020202020204" pitchFamily="34" charset="0"/>
                        </a:rPr>
                        <a:t>Reliability</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400" b="0">
                          <a:effectLst/>
                          <a:latin typeface="Arial" panose="020B0604020202020204" pitchFamily="34" charset="0"/>
                          <a:cs typeface="Arial" panose="020B0604020202020204" pitchFamily="34" charset="0"/>
                        </a:rPr>
                        <a:t># of UEs</a:t>
                      </a:r>
                      <a:endParaRPr lang="zh-CN" sz="2400" b="0">
                        <a:effectLst/>
                        <a:latin typeface="Arial" panose="020B0604020202020204" pitchFamily="34" charset="0"/>
                        <a:cs typeface="Arial" panose="020B0604020202020204" pitchFamily="34" charset="0"/>
                      </a:endParaRPr>
                    </a:p>
                    <a:p>
                      <a:pPr algn="ctr">
                        <a:spcAft>
                          <a:spcPts val="0"/>
                        </a:spcAft>
                      </a:pPr>
                      <a:r>
                        <a:rPr lang="en-GB" sz="2400" b="0">
                          <a:effectLst/>
                          <a:latin typeface="Arial" panose="020B0604020202020204" pitchFamily="34" charset="0"/>
                          <a:cs typeface="Arial" panose="020B0604020202020204" pitchFamily="34" charset="0"/>
                        </a:rPr>
                        <a:t> </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400" b="0">
                          <a:effectLst/>
                          <a:latin typeface="Arial" panose="020B0604020202020204" pitchFamily="34" charset="0"/>
                          <a:cs typeface="Arial" panose="020B0604020202020204" pitchFamily="34" charset="0"/>
                        </a:rPr>
                        <a:t>UE Speed</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400" b="0">
                          <a:effectLst/>
                          <a:latin typeface="Arial" panose="020B0604020202020204" pitchFamily="34" charset="0"/>
                          <a:cs typeface="Arial" panose="020B0604020202020204" pitchFamily="34" charset="0"/>
                        </a:rPr>
                        <a:t>Service Area</a:t>
                      </a:r>
                      <a:endParaRPr lang="zh-CN" sz="2400" b="0">
                        <a:effectLst/>
                        <a:latin typeface="Arial" panose="020B0604020202020204" pitchFamily="34" charset="0"/>
                        <a:cs typeface="Arial" panose="020B0604020202020204" pitchFamily="34" charset="0"/>
                      </a:endParaRPr>
                    </a:p>
                    <a:p>
                      <a:pPr algn="ctr">
                        <a:spcAft>
                          <a:spcPts val="0"/>
                        </a:spcAft>
                      </a:pPr>
                      <a:r>
                        <a:rPr lang="en-GB" sz="2400" b="0">
                          <a:effectLst/>
                          <a:latin typeface="Arial" panose="020B0604020202020204" pitchFamily="34" charset="0"/>
                          <a:cs typeface="Arial" panose="020B0604020202020204" pitchFamily="34" charset="0"/>
                        </a:rPr>
                        <a:t>(note 2)</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3102430082"/>
                  </a:ext>
                </a:extLst>
              </a:tr>
              <a:tr h="2987040">
                <a:tc>
                  <a:txBody>
                    <a:bodyPr/>
                    <a:lstStyle/>
                    <a:p>
                      <a:pPr>
                        <a:spcAft>
                          <a:spcPts val="0"/>
                        </a:spcAft>
                      </a:pPr>
                      <a:r>
                        <a:rPr lang="en-GB" sz="2400" b="0" dirty="0">
                          <a:effectLst/>
                          <a:latin typeface="Arial" panose="020B0604020202020204" pitchFamily="34" charset="0"/>
                          <a:cs typeface="Arial" panose="020B0604020202020204" pitchFamily="34" charset="0"/>
                        </a:rPr>
                        <a:t>Gaming or Interactive Data Exchanging (note 3)</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dirty="0">
                          <a:effectLst/>
                          <a:latin typeface="Arial" panose="020B0604020202020204" pitchFamily="34" charset="0"/>
                          <a:cs typeface="Arial" panose="020B0604020202020204" pitchFamily="34" charset="0"/>
                        </a:rPr>
                        <a:t>10ms (note 4)</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dirty="0">
                          <a:effectLst/>
                          <a:latin typeface="Arial" panose="020B0604020202020204" pitchFamily="34" charset="0"/>
                          <a:cs typeface="Arial" panose="020B0604020202020204" pitchFamily="34" charset="0"/>
                        </a:rPr>
                        <a:t>0.1-[1] </a:t>
                      </a:r>
                      <a:r>
                        <a:rPr lang="en-GB" sz="2400" b="0" dirty="0" err="1">
                          <a:effectLst/>
                          <a:latin typeface="Arial" panose="020B0604020202020204" pitchFamily="34" charset="0"/>
                          <a:cs typeface="Arial" panose="020B0604020202020204" pitchFamily="34" charset="0"/>
                        </a:rPr>
                        <a:t>Gbit</a:t>
                      </a:r>
                      <a:r>
                        <a:rPr lang="en-GB" sz="2400" b="0" dirty="0">
                          <a:effectLst/>
                          <a:latin typeface="Arial" panose="020B0604020202020204" pitchFamily="34" charset="0"/>
                          <a:cs typeface="Arial" panose="020B0604020202020204" pitchFamily="34" charset="0"/>
                        </a:rPr>
                        <a:t>/s supporting visual content (e.g. VR based or high definition video) with 4K, 8K resolution and up to120fps content.</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dirty="0">
                          <a:effectLst/>
                          <a:latin typeface="Arial" panose="020B0604020202020204" pitchFamily="34" charset="0"/>
                          <a:cs typeface="Arial" panose="020B0604020202020204" pitchFamily="34" charset="0"/>
                        </a:rPr>
                        <a:t>99.99% (note 4)</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dirty="0">
                          <a:effectLst/>
                          <a:latin typeface="Arial" panose="020B0604020202020204" pitchFamily="34" charset="0"/>
                          <a:cs typeface="Arial" panose="020B0604020202020204" pitchFamily="34" charset="0"/>
                        </a:rPr>
                        <a:t>≤ [10]</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a:effectLst/>
                          <a:latin typeface="Arial" panose="020B0604020202020204" pitchFamily="34" charset="0"/>
                          <a:cs typeface="Arial" panose="020B0604020202020204" pitchFamily="34" charset="0"/>
                        </a:rPr>
                        <a:t>Stationary or Pedestrian</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a:effectLst/>
                          <a:latin typeface="Arial" panose="020B0604020202020204" pitchFamily="34" charset="0"/>
                          <a:cs typeface="Arial" panose="020B0604020202020204" pitchFamily="34" charset="0"/>
                        </a:rPr>
                        <a:t>20 m x 10 m; in one vehicle (up to 120 km/h) and in one train (up to 500 km/h)</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4111397004"/>
                  </a:ext>
                </a:extLst>
              </a:tr>
              <a:tr h="1706880">
                <a:tc>
                  <a:txBody>
                    <a:bodyPr/>
                    <a:lstStyle/>
                    <a:p>
                      <a:pPr>
                        <a:spcAft>
                          <a:spcPts val="0"/>
                        </a:spcAft>
                      </a:pPr>
                      <a:r>
                        <a:rPr lang="en-GB" sz="2400" b="0" dirty="0">
                          <a:effectLst/>
                          <a:latin typeface="Arial" panose="020B0604020202020204" pitchFamily="34" charset="0"/>
                          <a:cs typeface="Arial" panose="020B0604020202020204" pitchFamily="34" charset="0"/>
                        </a:rPr>
                        <a:t>Consume VR content via tethered VR </a:t>
                      </a:r>
                      <a:r>
                        <a:rPr lang="en-US" altLang="zh-CN" sz="2400" b="0" dirty="0">
                          <a:effectLst/>
                          <a:latin typeface="Arial" panose="020B0604020202020204" pitchFamily="34" charset="0"/>
                          <a:cs typeface="Arial" panose="020B0604020202020204" pitchFamily="34" charset="0"/>
                        </a:rPr>
                        <a:t>h</a:t>
                      </a:r>
                      <a:r>
                        <a:rPr lang="en-GB" sz="2400" b="0" dirty="0" err="1">
                          <a:effectLst/>
                          <a:latin typeface="Arial" panose="020B0604020202020204" pitchFamily="34" charset="0"/>
                          <a:cs typeface="Arial" panose="020B0604020202020204" pitchFamily="34" charset="0"/>
                        </a:rPr>
                        <a:t>eadset</a:t>
                      </a:r>
                      <a:r>
                        <a:rPr lang="en-GB" sz="2400" b="0" dirty="0">
                          <a:effectLst/>
                          <a:latin typeface="Arial" panose="020B0604020202020204" pitchFamily="34" charset="0"/>
                          <a:cs typeface="Arial" panose="020B0604020202020204" pitchFamily="34" charset="0"/>
                        </a:rPr>
                        <a:t> (note 6)</a:t>
                      </a:r>
                      <a:endParaRPr lang="zh-CN" sz="2400" b="0" dirty="0">
                        <a:effectLst/>
                        <a:latin typeface="Arial" panose="020B0604020202020204" pitchFamily="34" charset="0"/>
                        <a:cs typeface="Arial" panose="020B0604020202020204" pitchFamily="34" charset="0"/>
                      </a:endParaRPr>
                    </a:p>
                    <a:p>
                      <a:pPr>
                        <a:spcAft>
                          <a:spcPts val="0"/>
                        </a:spcAft>
                      </a:pPr>
                      <a:r>
                        <a:rPr lang="en-GB" sz="2400" b="0" dirty="0">
                          <a:effectLst/>
                          <a:latin typeface="Arial" panose="020B0604020202020204" pitchFamily="34" charset="0"/>
                          <a:cs typeface="Arial" panose="020B0604020202020204" pitchFamily="34" charset="0"/>
                        </a:rPr>
                        <a:t> </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dirty="0">
                          <a:effectLst/>
                          <a:latin typeface="Arial" panose="020B0604020202020204" pitchFamily="34" charset="0"/>
                          <a:cs typeface="Arial" panose="020B0604020202020204" pitchFamily="34" charset="0"/>
                        </a:rPr>
                        <a:t>[5 -10] </a:t>
                      </a:r>
                      <a:r>
                        <a:rPr lang="en-GB" sz="2400" b="0" dirty="0" err="1">
                          <a:effectLst/>
                          <a:latin typeface="Arial" panose="020B0604020202020204" pitchFamily="34" charset="0"/>
                          <a:cs typeface="Arial" panose="020B0604020202020204" pitchFamily="34" charset="0"/>
                        </a:rPr>
                        <a:t>ms</a:t>
                      </a:r>
                      <a:endParaRPr lang="zh-CN" sz="2400" b="0" dirty="0">
                        <a:effectLst/>
                        <a:latin typeface="Arial" panose="020B0604020202020204" pitchFamily="34" charset="0"/>
                        <a:cs typeface="Arial" panose="020B0604020202020204" pitchFamily="34" charset="0"/>
                      </a:endParaRPr>
                    </a:p>
                    <a:p>
                      <a:pPr>
                        <a:spcAft>
                          <a:spcPts val="0"/>
                        </a:spcAft>
                      </a:pPr>
                      <a:r>
                        <a:rPr lang="en-GB" sz="2400" b="0" dirty="0">
                          <a:effectLst/>
                          <a:latin typeface="Arial" panose="020B0604020202020204" pitchFamily="34" charset="0"/>
                          <a:cs typeface="Arial" panose="020B0604020202020204" pitchFamily="34" charset="0"/>
                        </a:rPr>
                        <a:t>(note 5)</a:t>
                      </a:r>
                      <a:endParaRPr lang="zh-CN" sz="2400" b="0" dirty="0">
                        <a:effectLst/>
                        <a:latin typeface="Arial" panose="020B0604020202020204" pitchFamily="34" charset="0"/>
                        <a:cs typeface="Arial" panose="020B0604020202020204" pitchFamily="34" charset="0"/>
                      </a:endParaRPr>
                    </a:p>
                    <a:p>
                      <a:pPr algn="l">
                        <a:spcAft>
                          <a:spcPts val="0"/>
                        </a:spcAft>
                      </a:pPr>
                      <a:r>
                        <a:rPr lang="en-GB" sz="2400" b="0" dirty="0">
                          <a:effectLst/>
                          <a:latin typeface="Arial" panose="020B0604020202020204" pitchFamily="34" charset="0"/>
                          <a:cs typeface="Arial" panose="020B0604020202020204" pitchFamily="34" charset="0"/>
                        </a:rPr>
                        <a:t> </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dirty="0">
                          <a:effectLst/>
                          <a:latin typeface="Arial" panose="020B0604020202020204" pitchFamily="34" charset="0"/>
                          <a:cs typeface="Arial" panose="020B0604020202020204" pitchFamily="34" charset="0"/>
                        </a:rPr>
                        <a:t> 0.1-[10] </a:t>
                      </a:r>
                      <a:r>
                        <a:rPr lang="en-GB" sz="2400" b="0" dirty="0" err="1">
                          <a:effectLst/>
                          <a:latin typeface="Arial" panose="020B0604020202020204" pitchFamily="34" charset="0"/>
                          <a:cs typeface="Arial" panose="020B0604020202020204" pitchFamily="34" charset="0"/>
                        </a:rPr>
                        <a:t>Gbit</a:t>
                      </a:r>
                      <a:r>
                        <a:rPr lang="en-GB" sz="2400" b="0" dirty="0">
                          <a:effectLst/>
                          <a:latin typeface="Arial" panose="020B0604020202020204" pitchFamily="34" charset="0"/>
                          <a:cs typeface="Arial" panose="020B0604020202020204" pitchFamily="34" charset="0"/>
                        </a:rPr>
                        <a:t>/s </a:t>
                      </a:r>
                      <a:endParaRPr lang="zh-CN" sz="2400" b="0" dirty="0">
                        <a:effectLst/>
                        <a:latin typeface="Arial" panose="020B0604020202020204" pitchFamily="34" charset="0"/>
                        <a:cs typeface="Arial" panose="020B0604020202020204" pitchFamily="34" charset="0"/>
                      </a:endParaRPr>
                    </a:p>
                    <a:p>
                      <a:pPr>
                        <a:spcAft>
                          <a:spcPts val="0"/>
                        </a:spcAft>
                      </a:pPr>
                      <a:r>
                        <a:rPr lang="en-GB" sz="2400" b="0" dirty="0">
                          <a:effectLst/>
                          <a:latin typeface="Arial" panose="020B0604020202020204" pitchFamily="34" charset="0"/>
                          <a:cs typeface="Arial" panose="020B0604020202020204" pitchFamily="34" charset="0"/>
                        </a:rPr>
                        <a:t>(note 5)</a:t>
                      </a:r>
                      <a:endParaRPr lang="zh-CN" sz="2400" b="0" dirty="0">
                        <a:effectLst/>
                        <a:latin typeface="Arial" panose="020B0604020202020204" pitchFamily="34" charset="0"/>
                        <a:cs typeface="Arial" panose="020B0604020202020204" pitchFamily="34" charset="0"/>
                      </a:endParaRPr>
                    </a:p>
                    <a:p>
                      <a:pPr>
                        <a:spcAft>
                          <a:spcPts val="0"/>
                        </a:spcAft>
                      </a:pPr>
                      <a:r>
                        <a:rPr lang="en-GB" sz="2400" b="0" dirty="0">
                          <a:effectLst/>
                          <a:latin typeface="Arial" panose="020B0604020202020204" pitchFamily="34" charset="0"/>
                          <a:cs typeface="Arial" panose="020B0604020202020204" pitchFamily="34" charset="0"/>
                        </a:rPr>
                        <a:t> </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a:effectLst/>
                          <a:latin typeface="Arial" panose="020B0604020202020204" pitchFamily="34" charset="0"/>
                          <a:cs typeface="Arial" panose="020B0604020202020204" pitchFamily="34" charset="0"/>
                        </a:rPr>
                        <a:t>[99,99%]</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dirty="0">
                          <a:effectLst/>
                          <a:latin typeface="Arial" panose="020B0604020202020204" pitchFamily="34" charset="0"/>
                          <a:cs typeface="Arial" panose="020B0604020202020204" pitchFamily="34" charset="0"/>
                        </a:rPr>
                        <a:t>-</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dirty="0">
                          <a:effectLst/>
                          <a:latin typeface="Arial" panose="020B0604020202020204" pitchFamily="34" charset="0"/>
                          <a:cs typeface="Arial" panose="020B0604020202020204" pitchFamily="34" charset="0"/>
                        </a:rPr>
                        <a:t>Stationary or Pedestrian</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dirty="0">
                          <a:effectLst/>
                          <a:latin typeface="Arial" panose="020B0604020202020204" pitchFamily="34" charset="0"/>
                          <a:cs typeface="Arial" panose="020B0604020202020204" pitchFamily="34" charset="0"/>
                        </a:rPr>
                        <a:t>-</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2186762178"/>
                  </a:ext>
                </a:extLst>
              </a:tr>
              <a:tr h="2867797">
                <a:tc gridSpan="7">
                  <a:txBody>
                    <a:bodyPr/>
                    <a:lstStyle/>
                    <a:p>
                      <a:pPr marL="540385" indent="-540385">
                        <a:spcAft>
                          <a:spcPts val="0"/>
                        </a:spcAft>
                      </a:pPr>
                      <a:r>
                        <a:rPr lang="en-GB" sz="2400" b="0" dirty="0">
                          <a:solidFill>
                            <a:schemeClr val="bg1"/>
                          </a:solidFill>
                          <a:effectLst/>
                          <a:latin typeface="Arial" panose="020B0604020202020204" pitchFamily="34" charset="0"/>
                          <a:cs typeface="Arial" panose="020B0604020202020204" pitchFamily="34" charset="0"/>
                        </a:rPr>
                        <a:t>NOTE 2:Length x width (x height).</a:t>
                      </a:r>
                      <a:endParaRPr lang="zh-CN" sz="2400" b="0" dirty="0">
                        <a:solidFill>
                          <a:schemeClr val="bg1"/>
                        </a:solidFill>
                        <a:effectLst/>
                        <a:latin typeface="Arial" panose="020B0604020202020204" pitchFamily="34" charset="0"/>
                        <a:cs typeface="Arial" panose="020B0604020202020204" pitchFamily="34" charset="0"/>
                      </a:endParaRPr>
                    </a:p>
                    <a:p>
                      <a:pPr marL="540385" indent="-540385">
                        <a:spcAft>
                          <a:spcPts val="0"/>
                        </a:spcAft>
                      </a:pPr>
                      <a:r>
                        <a:rPr lang="en-GB" sz="2400" b="0" dirty="0">
                          <a:solidFill>
                            <a:schemeClr val="bg1"/>
                          </a:solidFill>
                          <a:effectLst/>
                          <a:latin typeface="Arial" panose="020B0604020202020204" pitchFamily="34" charset="0"/>
                          <a:cs typeface="Arial" panose="020B0604020202020204" pitchFamily="34" charset="0"/>
                        </a:rPr>
                        <a:t>NOTE 3:Communication includes direct wireless links (UE to UE). </a:t>
                      </a:r>
                      <a:endParaRPr lang="zh-CN" sz="2400" b="0" dirty="0">
                        <a:solidFill>
                          <a:schemeClr val="bg1"/>
                        </a:solidFill>
                        <a:effectLst/>
                        <a:latin typeface="Arial" panose="020B0604020202020204" pitchFamily="34" charset="0"/>
                        <a:cs typeface="Arial" panose="020B0604020202020204" pitchFamily="34" charset="0"/>
                      </a:endParaRPr>
                    </a:p>
                    <a:p>
                      <a:pPr marL="540385" indent="-540385">
                        <a:spcAft>
                          <a:spcPts val="0"/>
                        </a:spcAft>
                      </a:pPr>
                      <a:r>
                        <a:rPr lang="en-GB" sz="2400" b="0" dirty="0">
                          <a:solidFill>
                            <a:schemeClr val="bg1"/>
                          </a:solidFill>
                          <a:effectLst/>
                          <a:latin typeface="Arial" panose="020B0604020202020204" pitchFamily="34" charset="0"/>
                          <a:cs typeface="Arial" panose="020B0604020202020204" pitchFamily="34" charset="0"/>
                        </a:rPr>
                        <a:t>NOTE 4: Latency and reliability KPIs can vary based on specific use case/architecture, e.g. for cloud/edge/split rendering, and may be represented by a range of values.</a:t>
                      </a:r>
                      <a:endParaRPr lang="zh-CN" sz="2400" b="0" dirty="0">
                        <a:solidFill>
                          <a:schemeClr val="bg1"/>
                        </a:solidFill>
                        <a:effectLst/>
                        <a:latin typeface="Arial" panose="020B0604020202020204" pitchFamily="34" charset="0"/>
                        <a:cs typeface="Arial" panose="020B0604020202020204" pitchFamily="34" charset="0"/>
                      </a:endParaRPr>
                    </a:p>
                    <a:p>
                      <a:pPr marL="540385" indent="-540385">
                        <a:spcAft>
                          <a:spcPts val="0"/>
                        </a:spcAft>
                      </a:pPr>
                      <a:r>
                        <a:rPr lang="en-GB" sz="2400" b="0" dirty="0">
                          <a:solidFill>
                            <a:schemeClr val="bg1"/>
                          </a:solidFill>
                          <a:effectLst/>
                          <a:latin typeface="Arial" panose="020B0604020202020204" pitchFamily="34" charset="0"/>
                          <a:cs typeface="Arial" panose="020B0604020202020204" pitchFamily="34" charset="0"/>
                        </a:rPr>
                        <a:t>NOTE 5: The decoding capability in the VR headset and the encoding/decoding complexity/time of the stream will set the required bit rate and latency over the direct wireless link between the tethered VR headset and its connected UE, bit rate from 100 Mbit/s to [10] </a:t>
                      </a:r>
                      <a:r>
                        <a:rPr lang="en-GB" sz="2400" b="0" dirty="0" err="1">
                          <a:solidFill>
                            <a:schemeClr val="bg1"/>
                          </a:solidFill>
                          <a:effectLst/>
                          <a:latin typeface="Arial" panose="020B0604020202020204" pitchFamily="34" charset="0"/>
                          <a:cs typeface="Arial" panose="020B0604020202020204" pitchFamily="34" charset="0"/>
                        </a:rPr>
                        <a:t>Gbit</a:t>
                      </a:r>
                      <a:r>
                        <a:rPr lang="en-GB" sz="2400" b="0" dirty="0">
                          <a:solidFill>
                            <a:schemeClr val="bg1"/>
                          </a:solidFill>
                          <a:effectLst/>
                          <a:latin typeface="Arial" panose="020B0604020202020204" pitchFamily="34" charset="0"/>
                          <a:cs typeface="Arial" panose="020B0604020202020204" pitchFamily="34" charset="0"/>
                        </a:rPr>
                        <a:t>/s and latency from 5 </a:t>
                      </a:r>
                      <a:r>
                        <a:rPr lang="en-GB" sz="2400" b="0" dirty="0" err="1">
                          <a:solidFill>
                            <a:schemeClr val="bg1"/>
                          </a:solidFill>
                          <a:effectLst/>
                          <a:latin typeface="Arial" panose="020B0604020202020204" pitchFamily="34" charset="0"/>
                          <a:cs typeface="Arial" panose="020B0604020202020204" pitchFamily="34" charset="0"/>
                        </a:rPr>
                        <a:t>ms</a:t>
                      </a:r>
                      <a:r>
                        <a:rPr lang="en-GB" sz="2400" b="0" dirty="0">
                          <a:solidFill>
                            <a:schemeClr val="bg1"/>
                          </a:solidFill>
                          <a:effectLst/>
                          <a:latin typeface="Arial" panose="020B0604020202020204" pitchFamily="34" charset="0"/>
                          <a:cs typeface="Arial" panose="020B0604020202020204" pitchFamily="34" charset="0"/>
                        </a:rPr>
                        <a:t> to 10 </a:t>
                      </a:r>
                      <a:r>
                        <a:rPr lang="en-GB" sz="2400" b="0" dirty="0" err="1">
                          <a:solidFill>
                            <a:schemeClr val="bg1"/>
                          </a:solidFill>
                          <a:effectLst/>
                          <a:latin typeface="Arial" panose="020B0604020202020204" pitchFamily="34" charset="0"/>
                          <a:cs typeface="Arial" panose="020B0604020202020204" pitchFamily="34" charset="0"/>
                        </a:rPr>
                        <a:t>ms</a:t>
                      </a:r>
                      <a:r>
                        <a:rPr lang="en-GB" sz="2400" b="0" dirty="0">
                          <a:solidFill>
                            <a:schemeClr val="bg1"/>
                          </a:solidFill>
                          <a:effectLst/>
                          <a:latin typeface="Arial" panose="020B0604020202020204" pitchFamily="34" charset="0"/>
                          <a:cs typeface="Arial" panose="020B0604020202020204" pitchFamily="34" charset="0"/>
                        </a:rPr>
                        <a:t>. </a:t>
                      </a:r>
                      <a:endParaRPr lang="zh-CN" sz="2400" b="0" dirty="0">
                        <a:solidFill>
                          <a:schemeClr val="bg1"/>
                        </a:solidFill>
                        <a:effectLst/>
                        <a:latin typeface="Arial" panose="020B0604020202020204" pitchFamily="34" charset="0"/>
                        <a:cs typeface="Arial" panose="020B0604020202020204" pitchFamily="34" charset="0"/>
                      </a:endParaRPr>
                    </a:p>
                    <a:p>
                      <a:pPr marL="540385" indent="-540385">
                        <a:spcAft>
                          <a:spcPts val="0"/>
                        </a:spcAft>
                      </a:pPr>
                      <a:r>
                        <a:rPr lang="en-GB" sz="2400" b="0" dirty="0">
                          <a:solidFill>
                            <a:schemeClr val="bg1"/>
                          </a:solidFill>
                          <a:effectLst/>
                          <a:latin typeface="Arial" panose="020B0604020202020204" pitchFamily="34" charset="0"/>
                          <a:cs typeface="Arial" panose="020B0604020202020204" pitchFamily="34" charset="0"/>
                        </a:rPr>
                        <a:t>NOTE 6: The performance requirement is valid for the direct wireless link between the tethered VR headset and its connected UE.</a:t>
                      </a:r>
                      <a:endParaRPr lang="zh-CN" sz="2400" b="0" dirty="0">
                        <a:solidFill>
                          <a:schemeClr val="bg1"/>
                        </a:solidFill>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236999484"/>
                  </a:ext>
                </a:extLst>
              </a:tr>
            </a:tbl>
          </a:graphicData>
        </a:graphic>
      </p:graphicFrame>
    </p:spTree>
    <p:extLst>
      <p:ext uri="{BB962C8B-B14F-4D97-AF65-F5344CB8AC3E}">
        <p14:creationId xmlns:p14="http://schemas.microsoft.com/office/powerpoint/2010/main" val="1893776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IIOT use </a:t>
            </a:r>
            <a:r>
              <a:rPr lang="en-US" altLang="zh-CN" dirty="0" smtClean="0"/>
              <a:t>case(1/2)</a:t>
            </a:r>
            <a:endParaRPr lang="zh-CN" altLang="en-US" dirty="0"/>
          </a:p>
        </p:txBody>
      </p:sp>
      <p:sp>
        <p:nvSpPr>
          <p:cNvPr id="3" name="内容占位符 2"/>
          <p:cNvSpPr>
            <a:spLocks noGrp="1"/>
          </p:cNvSpPr>
          <p:nvPr>
            <p:ph idx="1"/>
          </p:nvPr>
        </p:nvSpPr>
        <p:spPr>
          <a:xfrm>
            <a:off x="1676400" y="3215711"/>
            <a:ext cx="11274832" cy="9079538"/>
          </a:xfrm>
        </p:spPr>
        <p:txBody>
          <a:bodyPr>
            <a:normAutofit fontScale="47500" lnSpcReduction="20000"/>
          </a:bodyPr>
          <a:lstStyle/>
          <a:p>
            <a:r>
              <a:rPr lang="en-GB" altLang="zh-CN" dirty="0"/>
              <a:t>[MPR-22832-6.6-00a]	The 5G system shall allow UEs to use </a:t>
            </a:r>
            <a:r>
              <a:rPr lang="en-GB" altLang="zh-CN" dirty="0" err="1"/>
              <a:t>ProSe</a:t>
            </a:r>
            <a:r>
              <a:rPr lang="en-GB" altLang="zh-CN" dirty="0"/>
              <a:t> communication when the UEs are not served by a RAN.</a:t>
            </a:r>
            <a:endParaRPr lang="zh-CN" altLang="zh-CN" dirty="0"/>
          </a:p>
          <a:p>
            <a:r>
              <a:rPr lang="en-GB" altLang="zh-CN" dirty="0"/>
              <a:t>[MPR-22832-6.6-00b]	</a:t>
            </a:r>
            <a:r>
              <a:rPr lang="en-GB" altLang="zh-CN" b="1" dirty="0"/>
              <a:t>The 5G system shall be able to support </a:t>
            </a:r>
            <a:r>
              <a:rPr lang="en-GB" altLang="zh-CN" b="1" dirty="0" err="1"/>
              <a:t>ProSe</a:t>
            </a:r>
            <a:r>
              <a:rPr lang="en-GB" altLang="zh-CN" b="1" dirty="0"/>
              <a:t> communication between UEs in close proximity using spectrum different than the spectrum being used for the 5GC-based communication.</a:t>
            </a:r>
            <a:endParaRPr lang="zh-CN" altLang="zh-CN" b="1" dirty="0"/>
          </a:p>
          <a:p>
            <a:r>
              <a:rPr lang="en-GB" altLang="zh-CN" dirty="0"/>
              <a:t>[MPR-22832-6.6-00c]	The 5G system shall be able to support 5G LAN-type service to UEs using </a:t>
            </a:r>
            <a:r>
              <a:rPr lang="en-GB" altLang="zh-CN" dirty="0" err="1"/>
              <a:t>ProSe</a:t>
            </a:r>
            <a:r>
              <a:rPr lang="en-GB" altLang="zh-CN" dirty="0"/>
              <a:t> communication.</a:t>
            </a:r>
          </a:p>
          <a:p>
            <a:r>
              <a:rPr lang="en-GB" altLang="zh-CN" dirty="0"/>
              <a:t>[MPR-22832-6.6-00d]	The 5G system shall be able to support multicast communication between the UEs within the group of UEs connected by </a:t>
            </a:r>
            <a:r>
              <a:rPr lang="en-GB" altLang="zh-CN" dirty="0" err="1"/>
              <a:t>ProSe</a:t>
            </a:r>
            <a:r>
              <a:rPr lang="en-GB" altLang="zh-CN" dirty="0"/>
              <a:t> communication.</a:t>
            </a:r>
            <a:endParaRPr lang="zh-CN" altLang="zh-CN" dirty="0"/>
          </a:p>
          <a:p>
            <a:r>
              <a:rPr lang="en-GB" altLang="zh-CN" dirty="0"/>
              <a:t>[MPR-22832-6.6-00f]	The 5G system shall be able to support mobility of the group of UEs connected by </a:t>
            </a:r>
            <a:r>
              <a:rPr lang="en-GB" altLang="zh-CN" dirty="0" err="1"/>
              <a:t>ProSe</a:t>
            </a:r>
            <a:r>
              <a:rPr lang="en-GB" altLang="zh-CN" dirty="0"/>
              <a:t> communication with respective service performance requirements in Table 6.4-1.</a:t>
            </a:r>
            <a:endParaRPr lang="zh-CN" altLang="zh-CN" dirty="0"/>
          </a:p>
          <a:p>
            <a:r>
              <a:rPr lang="en-GB" altLang="zh-CN" dirty="0"/>
              <a:t>[MPR-22832-6.6-00i]	The 5G system shall be able to support service continuity of a group of UEs using </a:t>
            </a:r>
            <a:r>
              <a:rPr lang="en-GB" altLang="zh-CN" dirty="0" err="1"/>
              <a:t>ProSe</a:t>
            </a:r>
            <a:r>
              <a:rPr lang="en-GB" altLang="zh-CN" dirty="0"/>
              <a:t> communication with respective service performance requirements in Table 6.4-1 when the group moves between a non-public network and a PLMN (subject to operator policies and agreement between the operators and service providers).</a:t>
            </a:r>
            <a:endParaRPr lang="zh-CN" altLang="zh-CN" dirty="0"/>
          </a:p>
          <a:p>
            <a:endParaRPr lang="zh-CN" altLang="en-US" dirty="0"/>
          </a:p>
        </p:txBody>
      </p:sp>
      <p:pic>
        <p:nvPicPr>
          <p:cNvPr id="3074" name="Picture 2" descr="PL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226445" y="2364366"/>
            <a:ext cx="5997758" cy="4563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46975" y="7755481"/>
            <a:ext cx="9560626" cy="499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1676400" y="12947260"/>
            <a:ext cx="14333912" cy="400110"/>
          </a:xfrm>
          <a:prstGeom prst="rect">
            <a:avLst/>
          </a:prstGeom>
          <a:noFill/>
        </p:spPr>
        <p:txBody>
          <a:bodyPr wrap="square" rtlCol="0">
            <a:spAutoFit/>
          </a:bodyPr>
          <a:lstStyle/>
          <a:p>
            <a:r>
              <a:rPr lang="en-US" altLang="zh-CN" sz="2000" b="0" dirty="0">
                <a:latin typeface="Arial" panose="020B0604020202020204" pitchFamily="34" charset="0"/>
                <a:cs typeface="Arial" panose="020B0604020202020204" pitchFamily="34" charset="0"/>
              </a:rPr>
              <a:t>[1] 22.832 v17.20 </a:t>
            </a:r>
            <a:r>
              <a:rPr lang="en-GB" altLang="zh-CN" sz="2000" b="0" dirty="0">
                <a:latin typeface="Arial" panose="020B0604020202020204" pitchFamily="34" charset="0"/>
                <a:cs typeface="Arial" panose="020B0604020202020204" pitchFamily="34" charset="0"/>
              </a:rPr>
              <a:t>Study on enhancements for cyber-physical control applications in vertical domains</a:t>
            </a:r>
            <a:endParaRPr lang="zh-CN" altLang="en-US" sz="2000"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0331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IIOT use </a:t>
            </a:r>
            <a:r>
              <a:rPr lang="en-US" altLang="zh-CN" dirty="0" smtClean="0"/>
              <a:t>case(2/2)</a:t>
            </a:r>
            <a:endParaRPr lang="zh-CN" altLang="en-US" dirty="0"/>
          </a:p>
        </p:txBody>
      </p:sp>
      <p:graphicFrame>
        <p:nvGraphicFramePr>
          <p:cNvPr id="7" name="表格 6"/>
          <p:cNvGraphicFramePr>
            <a:graphicFrameLocks noGrp="1"/>
          </p:cNvGraphicFramePr>
          <p:nvPr>
            <p:extLst>
              <p:ext uri="{D42A27DB-BD31-4B8C-83A1-F6EECF244321}">
                <p14:modId xmlns:p14="http://schemas.microsoft.com/office/powerpoint/2010/main" val="1634469024"/>
              </p:ext>
            </p:extLst>
          </p:nvPr>
        </p:nvGraphicFramePr>
        <p:xfrm>
          <a:off x="1676400" y="2583136"/>
          <a:ext cx="21031198" cy="9046525"/>
        </p:xfrm>
        <a:graphic>
          <a:graphicData uri="http://schemas.openxmlformats.org/drawingml/2006/table">
            <a:tbl>
              <a:tblPr firstRow="1" bandRow="1">
                <a:tableStyleId>{5C22544A-7EE6-4342-B048-85BDC9FD1C3A}</a:tableStyleId>
              </a:tblPr>
              <a:tblGrid>
                <a:gridCol w="2599660">
                  <a:extLst>
                    <a:ext uri="{9D8B030D-6E8A-4147-A177-3AD203B41FA5}">
                      <a16:colId xmlns:a16="http://schemas.microsoft.com/office/drawing/2014/main" val="737525523"/>
                    </a:ext>
                  </a:extLst>
                </a:gridCol>
                <a:gridCol w="1746622">
                  <a:extLst>
                    <a:ext uri="{9D8B030D-6E8A-4147-A177-3AD203B41FA5}">
                      <a16:colId xmlns:a16="http://schemas.microsoft.com/office/drawing/2014/main" val="766726106"/>
                    </a:ext>
                  </a:extLst>
                </a:gridCol>
                <a:gridCol w="2872569">
                  <a:extLst>
                    <a:ext uri="{9D8B030D-6E8A-4147-A177-3AD203B41FA5}">
                      <a16:colId xmlns:a16="http://schemas.microsoft.com/office/drawing/2014/main" val="873074421"/>
                    </a:ext>
                  </a:extLst>
                </a:gridCol>
                <a:gridCol w="2432794">
                  <a:extLst>
                    <a:ext uri="{9D8B030D-6E8A-4147-A177-3AD203B41FA5}">
                      <a16:colId xmlns:a16="http://schemas.microsoft.com/office/drawing/2014/main" val="2416647074"/>
                    </a:ext>
                  </a:extLst>
                </a:gridCol>
                <a:gridCol w="1325561">
                  <a:extLst>
                    <a:ext uri="{9D8B030D-6E8A-4147-A177-3AD203B41FA5}">
                      <a16:colId xmlns:a16="http://schemas.microsoft.com/office/drawing/2014/main" val="497128322"/>
                    </a:ext>
                  </a:extLst>
                </a:gridCol>
                <a:gridCol w="1989901">
                  <a:extLst>
                    <a:ext uri="{9D8B030D-6E8A-4147-A177-3AD203B41FA5}">
                      <a16:colId xmlns:a16="http://schemas.microsoft.com/office/drawing/2014/main" val="3819590561"/>
                    </a:ext>
                  </a:extLst>
                </a:gridCol>
                <a:gridCol w="1169613">
                  <a:extLst>
                    <a:ext uri="{9D8B030D-6E8A-4147-A177-3AD203B41FA5}">
                      <a16:colId xmlns:a16="http://schemas.microsoft.com/office/drawing/2014/main" val="4049920546"/>
                    </a:ext>
                  </a:extLst>
                </a:gridCol>
                <a:gridCol w="1138423">
                  <a:extLst>
                    <a:ext uri="{9D8B030D-6E8A-4147-A177-3AD203B41FA5}">
                      <a16:colId xmlns:a16="http://schemas.microsoft.com/office/drawing/2014/main" val="2313524855"/>
                    </a:ext>
                  </a:extLst>
                </a:gridCol>
                <a:gridCol w="1547008">
                  <a:extLst>
                    <a:ext uri="{9D8B030D-6E8A-4147-A177-3AD203B41FA5}">
                      <a16:colId xmlns:a16="http://schemas.microsoft.com/office/drawing/2014/main" val="4235589993"/>
                    </a:ext>
                  </a:extLst>
                </a:gridCol>
                <a:gridCol w="1107233">
                  <a:extLst>
                    <a:ext uri="{9D8B030D-6E8A-4147-A177-3AD203B41FA5}">
                      <a16:colId xmlns:a16="http://schemas.microsoft.com/office/drawing/2014/main" val="956396018"/>
                    </a:ext>
                  </a:extLst>
                </a:gridCol>
                <a:gridCol w="1548567">
                  <a:extLst>
                    <a:ext uri="{9D8B030D-6E8A-4147-A177-3AD203B41FA5}">
                      <a16:colId xmlns:a16="http://schemas.microsoft.com/office/drawing/2014/main" val="2830060724"/>
                    </a:ext>
                  </a:extLst>
                </a:gridCol>
                <a:gridCol w="1553247">
                  <a:extLst>
                    <a:ext uri="{9D8B030D-6E8A-4147-A177-3AD203B41FA5}">
                      <a16:colId xmlns:a16="http://schemas.microsoft.com/office/drawing/2014/main" val="2558267676"/>
                    </a:ext>
                  </a:extLst>
                </a:gridCol>
              </a:tblGrid>
              <a:tr h="328875">
                <a:tc>
                  <a:txBody>
                    <a:bodyPr/>
                    <a:lstStyle/>
                    <a:p>
                      <a:pPr algn="ctr">
                        <a:spcAft>
                          <a:spcPts val="0"/>
                        </a:spcAft>
                      </a:pPr>
                      <a:r>
                        <a:rPr lang="en-GB" sz="2000">
                          <a:effectLst/>
                          <a:latin typeface="Arial" panose="020B0604020202020204" pitchFamily="34" charset="0"/>
                          <a:cs typeface="Arial" panose="020B0604020202020204" pitchFamily="34" charset="0"/>
                        </a:rPr>
                        <a:t>Use case </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gridSpan="4">
                  <a:txBody>
                    <a:bodyPr/>
                    <a:lstStyle/>
                    <a:p>
                      <a:pPr algn="ctr">
                        <a:spcAft>
                          <a:spcPts val="0"/>
                        </a:spcAft>
                      </a:pPr>
                      <a:r>
                        <a:rPr lang="en-GB" sz="2000">
                          <a:effectLst/>
                          <a:latin typeface="Arial" panose="020B0604020202020204" pitchFamily="34" charset="0"/>
                          <a:cs typeface="Arial" panose="020B0604020202020204" pitchFamily="34" charset="0"/>
                        </a:rPr>
                        <a:t>Characteristic parameter</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GB" sz="2000">
                          <a:effectLst/>
                          <a:latin typeface="Arial" panose="020B0604020202020204" pitchFamily="34" charset="0"/>
                          <a:cs typeface="Arial" panose="020B0604020202020204" pitchFamily="34" charset="0"/>
                        </a:rPr>
                        <a:t> </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 </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gridSpan="5">
                  <a:txBody>
                    <a:bodyPr/>
                    <a:lstStyle/>
                    <a:p>
                      <a:pPr algn="ctr">
                        <a:spcAft>
                          <a:spcPts val="0"/>
                        </a:spcAft>
                      </a:pPr>
                      <a:r>
                        <a:rPr lang="en-GB" sz="2000">
                          <a:effectLst/>
                          <a:latin typeface="Arial" panose="020B0604020202020204" pitchFamily="34" charset="0"/>
                          <a:cs typeface="Arial" panose="020B0604020202020204" pitchFamily="34" charset="0"/>
                        </a:rPr>
                        <a:t>Influence quantity</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121681380"/>
                  </a:ext>
                </a:extLst>
              </a:tr>
              <a:tr h="2631004">
                <a:tc>
                  <a:txBody>
                    <a:bodyPr/>
                    <a:lstStyle/>
                    <a:p>
                      <a:pPr algn="ctr">
                        <a:spcAft>
                          <a:spcPts val="0"/>
                        </a:spcAft>
                      </a:pPr>
                      <a:r>
                        <a:rPr lang="en-GB" sz="2000" dirty="0">
                          <a:effectLst/>
                          <a:latin typeface="Arial" panose="020B0604020202020204" pitchFamily="34" charset="0"/>
                          <a:cs typeface="Arial" panose="020B0604020202020204" pitchFamily="34" charset="0"/>
                        </a:rPr>
                        <a:t>5.11 – Cooperative carrying of </a:t>
                      </a:r>
                      <a:r>
                        <a:rPr lang="en-GB" sz="2800" dirty="0">
                          <a:effectLst/>
                          <a:latin typeface="Arial" panose="020B0604020202020204" pitchFamily="34" charset="0"/>
                          <a:cs typeface="Arial" panose="020B0604020202020204" pitchFamily="34" charset="0"/>
                        </a:rPr>
                        <a:t>work</a:t>
                      </a:r>
                      <a:r>
                        <a:rPr lang="en-GB" sz="2000" dirty="0">
                          <a:effectLst/>
                          <a:latin typeface="Arial" panose="020B0604020202020204" pitchFamily="34" charset="0"/>
                          <a:cs typeface="Arial" panose="020B0604020202020204" pitchFamily="34" charset="0"/>
                        </a:rPr>
                        <a:t> pieces</a:t>
                      </a:r>
                      <a:endParaRPr lang="zh-CN" sz="2000" b="1"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Communication service availability: target value in %</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Communication service reliability: Mean Time Between Failure</a:t>
                      </a:r>
                      <a:endParaRPr lang="zh-CN" sz="2000" b="1"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End-to-end latency: maximum</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Bit rate</a:t>
                      </a:r>
                      <a:endParaRPr lang="zh-CN" sz="2000" b="1"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Direction</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Message Size [byte]</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Transfer interval [ms]</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(note 2)</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Survival time</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[ms]</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(note 2)</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UE speed [km/h]</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 of UEs</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connection</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Service Area</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[m³]</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(note 1)</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4104582140"/>
                  </a:ext>
                </a:extLst>
              </a:tr>
              <a:tr h="2303543">
                <a:tc>
                  <a:txBody>
                    <a:bodyPr/>
                    <a:lstStyle/>
                    <a:p>
                      <a:pPr algn="ctr">
                        <a:spcAft>
                          <a:spcPts val="900"/>
                        </a:spcAft>
                      </a:pPr>
                      <a:r>
                        <a:rPr lang="en-GB" sz="2000">
                          <a:effectLst/>
                          <a:latin typeface="Arial" panose="020B0604020202020204" pitchFamily="34" charset="0"/>
                          <a:cs typeface="Arial" panose="020B0604020202020204" pitchFamily="34" charset="0"/>
                        </a:rPr>
                        <a:t>Cooperative carrying – fragile work pieces</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a:effectLst/>
                          <a:latin typeface="Arial" panose="020B0604020202020204" pitchFamily="34" charset="0"/>
                          <a:cs typeface="Arial" panose="020B0604020202020204" pitchFamily="34" charset="0"/>
                        </a:rPr>
                        <a:t>99,9999 % to 99,999999 %</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dirty="0">
                          <a:effectLst/>
                          <a:latin typeface="Arial" panose="020B0604020202020204" pitchFamily="34" charset="0"/>
                          <a:cs typeface="Arial" panose="020B0604020202020204" pitchFamily="34" charset="0"/>
                        </a:rPr>
                        <a:t>~ 10 years</a:t>
                      </a:r>
                      <a:endParaRPr lang="zh-CN" sz="240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&lt; 0.5 * Transfer interval</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2.5 Mbit/s</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UE-UE (ProSe communication)</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250</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500 with localisation information</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&gt; 5</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&gt;2.5</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&gt;1.7</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0</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Transfer interval</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2 * Transfer interval</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de-DE" sz="2000" dirty="0">
                          <a:effectLst/>
                          <a:latin typeface="Arial" panose="020B0604020202020204" pitchFamily="34" charset="0"/>
                          <a:cs typeface="Arial" panose="020B0604020202020204" pitchFamily="34" charset="0"/>
                        </a:rPr>
                        <a:t>≤</a:t>
                      </a:r>
                      <a:r>
                        <a:rPr lang="en-GB" sz="2000" dirty="0">
                          <a:effectLst/>
                          <a:latin typeface="Arial" panose="020B0604020202020204" pitchFamily="34" charset="0"/>
                          <a:cs typeface="Arial" panose="020B0604020202020204" pitchFamily="34" charset="0"/>
                        </a:rPr>
                        <a:t>6</a:t>
                      </a:r>
                      <a:endParaRPr lang="zh-CN" sz="240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2-8</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a:effectLst/>
                          <a:latin typeface="Arial" panose="020B0604020202020204" pitchFamily="34" charset="0"/>
                          <a:cs typeface="Arial" panose="020B0604020202020204" pitchFamily="34" charset="0"/>
                        </a:rPr>
                        <a:t>10 x 10 x 5;</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50 x 5 x 5</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3227982551"/>
                  </a:ext>
                </a:extLst>
              </a:tr>
              <a:tr h="2467601">
                <a:tc>
                  <a:txBody>
                    <a:bodyPr/>
                    <a:lstStyle/>
                    <a:p>
                      <a:pPr algn="ctr">
                        <a:spcAft>
                          <a:spcPts val="900"/>
                        </a:spcAft>
                      </a:pPr>
                      <a:r>
                        <a:rPr lang="en-GB" sz="2000">
                          <a:effectLst/>
                          <a:latin typeface="Arial" panose="020B0604020202020204" pitchFamily="34" charset="0"/>
                          <a:cs typeface="Arial" panose="020B0604020202020204" pitchFamily="34" charset="0"/>
                        </a:rPr>
                        <a:t>Cooperative carrying – elastic work pieces</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a:effectLst/>
                          <a:latin typeface="Arial" panose="020B0604020202020204" pitchFamily="34" charset="0"/>
                          <a:cs typeface="Arial" panose="020B0604020202020204" pitchFamily="34" charset="0"/>
                        </a:rPr>
                        <a:t>99,9999 % to 99,999999 %</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a:effectLst/>
                          <a:latin typeface="Arial" panose="020B0604020202020204" pitchFamily="34" charset="0"/>
                          <a:cs typeface="Arial" panose="020B0604020202020204" pitchFamily="34" charset="0"/>
                        </a:rPr>
                        <a:t>~ 10 years</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&lt; 0.5 * Transfer interval</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2.5 Mbit/s</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UE-UE (ProSe communication)</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250</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500 with localisation information</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&gt; 5</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&gt;2.5</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&gt;1.7</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0</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Transfer interval</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2 * Transfer interval</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de-DE" sz="2000">
                          <a:effectLst/>
                          <a:latin typeface="Arial" panose="020B0604020202020204" pitchFamily="34" charset="0"/>
                          <a:cs typeface="Arial" panose="020B0604020202020204" pitchFamily="34" charset="0"/>
                        </a:rPr>
                        <a:t>≤</a:t>
                      </a:r>
                      <a:r>
                        <a:rPr lang="en-GB" sz="2000">
                          <a:effectLst/>
                          <a:latin typeface="Arial" panose="020B0604020202020204" pitchFamily="34" charset="0"/>
                          <a:cs typeface="Arial" panose="020B0604020202020204" pitchFamily="34" charset="0"/>
                        </a:rPr>
                        <a:t>12</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2-8</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dirty="0">
                          <a:effectLst/>
                          <a:latin typeface="Arial" panose="020B0604020202020204" pitchFamily="34" charset="0"/>
                          <a:cs typeface="Arial" panose="020B0604020202020204" pitchFamily="34" charset="0"/>
                        </a:rPr>
                        <a:t>10 x 10 x 5;</a:t>
                      </a:r>
                      <a:endParaRPr lang="zh-CN" sz="2400" dirty="0">
                        <a:effectLst/>
                        <a:latin typeface="Arial" panose="020B0604020202020204" pitchFamily="34" charset="0"/>
                        <a:cs typeface="Arial" panose="020B0604020202020204" pitchFamily="34" charset="0"/>
                      </a:endParaRPr>
                    </a:p>
                    <a:p>
                      <a:pPr algn="ctr">
                        <a:spcAft>
                          <a:spcPts val="900"/>
                        </a:spcAft>
                      </a:pPr>
                      <a:r>
                        <a:rPr lang="en-GB" sz="2000" dirty="0">
                          <a:effectLst/>
                          <a:latin typeface="Arial" panose="020B0604020202020204" pitchFamily="34" charset="0"/>
                          <a:cs typeface="Arial" panose="020B0604020202020204" pitchFamily="34" charset="0"/>
                        </a:rPr>
                        <a:t>50 x 5 x 5</a:t>
                      </a:r>
                      <a:endParaRPr lang="zh-CN" sz="240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1747943241"/>
                  </a:ext>
                </a:extLst>
              </a:tr>
              <a:tr h="1315502">
                <a:tc gridSpan="12">
                  <a:txBody>
                    <a:bodyPr/>
                    <a:lstStyle/>
                    <a:p>
                      <a:pPr marL="540385" indent="-540385">
                        <a:spcAft>
                          <a:spcPts val="0"/>
                        </a:spcAft>
                      </a:pPr>
                      <a:r>
                        <a:rPr lang="en-GB" sz="2000" dirty="0">
                          <a:effectLst/>
                          <a:latin typeface="Arial" panose="020B0604020202020204" pitchFamily="34" charset="0"/>
                          <a:cs typeface="Arial" panose="020B0604020202020204" pitchFamily="34" charset="0"/>
                        </a:rPr>
                        <a:t>NOTE 1:	Service Area for direct communication. The group of UEs with direct communication might move throughout the whole factory site (up to several km²)</a:t>
                      </a:r>
                      <a:endParaRPr lang="zh-CN" sz="2000" dirty="0">
                        <a:effectLst/>
                        <a:latin typeface="Arial" panose="020B0604020202020204" pitchFamily="34" charset="0"/>
                        <a:cs typeface="Arial" panose="020B0604020202020204" pitchFamily="34" charset="0"/>
                      </a:endParaRPr>
                    </a:p>
                    <a:p>
                      <a:pPr marL="540385" indent="-540385">
                        <a:spcAft>
                          <a:spcPts val="0"/>
                        </a:spcAft>
                      </a:pPr>
                      <a:r>
                        <a:rPr lang="en-GB" sz="2000" dirty="0">
                          <a:effectLst/>
                          <a:latin typeface="Arial" panose="020B0604020202020204" pitchFamily="34" charset="0"/>
                          <a:cs typeface="Arial" panose="020B0604020202020204" pitchFamily="34" charset="0"/>
                        </a:rPr>
                        <a:t>NOTE 2:	The first value is the application requirement, the other values are the requirement with multiple transmission of the same information (two or tree times respectively).</a:t>
                      </a:r>
                      <a:endParaRPr lang="zh-CN" sz="200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17898050"/>
                  </a:ext>
                </a:extLst>
              </a:tr>
            </a:tbl>
          </a:graphicData>
        </a:graphic>
      </p:graphicFrame>
      <p:sp>
        <p:nvSpPr>
          <p:cNvPr id="9" name="文本框 8"/>
          <p:cNvSpPr txBox="1"/>
          <p:nvPr/>
        </p:nvSpPr>
        <p:spPr>
          <a:xfrm>
            <a:off x="1236132" y="13192780"/>
            <a:ext cx="14333912" cy="338554"/>
          </a:xfrm>
          <a:prstGeom prst="rect">
            <a:avLst/>
          </a:prstGeom>
          <a:noFill/>
        </p:spPr>
        <p:txBody>
          <a:bodyPr wrap="square" rtlCol="0">
            <a:spAutoFit/>
          </a:bodyPr>
          <a:lstStyle/>
          <a:p>
            <a:r>
              <a:rPr lang="en-US" altLang="zh-CN" sz="1600" b="0" dirty="0">
                <a:latin typeface="Arial" panose="020B0604020202020204" pitchFamily="34" charset="0"/>
                <a:cs typeface="Arial" panose="020B0604020202020204" pitchFamily="34" charset="0"/>
              </a:rPr>
              <a:t>[1] 22.832 v17.20 </a:t>
            </a:r>
            <a:r>
              <a:rPr lang="en-GB" altLang="zh-CN" sz="1600" b="0" dirty="0">
                <a:latin typeface="Arial" panose="020B0604020202020204" pitchFamily="34" charset="0"/>
                <a:cs typeface="Arial" panose="020B0604020202020204" pitchFamily="34" charset="0"/>
              </a:rPr>
              <a:t>Study on enhancements for cyber-physical control applications in vertical domains</a:t>
            </a:r>
            <a:endParaRPr lang="zh-CN" altLang="en-US" sz="1600" b="0" dirty="0">
              <a:latin typeface="Arial" panose="020B0604020202020204" pitchFamily="34" charset="0"/>
              <a:cs typeface="Arial" panose="020B0604020202020204" pitchFamily="34" charset="0"/>
            </a:endParaRPr>
          </a:p>
        </p:txBody>
      </p:sp>
      <p:sp>
        <p:nvSpPr>
          <p:cNvPr id="10" name="文本框 9"/>
          <p:cNvSpPr txBox="1"/>
          <p:nvPr/>
        </p:nvSpPr>
        <p:spPr>
          <a:xfrm>
            <a:off x="2047015" y="11897103"/>
            <a:ext cx="18886516" cy="769441"/>
          </a:xfrm>
          <a:prstGeom prst="rect">
            <a:avLst/>
          </a:prstGeom>
          <a:noFill/>
        </p:spPr>
        <p:txBody>
          <a:bodyPr wrap="square" rtlCol="0">
            <a:spAutoFit/>
          </a:bodyPr>
          <a:lstStyle/>
          <a:p>
            <a:pPr algn="ctr"/>
            <a:r>
              <a:rPr lang="en-GB" altLang="zh-CN" sz="2200" b="0" dirty="0">
                <a:latin typeface="Arial" panose="020B0604020202020204" pitchFamily="34" charset="0"/>
                <a:ea typeface="等线" panose="02010600030101010101" pitchFamily="2" charset="-122"/>
                <a:cs typeface="Arial" panose="020B0604020202020204" pitchFamily="34" charset="0"/>
              </a:rPr>
              <a:t>Table 5.11.6-1: KPIs for </a:t>
            </a:r>
            <a:r>
              <a:rPr lang="en-GB" altLang="zh-CN" sz="2200" b="0" dirty="0" err="1">
                <a:latin typeface="Arial" panose="020B0604020202020204" pitchFamily="34" charset="0"/>
                <a:ea typeface="等线" panose="02010600030101010101" pitchFamily="2" charset="-122"/>
                <a:cs typeface="Arial" panose="020B0604020202020204" pitchFamily="34" charset="0"/>
              </a:rPr>
              <a:t>ProSe</a:t>
            </a:r>
            <a:r>
              <a:rPr lang="en-GB" altLang="zh-CN" sz="2200" b="0" dirty="0">
                <a:latin typeface="Arial" panose="020B0604020202020204" pitchFamily="34" charset="0"/>
                <a:ea typeface="等线" panose="02010600030101010101" pitchFamily="2" charset="-122"/>
                <a:cs typeface="Arial" panose="020B0604020202020204" pitchFamily="34" charset="0"/>
              </a:rPr>
              <a:t> communication for cyber-physical control applications</a:t>
            </a:r>
            <a:endParaRPr lang="en-GB" altLang="zh-CN" sz="2000" b="0" dirty="0"/>
          </a:p>
          <a:p>
            <a:pPr algn="ctr"/>
            <a:endParaRPr lang="zh-CN" altLang="en-US" sz="2200" b="0" dirty="0"/>
          </a:p>
        </p:txBody>
      </p:sp>
    </p:spTree>
    <p:extLst>
      <p:ext uri="{BB962C8B-B14F-4D97-AF65-F5344CB8AC3E}">
        <p14:creationId xmlns:p14="http://schemas.microsoft.com/office/powerpoint/2010/main" val="1537262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6BC2AEF1-581A-46DF-A4D9-26AADA085EC0}"/>
              </a:ext>
            </a:extLst>
          </p:cNvPr>
          <p:cNvSpPr>
            <a:spLocks noGrp="1"/>
          </p:cNvSpPr>
          <p:nvPr>
            <p:ph type="title"/>
          </p:nvPr>
        </p:nvSpPr>
        <p:spPr/>
        <p:txBody>
          <a:bodyPr>
            <a:normAutofit/>
          </a:bodyPr>
          <a:lstStyle/>
          <a:p>
            <a:r>
              <a:rPr lang="en-US" altLang="zh-CN" dirty="0"/>
              <a:t>CV2X use case</a:t>
            </a:r>
          </a:p>
        </p:txBody>
      </p:sp>
      <p:sp>
        <p:nvSpPr>
          <p:cNvPr id="6" name="文本占位符 5">
            <a:extLst>
              <a:ext uri="{FF2B5EF4-FFF2-40B4-BE49-F238E27FC236}">
                <a16:creationId xmlns:a16="http://schemas.microsoft.com/office/drawing/2014/main" id="{834A5F3C-7B32-4A79-8A5B-006F3FC9193D}"/>
              </a:ext>
            </a:extLst>
          </p:cNvPr>
          <p:cNvSpPr>
            <a:spLocks noGrp="1"/>
          </p:cNvSpPr>
          <p:nvPr>
            <p:ph idx="1"/>
          </p:nvPr>
        </p:nvSpPr>
        <p:spPr>
          <a:xfrm>
            <a:off x="948267" y="2362556"/>
            <a:ext cx="9433262" cy="6788292"/>
          </a:xfrm>
        </p:spPr>
        <p:txBody>
          <a:bodyPr>
            <a:normAutofit fontScale="85000" lnSpcReduction="10000"/>
          </a:bodyPr>
          <a:lstStyle/>
          <a:p>
            <a:endParaRPr lang="nl-NL" altLang="zh-CN" dirty="0" smtClean="0"/>
          </a:p>
          <a:p>
            <a:r>
              <a:rPr lang="nl-NL" altLang="zh-CN" dirty="0" smtClean="0"/>
              <a:t>High degree or fully automation requires:</a:t>
            </a:r>
            <a:endParaRPr lang="nl-NL" altLang="zh-CN" dirty="0"/>
          </a:p>
          <a:p>
            <a:pPr lvl="1"/>
            <a:r>
              <a:rPr lang="nl-NL" altLang="zh-CN" dirty="0"/>
              <a:t>E</a:t>
            </a:r>
            <a:r>
              <a:rPr lang="nl-NL" altLang="zh-CN" dirty="0" smtClean="0"/>
              <a:t>xchange </a:t>
            </a:r>
            <a:r>
              <a:rPr lang="nl-NL" altLang="zh-CN" dirty="0"/>
              <a:t>of raw or processed data gathered through local </a:t>
            </a:r>
            <a:r>
              <a:rPr lang="nl-NL" altLang="zh-CN" dirty="0" smtClean="0"/>
              <a:t>sensors</a:t>
            </a:r>
          </a:p>
          <a:p>
            <a:pPr lvl="1"/>
            <a:r>
              <a:rPr lang="nl-NL" altLang="zh-CN" dirty="0" smtClean="0"/>
              <a:t>Live </a:t>
            </a:r>
            <a:r>
              <a:rPr lang="nl-NL" altLang="zh-CN" dirty="0"/>
              <a:t>video images among  vehicles, road site units, devices’ of pedestrian and V2X application </a:t>
            </a:r>
            <a:r>
              <a:rPr lang="nl-NL" altLang="zh-CN" dirty="0" smtClean="0"/>
              <a:t>servers</a:t>
            </a:r>
            <a:endParaRPr lang="nl-NL" altLang="zh-CN" dirty="0"/>
          </a:p>
        </p:txBody>
      </p:sp>
      <p:sp>
        <p:nvSpPr>
          <p:cNvPr id="7" name="文本框 6"/>
          <p:cNvSpPr txBox="1"/>
          <p:nvPr/>
        </p:nvSpPr>
        <p:spPr>
          <a:xfrm>
            <a:off x="2739631" y="12977336"/>
            <a:ext cx="7456792" cy="369332"/>
          </a:xfrm>
          <a:prstGeom prst="rect">
            <a:avLst/>
          </a:prstGeom>
          <a:noFill/>
        </p:spPr>
        <p:txBody>
          <a:bodyPr wrap="square" rtlCol="0">
            <a:spAutoFit/>
          </a:bodyPr>
          <a:lstStyle/>
          <a:p>
            <a:pPr algn="l"/>
            <a:r>
              <a:rPr lang="en-US" altLang="zh-CN" sz="1800" b="0" dirty="0" smtClean="0">
                <a:latin typeface="Arial" panose="020B0604020202020204" pitchFamily="34" charset="0"/>
                <a:cs typeface="Arial" panose="020B0604020202020204" pitchFamily="34" charset="0"/>
              </a:rPr>
              <a:t>22.186 Enhancement </a:t>
            </a:r>
            <a:r>
              <a:rPr lang="en-US" altLang="zh-CN" sz="1800" b="0" dirty="0">
                <a:latin typeface="Arial" panose="020B0604020202020204" pitchFamily="34" charset="0"/>
                <a:cs typeface="Arial" panose="020B0604020202020204" pitchFamily="34" charset="0"/>
              </a:rPr>
              <a:t>of 3GPP support for V2X </a:t>
            </a:r>
            <a:r>
              <a:rPr lang="en-US" altLang="zh-CN" sz="1800" b="0" dirty="0" smtClean="0">
                <a:latin typeface="Arial" panose="020B0604020202020204" pitchFamily="34" charset="0"/>
                <a:cs typeface="Arial" panose="020B0604020202020204" pitchFamily="34" charset="0"/>
              </a:rPr>
              <a:t>scenarios; stage </a:t>
            </a:r>
            <a:r>
              <a:rPr lang="en-US" altLang="zh-CN" sz="1800" b="0" dirty="0">
                <a:latin typeface="Arial" panose="020B0604020202020204" pitchFamily="34" charset="0"/>
                <a:cs typeface="Arial" panose="020B0604020202020204" pitchFamily="34" charset="0"/>
              </a:rPr>
              <a:t>1</a:t>
            </a:r>
          </a:p>
        </p:txBody>
      </p:sp>
      <p:pic>
        <p:nvPicPr>
          <p:cNvPr id="4" name="图片 3">
            <a:extLst>
              <a:ext uri="{FF2B5EF4-FFF2-40B4-BE49-F238E27FC236}">
                <a16:creationId xmlns:a16="http://schemas.microsoft.com/office/drawing/2014/main" id="{B8B5F145-2ECD-4BCE-BED2-D46E1019587E}"/>
              </a:ext>
            </a:extLst>
          </p:cNvPr>
          <p:cNvPicPr>
            <a:picLocks noChangeAspect="1"/>
          </p:cNvPicPr>
          <p:nvPr/>
        </p:nvPicPr>
        <p:blipFill>
          <a:blip r:embed="rId3"/>
          <a:stretch>
            <a:fillRect/>
          </a:stretch>
        </p:blipFill>
        <p:spPr>
          <a:xfrm>
            <a:off x="390340" y="9150848"/>
            <a:ext cx="10324832" cy="2654592"/>
          </a:xfrm>
          <a:prstGeom prst="rect">
            <a:avLst/>
          </a:prstGeom>
        </p:spPr>
      </p:pic>
      <p:graphicFrame>
        <p:nvGraphicFramePr>
          <p:cNvPr id="9" name="表格 8"/>
          <p:cNvGraphicFramePr>
            <a:graphicFrameLocks noGrp="1"/>
          </p:cNvGraphicFramePr>
          <p:nvPr>
            <p:extLst>
              <p:ext uri="{D42A27DB-BD31-4B8C-83A1-F6EECF244321}">
                <p14:modId xmlns:p14="http://schemas.microsoft.com/office/powerpoint/2010/main" val="2826631432"/>
              </p:ext>
            </p:extLst>
          </p:nvPr>
        </p:nvGraphicFramePr>
        <p:xfrm>
          <a:off x="11993591" y="3286482"/>
          <a:ext cx="10714009" cy="9875520"/>
        </p:xfrm>
        <a:graphic>
          <a:graphicData uri="http://schemas.openxmlformats.org/drawingml/2006/table">
            <a:tbl>
              <a:tblPr firstRow="1" firstCol="1" bandRow="1"/>
              <a:tblGrid>
                <a:gridCol w="1592794">
                  <a:extLst>
                    <a:ext uri="{9D8B030D-6E8A-4147-A177-3AD203B41FA5}">
                      <a16:colId xmlns:a16="http://schemas.microsoft.com/office/drawing/2014/main" val="3923316662"/>
                    </a:ext>
                  </a:extLst>
                </a:gridCol>
                <a:gridCol w="805405">
                  <a:extLst>
                    <a:ext uri="{9D8B030D-6E8A-4147-A177-3AD203B41FA5}">
                      <a16:colId xmlns:a16="http://schemas.microsoft.com/office/drawing/2014/main" val="3781020241"/>
                    </a:ext>
                  </a:extLst>
                </a:gridCol>
                <a:gridCol w="1051266">
                  <a:extLst>
                    <a:ext uri="{9D8B030D-6E8A-4147-A177-3AD203B41FA5}">
                      <a16:colId xmlns:a16="http://schemas.microsoft.com/office/drawing/2014/main" val="3820965463"/>
                    </a:ext>
                  </a:extLst>
                </a:gridCol>
                <a:gridCol w="1051266">
                  <a:extLst>
                    <a:ext uri="{9D8B030D-6E8A-4147-A177-3AD203B41FA5}">
                      <a16:colId xmlns:a16="http://schemas.microsoft.com/office/drawing/2014/main" val="4179029872"/>
                    </a:ext>
                  </a:extLst>
                </a:gridCol>
                <a:gridCol w="1051266">
                  <a:extLst>
                    <a:ext uri="{9D8B030D-6E8A-4147-A177-3AD203B41FA5}">
                      <a16:colId xmlns:a16="http://schemas.microsoft.com/office/drawing/2014/main" val="2257060488"/>
                    </a:ext>
                  </a:extLst>
                </a:gridCol>
                <a:gridCol w="805405">
                  <a:extLst>
                    <a:ext uri="{9D8B030D-6E8A-4147-A177-3AD203B41FA5}">
                      <a16:colId xmlns:a16="http://schemas.microsoft.com/office/drawing/2014/main" val="3758898313"/>
                    </a:ext>
                  </a:extLst>
                </a:gridCol>
                <a:gridCol w="1052325">
                  <a:extLst>
                    <a:ext uri="{9D8B030D-6E8A-4147-A177-3AD203B41FA5}">
                      <a16:colId xmlns:a16="http://schemas.microsoft.com/office/drawing/2014/main" val="2993861397"/>
                    </a:ext>
                  </a:extLst>
                </a:gridCol>
                <a:gridCol w="1652141">
                  <a:extLst>
                    <a:ext uri="{9D8B030D-6E8A-4147-A177-3AD203B41FA5}">
                      <a16:colId xmlns:a16="http://schemas.microsoft.com/office/drawing/2014/main" val="2989110909"/>
                    </a:ext>
                  </a:extLst>
                </a:gridCol>
                <a:gridCol w="1652141">
                  <a:extLst>
                    <a:ext uri="{9D8B030D-6E8A-4147-A177-3AD203B41FA5}">
                      <a16:colId xmlns:a16="http://schemas.microsoft.com/office/drawing/2014/main" val="2299339459"/>
                    </a:ext>
                  </a:extLst>
                </a:gridCol>
              </a:tblGrid>
              <a:tr h="179705">
                <a:tc grid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Communication scenario description</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Req #</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Payload (Bytes)</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Tx rate (Message /Sec)</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Max </a:t>
                      </a:r>
                      <a:br>
                        <a:rPr lang="en-GB" sz="1800" b="1">
                          <a:effectLst/>
                          <a:latin typeface="Arial" panose="020B0604020202020204" pitchFamily="34" charset="0"/>
                          <a:ea typeface="Malgun Gothic" panose="020B0503020000020004" pitchFamily="34" charset="-127"/>
                          <a:cs typeface="Times New Roman" panose="02020603050405020304" pitchFamily="18" charset="0"/>
                        </a:rPr>
                      </a:br>
                      <a:r>
                        <a:rPr lang="en-GB" sz="1800" b="1">
                          <a:effectLst/>
                          <a:latin typeface="Arial" panose="020B0604020202020204" pitchFamily="34" charset="0"/>
                          <a:ea typeface="Malgun Gothic" panose="020B0503020000020004" pitchFamily="34" charset="-127"/>
                          <a:cs typeface="Times New Roman" panose="02020603050405020304" pitchFamily="18" charset="0"/>
                        </a:rPr>
                        <a:t>end-to-end</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latency</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(ms)</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Reliability (%)</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Data rate (Mbps)</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Min required communication range (meters)</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2736681"/>
                  </a:ext>
                </a:extLst>
              </a:tr>
              <a:tr h="179705">
                <a:tc>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Scenario</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Degree</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21720600"/>
                  </a:ext>
                </a:extLst>
              </a:tr>
              <a:tr h="438150">
                <a:tc rowSpan="6">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Sensor information sharing between UEs supporting V2X application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Lower </a:t>
                      </a:r>
                      <a:br>
                        <a:rPr lang="en-GB" sz="1800">
                          <a:effectLst/>
                          <a:latin typeface="Arial" panose="020B0604020202020204" pitchFamily="34" charset="0"/>
                          <a:ea typeface="Malgun Gothic" panose="020B0503020000020004" pitchFamily="34" charset="-127"/>
                          <a:cs typeface="Times New Roman" panose="02020603050405020304" pitchFamily="18" charset="0"/>
                        </a:rPr>
                      </a:br>
                      <a:r>
                        <a:rPr lang="en-GB" sz="1800">
                          <a:effectLst/>
                          <a:latin typeface="Arial" panose="020B0604020202020204" pitchFamily="34" charset="0"/>
                          <a:ea typeface="Malgun Gothic" panose="020B0503020000020004" pitchFamily="34" charset="-127"/>
                          <a:cs typeface="Times New Roman" panose="02020603050405020304" pitchFamily="18" charset="0"/>
                        </a:rPr>
                        <a:t>degree of automation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[R.5.4-001]</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1600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1025608"/>
                  </a:ext>
                </a:extLst>
              </a:tr>
              <a:tr h="438150">
                <a:tc vMerge="1">
                  <a:txBody>
                    <a:bodyPr/>
                    <a:lstStyle/>
                    <a:p>
                      <a:endParaRPr lang="zh-CN" altLang="en-US"/>
                    </a:p>
                  </a:txBody>
                  <a:tcPr/>
                </a:tc>
                <a:tc rowSpan="5">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Higher degree of automation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[R.5.4-002]</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95</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25</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(NOTE 1)</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416813"/>
                  </a:ext>
                </a:extLst>
              </a:tr>
              <a:tr h="438150">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[R.5.4-003]</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3</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99.999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50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200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4415719"/>
                  </a:ext>
                </a:extLst>
              </a:tr>
              <a:tr h="438150">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[R.5.4-004]</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99.99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25</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500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2553121"/>
                  </a:ext>
                </a:extLst>
              </a:tr>
              <a:tr h="438150">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[R.5.4-005]</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50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99</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9750334"/>
                  </a:ext>
                </a:extLst>
              </a:tr>
              <a:tr h="438150">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[R.5.4-006]</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(NOTE 2)</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99.99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50</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456882251"/>
                  </a:ext>
                </a:extLst>
              </a:tr>
              <a:tr h="438150">
                <a:tc rowSpan="3">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Video sharing between UEs supporting V2X application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Lower </a:t>
                      </a:r>
                      <a:br>
                        <a:rPr lang="en-GB" sz="1800">
                          <a:effectLst/>
                          <a:latin typeface="Arial" panose="020B0604020202020204" pitchFamily="34" charset="0"/>
                          <a:ea typeface="Malgun Gothic" panose="020B0503020000020004" pitchFamily="34" charset="-127"/>
                          <a:cs typeface="Times New Roman" panose="02020603050405020304" pitchFamily="18" charset="0"/>
                        </a:rPr>
                      </a:br>
                      <a:r>
                        <a:rPr lang="en-GB" sz="1800">
                          <a:effectLst/>
                          <a:latin typeface="Arial" panose="020B0604020202020204" pitchFamily="34" charset="0"/>
                          <a:ea typeface="Malgun Gothic" panose="020B0503020000020004" pitchFamily="34" charset="-127"/>
                          <a:cs typeface="Times New Roman" panose="02020603050405020304" pitchFamily="18" charset="0"/>
                        </a:rPr>
                        <a:t>degree of automation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[R.5.4-007]</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50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6934151"/>
                  </a:ext>
                </a:extLst>
              </a:tr>
              <a:tr h="438150">
                <a:tc vMerge="1">
                  <a:txBody>
                    <a:bodyPr/>
                    <a:lstStyle/>
                    <a:p>
                      <a:endParaRPr lang="zh-CN" altLang="en-US"/>
                    </a:p>
                  </a:txBody>
                  <a:tcPr/>
                </a:tc>
                <a:tc rowSpan="2">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Higher degree of automation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[R.5.4-008]</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99.99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700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200</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4193207845"/>
                  </a:ext>
                </a:extLst>
              </a:tr>
              <a:tr h="438150">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99.99</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400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7268968"/>
                  </a:ext>
                </a:extLst>
              </a:tr>
              <a:tr h="438150">
                <a:tc gridSpan="9">
                  <a:txBody>
                    <a:bodyPr/>
                    <a:lstStyle/>
                    <a:p>
                      <a:pPr marL="540385" indent="-540385">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NOTE 1: This is peak data rate.</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p>
                      <a:pPr marL="540385" indent="-540385">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NOTE 2: This is for imminent collision scenario.</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78614229"/>
                  </a:ext>
                </a:extLst>
              </a:tr>
            </a:tbl>
          </a:graphicData>
        </a:graphic>
      </p:graphicFrame>
      <p:sp>
        <p:nvSpPr>
          <p:cNvPr id="10" name="矩形 9"/>
          <p:cNvSpPr/>
          <p:nvPr/>
        </p:nvSpPr>
        <p:spPr>
          <a:xfrm>
            <a:off x="11730306" y="2629407"/>
            <a:ext cx="11240577" cy="553998"/>
          </a:xfrm>
          <a:prstGeom prst="rect">
            <a:avLst/>
          </a:prstGeom>
        </p:spPr>
        <p:txBody>
          <a:bodyPr wrap="none">
            <a:spAutoFit/>
          </a:bodyPr>
          <a:lstStyle/>
          <a:p>
            <a:r>
              <a:rPr lang="en-US" altLang="zh-CN" dirty="0"/>
              <a:t>Table 5.4-1 Performance requirements for extended sensors</a:t>
            </a:r>
            <a:endParaRPr lang="zh-CN" altLang="en-US" dirty="0"/>
          </a:p>
        </p:txBody>
      </p:sp>
    </p:spTree>
    <p:extLst>
      <p:ext uri="{BB962C8B-B14F-4D97-AF65-F5344CB8AC3E}">
        <p14:creationId xmlns:p14="http://schemas.microsoft.com/office/powerpoint/2010/main" val="1568313487"/>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8613</TotalTime>
  <Words>1853</Words>
  <Application>Microsoft Office PowerPoint</Application>
  <PresentationFormat>自定义</PresentationFormat>
  <Paragraphs>289</Paragraphs>
  <Slides>15</Slides>
  <Notes>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15</vt:i4>
      </vt:variant>
    </vt:vector>
  </HeadingPairs>
  <TitlesOfParts>
    <vt:vector size="30" baseType="lpstr">
      <vt:lpstr>Helvetica Neue</vt:lpstr>
      <vt:lpstr>Helvetica Neue Light</vt:lpstr>
      <vt:lpstr>Helvetica Neue Medium</vt:lpstr>
      <vt:lpstr>Malgun Gothic</vt:lpstr>
      <vt:lpstr>OPPOSans B</vt:lpstr>
      <vt:lpstr>OPPOSans M</vt:lpstr>
      <vt:lpstr>OPPOSans R</vt:lpstr>
      <vt:lpstr>等线</vt:lpstr>
      <vt:lpstr>微软雅黑</vt:lpstr>
      <vt:lpstr>Arial</vt:lpstr>
      <vt:lpstr>Helvetica</vt:lpstr>
      <vt:lpstr>Times New Roman</vt:lpstr>
      <vt:lpstr>Wingdings</vt:lpstr>
      <vt:lpstr>White 白底</vt:lpstr>
      <vt:lpstr>Black 黑底</vt:lpstr>
      <vt:lpstr>Motivation of sidelink over unlicensed spectrum</vt:lpstr>
      <vt:lpstr>SL and Uu</vt:lpstr>
      <vt:lpstr>Unlicensed spectrum</vt:lpstr>
      <vt:lpstr>Motivation of SL-U</vt:lpstr>
      <vt:lpstr>NCIS use cases</vt:lpstr>
      <vt:lpstr>NCIS Requirement(s)</vt:lpstr>
      <vt:lpstr>IIOT use case(1/2)</vt:lpstr>
      <vt:lpstr>IIOT use case(2/2)</vt:lpstr>
      <vt:lpstr>CV2X use case</vt:lpstr>
      <vt:lpstr>Smart home</vt:lpstr>
      <vt:lpstr>Co-existence simulation result</vt:lpstr>
      <vt:lpstr>Deployment scenarios</vt:lpstr>
      <vt:lpstr>Main building blocks for SL-U</vt:lpstr>
      <vt:lpstr>Objectives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OPPO(Zhongda)</cp:lastModifiedBy>
  <cp:revision>679</cp:revision>
  <dcterms:modified xsi:type="dcterms:W3CDTF">2021-03-12T08:39:31Z</dcterms:modified>
</cp:coreProperties>
</file>