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vml" ContentType="application/vnd.openxmlformats-officedocument.vmlDrawin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embeddings/oleObject1.bin" ContentType="application/vnd.openxmlformats-officedocument.oleObject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8"/>
  </p:notesMasterIdLst>
  <p:sldIdLst>
    <p:sldId id="340" r:id="rId2"/>
    <p:sldId id="341" r:id="rId3"/>
    <p:sldId id="343" r:id="rId4"/>
    <p:sldId id="334" r:id="rId5"/>
    <p:sldId id="342" r:id="rId6"/>
    <p:sldId id="339" r:id="rId7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3"/>
            <p14:sldId id="334"/>
            <p14:sldId id="342"/>
            <p14:sldId id="33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FF"/>
    <a:srgbClr val="FF00FF"/>
    <a:srgbClr val="FFCCFF"/>
    <a:srgbClr val="76D6FF"/>
    <a:srgbClr val="00B0F0"/>
    <a:srgbClr val="FF6600"/>
    <a:srgbClr val="CCECFF"/>
    <a:srgbClr val="FFFFCC"/>
    <a:srgbClr val="92D050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7"/>
    <p:restoredTop sz="98490" autoAdjust="0"/>
  </p:normalViewPr>
  <p:slideViewPr>
    <p:cSldViewPr snapToGrid="0" snapToObjects="1">
      <p:cViewPr varScale="1">
        <p:scale>
          <a:sx n="112" d="100"/>
          <a:sy n="112" d="100"/>
        </p:scale>
        <p:origin x="-5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20/11/30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819" y="589445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vmlDrawing" Target="../drawings/vmlDrawing1.vml"/><Relationship Id="rId8" Type="http://schemas.openxmlformats.org/officeDocument/2006/relationships/oleObject" Target="../embeddings/oleObject1.bin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297650" y="255588"/>
          <a:ext cx="1374531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5" name="Image" r:id="rId8" imgW="2711201" imgH="402133" progId="Photoshop.Image.9">
                  <p:embed/>
                </p:oleObj>
              </mc:Choice>
              <mc:Fallback>
                <p:oleObj name="Image" r:id="rId8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7650" y="255588"/>
                        <a:ext cx="1374531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for supporting non-</a:t>
            </a:r>
            <a:r>
              <a:rPr lang="en-US" altLang="ja-JP" sz="3600" dirty="0" err="1"/>
              <a:t>colocated</a:t>
            </a:r>
            <a:r>
              <a:rPr lang="en-US" altLang="ja-JP" sz="3600" dirty="0"/>
              <a:t> scenarios for band </a:t>
            </a:r>
            <a:r>
              <a:rPr lang="en-US" altLang="ja-JP" sz="3600" dirty="0" smtClean="0"/>
              <a:t>42 and n77/n78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 dirty="0"/>
              <a:t>SoftBank Corp</a:t>
            </a:r>
            <a:r>
              <a:rPr kumimoji="1" lang="en-US" altLang="ja-JP" dirty="0" smtClean="0"/>
              <a:t>.</a:t>
            </a:r>
            <a:r>
              <a:rPr kumimoji="1" lang="en-US" altLang="ja-JP" smtClean="0"/>
              <a:t>, </a:t>
            </a:r>
            <a:r>
              <a:rPr kumimoji="1" lang="en-US" altLang="ja-JP" smtClean="0"/>
              <a:t>KDDI, NTT DOCOMO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b="1" dirty="0"/>
              <a:t>3GPP TSG RAN Meeting #90-e						</a:t>
            </a:r>
            <a:endParaRPr lang="en-GB" altLang="ja-JP" sz="1600" b="1" dirty="0" smtClean="0"/>
          </a:p>
          <a:p>
            <a:r>
              <a:rPr lang="en-GB" altLang="ja-JP" sz="1600" b="1" dirty="0" smtClean="0"/>
              <a:t>Electronic </a:t>
            </a:r>
            <a:r>
              <a:rPr lang="en-GB" altLang="ja-JP" sz="1600" b="1" dirty="0"/>
              <a:t>Meeting, December 7 - 11, 2020</a:t>
            </a:r>
            <a:endParaRPr lang="ja-JP" altLang="ja-JP" sz="1600" dirty="0"/>
          </a:p>
          <a:p>
            <a:r>
              <a:rPr lang="es-E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 </a:t>
            </a:r>
            <a:endParaRPr lang="en-US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it-IT" altLang="ja-JP" sz="1600" dirty="0">
                <a:latin typeface="HGP創英角ｺﾞｼｯｸUB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600" dirty="0" smtClean="0">
                <a:latin typeface="HGP創英角ｺﾞｼｯｸUB"/>
                <a:ea typeface="HGP創英角ｺﾞｼｯｸUB"/>
                <a:cs typeface="HGP創英角ｺﾞｼｯｸUB"/>
              </a:rPr>
              <a:t>9.8.17</a:t>
            </a:r>
            <a:endParaRPr lang="en-US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Document for:	</a:t>
            </a:r>
            <a:r>
              <a:rPr lang="en-US" altLang="ja-JP" sz="1600" dirty="0" smtClean="0">
                <a:latin typeface="HGP創英角ｺﾞｼｯｸUB"/>
                <a:ea typeface="HGP創英角ｺﾞｼｯｸUB"/>
                <a:cs typeface="HGP創英角ｺﾞｼｯｸUB"/>
              </a:rPr>
              <a:t>discussion</a:t>
            </a:r>
            <a:endParaRPr lang="ja-JP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041332" y="188640"/>
            <a:ext cx="18365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is-IS" altLang="ja-JP" sz="1600" dirty="0"/>
              <a:t>RP-</a:t>
            </a:r>
            <a:r>
              <a:rPr lang="is-IS" altLang="ja-JP" sz="1600" dirty="0" smtClean="0"/>
              <a:t>202563</a:t>
            </a:r>
            <a:endParaRPr kumimoji="0" lang="en-GB" altLang="ja-JP" sz="16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HGP創英角ｺﾞｼｯｸUB"/>
              <a:ea typeface="HGP創英角ｺﾞｼｯｸUB"/>
              <a:cs typeface="HGP創英角ｺﾞｼｯｸUB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ja-JP" sz="12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GP創英角ｺﾞｼｯｸUB"/>
                <a:ea typeface="HGP創英角ｺﾞｼｯｸUB"/>
                <a:cs typeface="HGP創英角ｺﾞｼｯｸUB"/>
              </a:rPr>
              <a:t>Revision of RP-201599</a:t>
            </a:r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 </a:t>
            </a:r>
            <a:r>
              <a:rPr kumimoji="1" lang="mr-IN" altLang="ja-JP" dirty="0" smtClean="0"/>
              <a:t>–</a:t>
            </a:r>
            <a:r>
              <a:rPr kumimoji="1" lang="en-US" altLang="ja-JP" dirty="0" smtClean="0"/>
              <a:t> Spectrum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367772" cy="5967409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Co-existence with other systems</a:t>
            </a:r>
            <a:endParaRPr kumimoji="1"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pPr lvl="4"/>
            <a:endParaRPr lang="en-US" altLang="ja-JP" dirty="0"/>
          </a:p>
          <a:p>
            <a:pPr marL="0" indent="0">
              <a:buNone/>
            </a:pPr>
            <a:endParaRPr kumimoji="1" lang="en-US" altLang="ja-JP" dirty="0" smtClean="0"/>
          </a:p>
          <a:p>
            <a:pPr marL="0" indent="0">
              <a:buNone/>
            </a:pPr>
            <a:endParaRPr kumimoji="1" lang="en-US" altLang="ja-JP" dirty="0" smtClean="0"/>
          </a:p>
          <a:p>
            <a:r>
              <a:rPr lang="en-US" altLang="ja-JP" dirty="0" smtClean="0"/>
              <a:t>Timing of Spectrum allocation</a:t>
            </a:r>
          </a:p>
          <a:p>
            <a:pPr lvl="1"/>
            <a:r>
              <a:rPr lang="en-US" altLang="ja-JP" dirty="0" smtClean="0"/>
              <a:t>The 3 blocks in C-band were allocated at different time</a:t>
            </a:r>
          </a:p>
          <a:p>
            <a:pPr marL="361950" lvl="1" indent="0">
              <a:buNone/>
            </a:pPr>
            <a:r>
              <a:rPr lang="en-US" altLang="ja-JP" dirty="0" smtClean="0">
                <a:solidFill>
                  <a:srgbClr val="FF0000"/>
                </a:solidFill>
                <a:sym typeface="Wingdings"/>
              </a:rPr>
              <a:t> This makes </a:t>
            </a:r>
            <a:r>
              <a:rPr lang="en-US" altLang="ja-JP" dirty="0" err="1" smtClean="0">
                <a:solidFill>
                  <a:srgbClr val="FF0000"/>
                </a:solidFill>
                <a:sym typeface="Wingdings"/>
              </a:rPr>
              <a:t>Tx</a:t>
            </a:r>
            <a:r>
              <a:rPr lang="en-US" altLang="ja-JP" dirty="0" smtClean="0">
                <a:solidFill>
                  <a:srgbClr val="FF0000"/>
                </a:solidFill>
                <a:sym typeface="Wingdings"/>
              </a:rPr>
              <a:t> antenna colocation cost-inefficient (or sometimes infeasible)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  <p:grpSp>
        <p:nvGrpSpPr>
          <p:cNvPr id="29" name="図形グループ 28"/>
          <p:cNvGrpSpPr/>
          <p:nvPr/>
        </p:nvGrpSpPr>
        <p:grpSpPr>
          <a:xfrm>
            <a:off x="-39722" y="1381125"/>
            <a:ext cx="9183722" cy="3303154"/>
            <a:chOff x="-39722" y="1330325"/>
            <a:chExt cx="9183722" cy="3303154"/>
          </a:xfrm>
        </p:grpSpPr>
        <p:grpSp>
          <p:nvGrpSpPr>
            <p:cNvPr id="45" name="図形グループ 44"/>
            <p:cNvGrpSpPr/>
            <p:nvPr/>
          </p:nvGrpSpPr>
          <p:grpSpPr>
            <a:xfrm>
              <a:off x="-39722" y="1330325"/>
              <a:ext cx="9183722" cy="3303154"/>
              <a:chOff x="-39722" y="1053852"/>
              <a:chExt cx="9183722" cy="3303154"/>
            </a:xfrm>
          </p:grpSpPr>
          <p:sp>
            <p:nvSpPr>
              <p:cNvPr id="6" name="正方形/長方形 5"/>
              <p:cNvSpPr/>
              <p:nvPr/>
            </p:nvSpPr>
            <p:spPr>
              <a:xfrm>
                <a:off x="218436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100" dirty="0"/>
                  <a:t>SoftBank</a:t>
                </a:r>
                <a:endParaRPr kumimoji="1" lang="ja-JP" altLang="en-US" sz="1100" dirty="0"/>
              </a:p>
            </p:txBody>
          </p:sp>
          <p:sp>
            <p:nvSpPr>
              <p:cNvPr id="7" name="正方形/長方形 6"/>
              <p:cNvSpPr/>
              <p:nvPr/>
            </p:nvSpPr>
            <p:spPr>
              <a:xfrm>
                <a:off x="717868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8" name="正方形/長方形 7"/>
              <p:cNvSpPr/>
              <p:nvPr/>
            </p:nvSpPr>
            <p:spPr>
              <a:xfrm>
                <a:off x="1217300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9" name="正方形/長方形 8"/>
              <p:cNvSpPr/>
              <p:nvPr/>
            </p:nvSpPr>
            <p:spPr>
              <a:xfrm>
                <a:off x="1716732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10" name="正方形/長方形 9"/>
              <p:cNvSpPr/>
              <p:nvPr/>
            </p:nvSpPr>
            <p:spPr>
              <a:xfrm>
                <a:off x="2216164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100" dirty="0"/>
                  <a:t>SoftBank</a:t>
                </a:r>
                <a:endParaRPr kumimoji="1" lang="ja-JP" altLang="en-US" sz="1100" dirty="0"/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-39722" y="2591370"/>
                <a:ext cx="54373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2" name="テキスト ボックス 11"/>
              <p:cNvSpPr txBox="1"/>
              <p:nvPr/>
            </p:nvSpPr>
            <p:spPr>
              <a:xfrm>
                <a:off x="446908" y="259895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3440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3" name="テキスト ボックス 12"/>
              <p:cNvSpPr txBox="1"/>
              <p:nvPr/>
            </p:nvSpPr>
            <p:spPr>
              <a:xfrm>
                <a:off x="955820" y="25953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3480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4" name="テキスト ボックス 13"/>
              <p:cNvSpPr txBox="1"/>
              <p:nvPr/>
            </p:nvSpPr>
            <p:spPr>
              <a:xfrm>
                <a:off x="1442450" y="259183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3520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5" name="テキスト ボックス 14"/>
              <p:cNvSpPr txBox="1"/>
              <p:nvPr/>
            </p:nvSpPr>
            <p:spPr>
              <a:xfrm>
                <a:off x="1951362" y="259941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3560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6" name="テキスト ボックス 15"/>
              <p:cNvSpPr txBox="1"/>
              <p:nvPr/>
            </p:nvSpPr>
            <p:spPr>
              <a:xfrm>
                <a:off x="2460274" y="26069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3600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7" name="正方形/長方形 16"/>
              <p:cNvSpPr/>
              <p:nvPr/>
            </p:nvSpPr>
            <p:spPr>
              <a:xfrm>
                <a:off x="2715596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0" name="正方形/長方形 19"/>
              <p:cNvSpPr/>
              <p:nvPr/>
            </p:nvSpPr>
            <p:spPr>
              <a:xfrm>
                <a:off x="3964174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212753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Z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2" name="正方形/長方形 21"/>
              <p:cNvSpPr/>
              <p:nvPr/>
            </p:nvSpPr>
            <p:spPr>
              <a:xfrm>
                <a:off x="6461331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/>
                  <a:t>SoftBank</a:t>
                </a:r>
                <a:endParaRPr kumimoji="1" lang="ja-JP" altLang="en-US" sz="1200" dirty="0"/>
              </a:p>
            </p:txBody>
          </p:sp>
          <p:sp>
            <p:nvSpPr>
              <p:cNvPr id="23" name="正方形/長方形 22"/>
              <p:cNvSpPr/>
              <p:nvPr/>
            </p:nvSpPr>
            <p:spPr>
              <a:xfrm>
                <a:off x="7709910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cxnSp>
            <p:nvCxnSpPr>
              <p:cNvPr id="5" name="直線矢印コネクタ 4"/>
              <p:cNvCxnSpPr/>
              <p:nvPr/>
            </p:nvCxnSpPr>
            <p:spPr>
              <a:xfrm>
                <a:off x="102961" y="2569091"/>
                <a:ext cx="9041039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直線コネクタ 25"/>
              <p:cNvCxnSpPr/>
              <p:nvPr/>
            </p:nvCxnSpPr>
            <p:spPr>
              <a:xfrm>
                <a:off x="2715596" y="1169762"/>
                <a:ext cx="0" cy="2048103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dot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30" name="テキスト ボックス 29"/>
              <p:cNvSpPr txBox="1"/>
              <p:nvPr/>
            </p:nvSpPr>
            <p:spPr>
              <a:xfrm>
                <a:off x="2460274" y="26069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3600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1" name="円/楕円 30"/>
              <p:cNvSpPr/>
              <p:nvPr/>
            </p:nvSpPr>
            <p:spPr>
              <a:xfrm>
                <a:off x="0" y="1726688"/>
                <a:ext cx="2991189" cy="1247669"/>
              </a:xfrm>
              <a:prstGeom prst="ellipse">
                <a:avLst/>
              </a:prstGeom>
              <a:noFill/>
              <a:ln w="28575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テキスト ボックス 31"/>
              <p:cNvSpPr txBox="1"/>
              <p:nvPr/>
            </p:nvSpPr>
            <p:spPr>
              <a:xfrm>
                <a:off x="3692305" y="2577373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3700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3" name="テキスト ボックス 32"/>
              <p:cNvSpPr txBox="1"/>
              <p:nvPr/>
            </p:nvSpPr>
            <p:spPr>
              <a:xfrm>
                <a:off x="6192301" y="2592993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3900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4" name="テキスト ボックス 33"/>
              <p:cNvSpPr txBox="1"/>
              <p:nvPr/>
            </p:nvSpPr>
            <p:spPr>
              <a:xfrm>
                <a:off x="4940883" y="2569091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3800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5" name="テキスト ボックス 34"/>
              <p:cNvSpPr txBox="1"/>
              <p:nvPr/>
            </p:nvSpPr>
            <p:spPr>
              <a:xfrm>
                <a:off x="7440879" y="2584711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4000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7" name="円/楕円 36"/>
              <p:cNvSpPr/>
              <p:nvPr/>
            </p:nvSpPr>
            <p:spPr>
              <a:xfrm>
                <a:off x="5471798" y="1726688"/>
                <a:ext cx="2991189" cy="1247669"/>
              </a:xfrm>
              <a:prstGeom prst="ellipse">
                <a:avLst/>
              </a:prstGeom>
              <a:noFill/>
              <a:ln w="28575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9" name="正方形/長方形 38"/>
              <p:cNvSpPr/>
              <p:nvPr/>
            </p:nvSpPr>
            <p:spPr>
              <a:xfrm>
                <a:off x="218436" y="1053852"/>
                <a:ext cx="8740053" cy="440809"/>
              </a:xfrm>
              <a:prstGeom prst="rect">
                <a:avLst/>
              </a:prstGeom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38000">
                    <a:schemeClr val="accent6">
                      <a:lumMod val="20000"/>
                      <a:lumOff val="80000"/>
                    </a:schemeClr>
                  </a:gs>
                  <a:gs pos="27000">
                    <a:schemeClr val="bg1"/>
                  </a:gs>
                </a:gsLst>
                <a:lin ang="0" scaled="0"/>
              </a:gra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dirty="0"/>
                  <a:t>Satellite Systems</a:t>
                </a:r>
                <a:endParaRPr kumimoji="1" lang="ja-JP" altLang="en-US" dirty="0"/>
              </a:p>
            </p:txBody>
          </p:sp>
          <p:sp>
            <p:nvSpPr>
              <p:cNvPr id="40" name="Shape 240"/>
              <p:cNvSpPr/>
              <p:nvPr/>
            </p:nvSpPr>
            <p:spPr>
              <a:xfrm rot="1800000">
                <a:off x="4737683" y="2477330"/>
                <a:ext cx="1468229" cy="1879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0" h="21600" extrusionOk="0">
                    <a:moveTo>
                      <a:pt x="13483" y="4537"/>
                    </a:moveTo>
                    <a:lnTo>
                      <a:pt x="11078" y="4474"/>
                    </a:lnTo>
                    <a:lnTo>
                      <a:pt x="16142" y="0"/>
                    </a:lnTo>
                    <a:lnTo>
                      <a:pt x="21420" y="4491"/>
                    </a:lnTo>
                    <a:lnTo>
                      <a:pt x="18896" y="4553"/>
                    </a:lnTo>
                    <a:cubicBezTo>
                      <a:pt x="18896" y="4553"/>
                      <a:pt x="18497" y="8624"/>
                      <a:pt x="15720" y="12885"/>
                    </a:cubicBezTo>
                    <a:cubicBezTo>
                      <a:pt x="12943" y="17147"/>
                      <a:pt x="7789" y="21600"/>
                      <a:pt x="4" y="21600"/>
                    </a:cubicBezTo>
                    <a:cubicBezTo>
                      <a:pt x="-180" y="21600"/>
                      <a:pt x="6329" y="21101"/>
                      <a:pt x="10193" y="14734"/>
                    </a:cubicBezTo>
                    <a:cubicBezTo>
                      <a:pt x="14058" y="8366"/>
                      <a:pt x="13483" y="4537"/>
                      <a:pt x="13483" y="453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29243">
                    <a:srgbClr val="B8B8B8"/>
                  </a:gs>
                  <a:gs pos="88702">
                    <a:srgbClr val="888888"/>
                  </a:gs>
                </a:gsLst>
                <a:lin ang="18461768"/>
              </a:gradFill>
              <a:ln w="19050">
                <a:solidFill>
                  <a:srgbClr val="FFFFFF"/>
                </a:solidFill>
              </a:ln>
            </p:spPr>
            <p:txBody>
              <a:bodyPr lIns="50800" tIns="50800" rIns="50800" bIns="50800" anchor="ctr"/>
              <a:lstStyle/>
              <a:p>
                <a:pPr marL="57799" marR="57799" algn="l" defTabSz="457200">
                  <a:defRPr sz="1200">
                    <a:solidFill>
                      <a:srgbClr val="FEEEC8"/>
                    </a:solidFill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41" name="Shape 240"/>
              <p:cNvSpPr/>
              <p:nvPr/>
            </p:nvSpPr>
            <p:spPr>
              <a:xfrm rot="19800000" flipH="1">
                <a:off x="2434263" y="2477330"/>
                <a:ext cx="1468229" cy="1879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0" h="21600" extrusionOk="0">
                    <a:moveTo>
                      <a:pt x="13483" y="4537"/>
                    </a:moveTo>
                    <a:lnTo>
                      <a:pt x="11078" y="4474"/>
                    </a:lnTo>
                    <a:lnTo>
                      <a:pt x="16142" y="0"/>
                    </a:lnTo>
                    <a:lnTo>
                      <a:pt x="21420" y="4491"/>
                    </a:lnTo>
                    <a:lnTo>
                      <a:pt x="18896" y="4553"/>
                    </a:lnTo>
                    <a:cubicBezTo>
                      <a:pt x="18896" y="4553"/>
                      <a:pt x="18497" y="8624"/>
                      <a:pt x="15720" y="12885"/>
                    </a:cubicBezTo>
                    <a:cubicBezTo>
                      <a:pt x="12943" y="17147"/>
                      <a:pt x="7789" y="21600"/>
                      <a:pt x="4" y="21600"/>
                    </a:cubicBezTo>
                    <a:cubicBezTo>
                      <a:pt x="-180" y="21600"/>
                      <a:pt x="6329" y="21101"/>
                      <a:pt x="10193" y="14734"/>
                    </a:cubicBezTo>
                    <a:cubicBezTo>
                      <a:pt x="14058" y="8366"/>
                      <a:pt x="13483" y="4537"/>
                      <a:pt x="13483" y="453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29243">
                    <a:srgbClr val="B8B8B8"/>
                  </a:gs>
                  <a:gs pos="88702">
                    <a:srgbClr val="888888"/>
                  </a:gs>
                </a:gsLst>
                <a:lin ang="18461768"/>
              </a:gradFill>
              <a:ln w="19050">
                <a:solidFill>
                  <a:srgbClr val="FFFFFF"/>
                </a:solidFill>
              </a:ln>
            </p:spPr>
            <p:txBody>
              <a:bodyPr lIns="50800" tIns="50800" rIns="50800" bIns="50800" anchor="ctr"/>
              <a:lstStyle/>
              <a:p>
                <a:pPr marL="57799" marR="57799" algn="l" defTabSz="457200">
                  <a:defRPr sz="1200">
                    <a:solidFill>
                      <a:srgbClr val="FEEEC8"/>
                    </a:solidFill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42" name="テキスト ボックス 41"/>
              <p:cNvSpPr txBox="1"/>
              <p:nvPr/>
            </p:nvSpPr>
            <p:spPr>
              <a:xfrm>
                <a:off x="248254" y="3345014"/>
                <a:ext cx="8452254" cy="83099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2400" dirty="0">
                    <a:solidFill>
                      <a:srgbClr val="000000"/>
                    </a:solidFill>
                    <a:latin typeface="+mj-lt"/>
                  </a:rPr>
                  <a:t>Different co-existence conditions apply</a:t>
                </a:r>
                <a:r>
                  <a:rPr kumimoji="1" lang="en-US" altLang="ja-JP" sz="2400" dirty="0" smtClean="0">
                    <a:solidFill>
                      <a:srgbClr val="000000"/>
                    </a:solidFill>
                    <a:latin typeface="+mj-lt"/>
                  </a:rPr>
                  <a:t>.</a:t>
                </a:r>
              </a:p>
              <a:p>
                <a:pPr algn="ctr"/>
                <a:r>
                  <a:rPr lang="en-US" altLang="ja-JP" sz="2400" dirty="0" smtClean="0">
                    <a:solidFill>
                      <a:srgbClr val="FF0000"/>
                    </a:solidFill>
                    <a:sym typeface="Wingdings"/>
                  </a:rPr>
                  <a:t> </a:t>
                </a:r>
                <a:r>
                  <a:rPr lang="en-US" altLang="ja-JP" sz="2400" dirty="0" smtClean="0">
                    <a:solidFill>
                      <a:srgbClr val="FF0000"/>
                    </a:solidFill>
                  </a:rPr>
                  <a:t>As 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a result, </a:t>
                </a:r>
                <a:r>
                  <a:rPr lang="en-US" altLang="ja-JP" sz="2400" dirty="0" err="1">
                    <a:solidFill>
                      <a:srgbClr val="FF0000"/>
                    </a:solidFill>
                  </a:rPr>
                  <a:t>Tx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 antenna co-location is not always </a:t>
                </a:r>
                <a:r>
                  <a:rPr lang="en-US" altLang="ja-JP" sz="2400" dirty="0" smtClean="0">
                    <a:solidFill>
                      <a:srgbClr val="FF0000"/>
                    </a:solidFill>
                  </a:rPr>
                  <a:t>available</a:t>
                </a:r>
                <a:endParaRPr lang="ja-JP" altLang="en-US" sz="2400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4" name="直線矢印コネクタ 3"/>
            <p:cNvCxnSpPr/>
            <p:nvPr/>
          </p:nvCxnSpPr>
          <p:spPr>
            <a:xfrm>
              <a:off x="1217300" y="2064121"/>
              <a:ext cx="1498296" cy="1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直線矢印コネクタ 37"/>
            <p:cNvCxnSpPr/>
            <p:nvPr/>
          </p:nvCxnSpPr>
          <p:spPr>
            <a:xfrm>
              <a:off x="192179" y="2064121"/>
              <a:ext cx="1025121" cy="0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線矢印コネクタ 43"/>
            <p:cNvCxnSpPr/>
            <p:nvPr/>
          </p:nvCxnSpPr>
          <p:spPr>
            <a:xfrm>
              <a:off x="2715596" y="2064122"/>
              <a:ext cx="6242893" cy="0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1442450" y="1822655"/>
              <a:ext cx="98164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 smtClean="0">
                  <a:latin typeface="+mj-lt"/>
                </a:rPr>
                <a:t>1</a:t>
              </a:r>
              <a:r>
                <a:rPr lang="en-US" altLang="ja-JP" sz="1100" baseline="30000" dirty="0" smtClean="0">
                  <a:latin typeface="+mj-lt"/>
                </a:rPr>
                <a:t>st</a:t>
              </a:r>
              <a:r>
                <a:rPr lang="en-US" altLang="ja-JP" sz="1100" dirty="0" smtClean="0">
                  <a:latin typeface="+mj-lt"/>
                </a:rPr>
                <a:t> allocation</a:t>
              </a:r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192179" y="1806580"/>
              <a:ext cx="1004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 smtClean="0">
                  <a:latin typeface="+mj-lt"/>
                </a:rPr>
                <a:t>2</a:t>
              </a:r>
              <a:r>
                <a:rPr lang="en-US" altLang="ja-JP" sz="1100" baseline="30000" dirty="0" smtClean="0">
                  <a:latin typeface="+mj-lt"/>
                </a:rPr>
                <a:t>nd</a:t>
              </a:r>
              <a:r>
                <a:rPr lang="en-US" altLang="ja-JP" sz="1100" dirty="0" smtClean="0">
                  <a:latin typeface="+mj-lt"/>
                </a:rPr>
                <a:t> allocation</a:t>
              </a:r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5525091" y="1807855"/>
              <a:ext cx="98862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 smtClean="0">
                  <a:latin typeface="+mj-lt"/>
                </a:rPr>
                <a:t>3</a:t>
              </a:r>
              <a:r>
                <a:rPr lang="en-US" altLang="ja-JP" sz="1100" baseline="30000" dirty="0" smtClean="0">
                  <a:latin typeface="+mj-lt"/>
                </a:rPr>
                <a:t>rd</a:t>
              </a:r>
              <a:r>
                <a:rPr lang="en-US" altLang="ja-JP" sz="1100" dirty="0" smtClean="0">
                  <a:latin typeface="+mj-lt"/>
                </a:rPr>
                <a:t> allocation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8962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 </a:t>
            </a:r>
            <a:r>
              <a:rPr kumimoji="1" lang="mr-IN" altLang="ja-JP" dirty="0" smtClean="0"/>
              <a:t>–</a:t>
            </a:r>
            <a:r>
              <a:rPr kumimoji="1" lang="en-US" altLang="ja-JP" dirty="0" smtClean="0"/>
              <a:t> 3GPP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967409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3GPP </a:t>
            </a:r>
            <a:r>
              <a:rPr kumimoji="1" lang="en-US" altLang="ja-JP" dirty="0"/>
              <a:t>standards</a:t>
            </a:r>
          </a:p>
          <a:p>
            <a:pPr lvl="1"/>
            <a:r>
              <a:rPr lang="en-US" altLang="ja-JP" dirty="0"/>
              <a:t>Rules for “intra-band” apply to EN-DC 42_n77</a:t>
            </a:r>
            <a:endParaRPr kumimoji="1" lang="en-US" altLang="ja-JP" dirty="0"/>
          </a:p>
          <a:p>
            <a:pPr lvl="1"/>
            <a:r>
              <a:rPr lang="en-US" altLang="ja-JP" dirty="0"/>
              <a:t>TS38.133 </a:t>
            </a:r>
            <a:r>
              <a:rPr lang="en-US" altLang="ja-JP" dirty="0" err="1"/>
              <a:t>cls</a:t>
            </a:r>
            <a:r>
              <a:rPr lang="en-US" altLang="ja-JP" dirty="0"/>
              <a:t>. 7.6.3 defines MRTD limit for intra-band EN-DC (=3us)</a:t>
            </a:r>
          </a:p>
          <a:p>
            <a:pPr lvl="1"/>
            <a:r>
              <a:rPr lang="en-US" altLang="ja-JP" dirty="0"/>
              <a:t>Power imbalance limit </a:t>
            </a:r>
            <a:r>
              <a:rPr lang="en-US" altLang="ja-JP" dirty="0" smtClean="0"/>
              <a:t>has been discussed </a:t>
            </a:r>
            <a:r>
              <a:rPr lang="en-US" altLang="ja-JP" dirty="0"/>
              <a:t>in </a:t>
            </a:r>
            <a:r>
              <a:rPr lang="en-US" altLang="ja-JP" dirty="0" smtClean="0"/>
              <a:t>Rel</a:t>
            </a:r>
            <a:r>
              <a:rPr lang="en-US" altLang="ja-JP" dirty="0"/>
              <a:t>-16</a:t>
            </a:r>
          </a:p>
          <a:p>
            <a:pPr lvl="2"/>
            <a:r>
              <a:rPr lang="en-US" altLang="ja-JP" dirty="0"/>
              <a:t>One</a:t>
            </a:r>
            <a:r>
              <a:rPr lang="ja-JP" altLang="en-US" dirty="0"/>
              <a:t> </a:t>
            </a:r>
            <a:r>
              <a:rPr lang="en-US" altLang="ja-JP" dirty="0"/>
              <a:t>candidate value is </a:t>
            </a:r>
            <a:r>
              <a:rPr lang="en-US" altLang="ja-JP" dirty="0" smtClean="0"/>
              <a:t>6dB</a:t>
            </a:r>
          </a:p>
          <a:p>
            <a:pPr lvl="2"/>
            <a:endParaRPr lang="en-US" altLang="ja-JP" dirty="0"/>
          </a:p>
          <a:p>
            <a:pPr marL="361950" lvl="1" indent="0">
              <a:buNone/>
            </a:pPr>
            <a:r>
              <a:rPr lang="en-US" altLang="ja-JP" dirty="0">
                <a:solidFill>
                  <a:srgbClr val="FF0000"/>
                </a:solidFill>
                <a:sym typeface="Wingdings"/>
              </a:rPr>
              <a:t> These limitations reduce the availability of EN-DC in our network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12875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F21389EE-9D65-4D45-8B84-68D4720EF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Scenario and target value for new </a:t>
            </a:r>
            <a:r>
              <a:rPr kumimoji="1" lang="en-US" altLang="ja-JP" dirty="0" err="1"/>
              <a:t>perf</a:t>
            </a:r>
            <a:r>
              <a:rPr kumimoji="1" lang="en-US" altLang="ja-JP" dirty="0"/>
              <a:t>. Req.</a:t>
            </a:r>
            <a:endParaRPr kumimoji="1" lang="ja-JP" altLang="en-US" dirty="0"/>
          </a:p>
        </p:txBody>
      </p:sp>
      <p:grpSp>
        <p:nvGrpSpPr>
          <p:cNvPr id="39" name="図形グループ 38"/>
          <p:cNvGrpSpPr/>
          <p:nvPr/>
        </p:nvGrpSpPr>
        <p:grpSpPr>
          <a:xfrm>
            <a:off x="318997" y="1503943"/>
            <a:ext cx="4171729" cy="5032788"/>
            <a:chOff x="458697" y="1503943"/>
            <a:chExt cx="4171729" cy="5032788"/>
          </a:xfrm>
        </p:grpSpPr>
        <p:sp>
          <p:nvSpPr>
            <p:cNvPr id="7" name="角丸四角形 6"/>
            <p:cNvSpPr/>
            <p:nvPr/>
          </p:nvSpPr>
          <p:spPr>
            <a:xfrm>
              <a:off x="458697" y="1651000"/>
              <a:ext cx="417172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テキスト ボックス 37">
              <a:extLst>
                <a:ext uri="{FF2B5EF4-FFF2-40B4-BE49-F238E27FC236}">
                  <a16:creationId xmlns="" xmlns:a16="http://schemas.microsoft.com/office/drawing/2014/main" id="{60A099CB-A534-4C49-A882-365EF0753E63}"/>
                </a:ext>
              </a:extLst>
            </p:cNvPr>
            <p:cNvSpPr txBox="1"/>
            <p:nvPr/>
          </p:nvSpPr>
          <p:spPr>
            <a:xfrm>
              <a:off x="662673" y="5325639"/>
              <a:ext cx="3595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and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Very short Rx time difference(3us)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(</a:t>
              </a:r>
              <a:r>
                <a:rPr lang="en-US" altLang="ja-JP" sz="1600" dirty="0" smtClean="0">
                  <a:latin typeface="+mj-lt"/>
                </a:rPr>
                <a:t>6dB)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="" xmlns:a16="http://schemas.microsoft.com/office/drawing/2014/main" id="{65E87895-290D-40E0-8033-41B480B3309D}"/>
                </a:ext>
              </a:extLst>
            </p:cNvPr>
            <p:cNvSpPr txBox="1"/>
            <p:nvPr/>
          </p:nvSpPr>
          <p:spPr>
            <a:xfrm>
              <a:off x="2071903" y="1503943"/>
              <a:ext cx="94128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b="1" u="sng" dirty="0">
                  <a:latin typeface="+mj-lt"/>
                </a:rPr>
                <a:t>Rel-</a:t>
              </a:r>
              <a:r>
                <a:rPr kumimoji="1" lang="en-US" altLang="ja-JP" b="1" u="sng" dirty="0" smtClean="0">
                  <a:latin typeface="+mj-lt"/>
                </a:rPr>
                <a:t>16</a:t>
              </a:r>
            </a:p>
          </p:txBody>
        </p:sp>
        <p:grpSp>
          <p:nvGrpSpPr>
            <p:cNvPr id="37" name="グループ化 36">
              <a:extLst>
                <a:ext uri="{FF2B5EF4-FFF2-40B4-BE49-F238E27FC236}">
                  <a16:creationId xmlns="" xmlns:a16="http://schemas.microsoft.com/office/drawing/2014/main" id="{788D9528-EDE7-4C6C-A24A-C22A7192A967}"/>
                </a:ext>
              </a:extLst>
            </p:cNvPr>
            <p:cNvGrpSpPr/>
            <p:nvPr/>
          </p:nvGrpSpPr>
          <p:grpSpPr>
            <a:xfrm>
              <a:off x="1552609" y="1824682"/>
              <a:ext cx="1695766" cy="2912989"/>
              <a:chOff x="440137" y="1439209"/>
              <a:chExt cx="1865343" cy="3204288"/>
            </a:xfrm>
          </p:grpSpPr>
          <p:grpSp>
            <p:nvGrpSpPr>
              <p:cNvPr id="20" name="グループ化 19">
                <a:extLst>
                  <a:ext uri="{FF2B5EF4-FFF2-40B4-BE49-F238E27FC236}">
                    <a16:creationId xmlns="" xmlns:a16="http://schemas.microsoft.com/office/drawing/2014/main" id="{1EF93978-79D8-4D49-A083-664A79B7B401}"/>
                  </a:ext>
                </a:extLst>
              </p:cNvPr>
              <p:cNvGrpSpPr/>
              <p:nvPr/>
            </p:nvGrpSpPr>
            <p:grpSpPr>
              <a:xfrm>
                <a:off x="892418" y="1883131"/>
                <a:ext cx="720000" cy="979083"/>
                <a:chOff x="566240" y="1581026"/>
                <a:chExt cx="720000" cy="979083"/>
              </a:xfrm>
            </p:grpSpPr>
            <p:sp>
              <p:nvSpPr>
                <p:cNvPr id="6" name="直方体 5">
                  <a:extLst>
                    <a:ext uri="{FF2B5EF4-FFF2-40B4-BE49-F238E27FC236}">
                      <a16:creationId xmlns="" xmlns:a16="http://schemas.microsoft.com/office/drawing/2014/main" id="{7354D888-CBC8-4081-9A1C-9CF582E56B9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14" name="グループ化 13">
                  <a:extLst>
                    <a:ext uri="{FF2B5EF4-FFF2-40B4-BE49-F238E27FC236}">
                      <a16:creationId xmlns="" xmlns:a16="http://schemas.microsoft.com/office/drawing/2014/main" id="{25F31142-5B43-4EFB-8E20-3FE5D417D89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8" name="直線コネクタ 7">
                    <a:extLst>
                      <a:ext uri="{FF2B5EF4-FFF2-40B4-BE49-F238E27FC236}">
                        <a16:creationId xmlns="" xmlns:a16="http://schemas.microsoft.com/office/drawing/2014/main" id="{7AC52CB8-DF65-42A1-A5EF-09C8F8DD15E4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直線コネクタ 8">
                    <a:extLst>
                      <a:ext uri="{FF2B5EF4-FFF2-40B4-BE49-F238E27FC236}">
                        <a16:creationId xmlns="" xmlns:a16="http://schemas.microsoft.com/office/drawing/2014/main" id="{0300F72E-901D-49A1-A26A-928FFE1E34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線コネクタ 10">
                    <a:extLst>
                      <a:ext uri="{FF2B5EF4-FFF2-40B4-BE49-F238E27FC236}">
                        <a16:creationId xmlns="" xmlns:a16="http://schemas.microsoft.com/office/drawing/2014/main" id="{C9D2F0F3-91A2-448C-9B20-F3CEAC39FEC5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線コネクタ 12">
                    <a:extLst>
                      <a:ext uri="{FF2B5EF4-FFF2-40B4-BE49-F238E27FC236}">
                        <a16:creationId xmlns="" xmlns:a16="http://schemas.microsoft.com/office/drawing/2014/main" id="{7B04F83B-D604-4192-A483-AE84F05B4CB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グループ化 14">
                  <a:extLst>
                    <a:ext uri="{FF2B5EF4-FFF2-40B4-BE49-F238E27FC236}">
                      <a16:creationId xmlns="" xmlns:a16="http://schemas.microsoft.com/office/drawing/2014/main" id="{7E3B62E0-977F-4346-8CD3-98FAA26D47E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16" name="直線コネクタ 15">
                    <a:extLst>
                      <a:ext uri="{FF2B5EF4-FFF2-40B4-BE49-F238E27FC236}">
                        <a16:creationId xmlns="" xmlns:a16="http://schemas.microsoft.com/office/drawing/2014/main" id="{FA29CAC2-C586-40C0-AC7C-8177D22C834C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線コネクタ 16">
                    <a:extLst>
                      <a:ext uri="{FF2B5EF4-FFF2-40B4-BE49-F238E27FC236}">
                        <a16:creationId xmlns="" xmlns:a16="http://schemas.microsoft.com/office/drawing/2014/main" id="{89A5F06A-613E-4BEC-9CBF-EDFF3367B1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線コネクタ 17">
                    <a:extLst>
                      <a:ext uri="{FF2B5EF4-FFF2-40B4-BE49-F238E27FC236}">
                        <a16:creationId xmlns="" xmlns:a16="http://schemas.microsoft.com/office/drawing/2014/main" id="{F915BDEF-4292-4D17-87D9-463EFF66E0DD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直線コネクタ 18">
                    <a:extLst>
                      <a:ext uri="{FF2B5EF4-FFF2-40B4-BE49-F238E27FC236}">
                        <a16:creationId xmlns="" xmlns:a16="http://schemas.microsoft.com/office/drawing/2014/main" id="{A7D69B8E-74CD-4F16-B779-3F066DBD2D8F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1" name="グループ化 20">
                <a:extLst>
                  <a:ext uri="{FF2B5EF4-FFF2-40B4-BE49-F238E27FC236}">
                    <a16:creationId xmlns="" xmlns:a16="http://schemas.microsoft.com/office/drawing/2014/main" id="{AED8D121-4DD1-454F-8A34-9D8FE696BBA9}"/>
                  </a:ext>
                </a:extLst>
              </p:cNvPr>
              <p:cNvGrpSpPr/>
              <p:nvPr/>
            </p:nvGrpSpPr>
            <p:grpSpPr>
              <a:xfrm>
                <a:off x="1585480" y="1874222"/>
                <a:ext cx="720000" cy="979083"/>
                <a:chOff x="566240" y="1581026"/>
                <a:chExt cx="720000" cy="979083"/>
              </a:xfrm>
            </p:grpSpPr>
            <p:sp>
              <p:nvSpPr>
                <p:cNvPr id="22" name="直方体 21">
                  <a:extLst>
                    <a:ext uri="{FF2B5EF4-FFF2-40B4-BE49-F238E27FC236}">
                      <a16:creationId xmlns="" xmlns:a16="http://schemas.microsoft.com/office/drawing/2014/main" id="{D60D1589-8563-4BDE-B0A2-09002C52BF5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00B0F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23" name="グループ化 22">
                  <a:extLst>
                    <a:ext uri="{FF2B5EF4-FFF2-40B4-BE49-F238E27FC236}">
                      <a16:creationId xmlns="" xmlns:a16="http://schemas.microsoft.com/office/drawing/2014/main" id="{1B59A75F-9DAF-49EB-8638-636E96AA493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9" name="直線コネクタ 28">
                    <a:extLst>
                      <a:ext uri="{FF2B5EF4-FFF2-40B4-BE49-F238E27FC236}">
                        <a16:creationId xmlns="" xmlns:a16="http://schemas.microsoft.com/office/drawing/2014/main" id="{F3883A6C-B152-49F1-95C8-78B0F4BB3E29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線コネクタ 29">
                    <a:extLst>
                      <a:ext uri="{FF2B5EF4-FFF2-40B4-BE49-F238E27FC236}">
                        <a16:creationId xmlns="" xmlns:a16="http://schemas.microsoft.com/office/drawing/2014/main" id="{D2F55554-6B57-4AA9-8ACF-D8B2EAA2BA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線コネクタ 30">
                    <a:extLst>
                      <a:ext uri="{FF2B5EF4-FFF2-40B4-BE49-F238E27FC236}">
                        <a16:creationId xmlns="" xmlns:a16="http://schemas.microsoft.com/office/drawing/2014/main" id="{9DA82B0C-58FA-44F6-A4C3-FA9F083C4A98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線コネクタ 31">
                    <a:extLst>
                      <a:ext uri="{FF2B5EF4-FFF2-40B4-BE49-F238E27FC236}">
                        <a16:creationId xmlns="" xmlns:a16="http://schemas.microsoft.com/office/drawing/2014/main" id="{A6DD6090-691C-4882-8D3B-5989D0C64F8D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グループ化 23">
                  <a:extLst>
                    <a:ext uri="{FF2B5EF4-FFF2-40B4-BE49-F238E27FC236}">
                      <a16:creationId xmlns="" xmlns:a16="http://schemas.microsoft.com/office/drawing/2014/main" id="{6BE81CA1-A262-4FF4-BFF0-E18979673A0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5" name="直線コネクタ 24">
                    <a:extLst>
                      <a:ext uri="{FF2B5EF4-FFF2-40B4-BE49-F238E27FC236}">
                        <a16:creationId xmlns="" xmlns:a16="http://schemas.microsoft.com/office/drawing/2014/main" id="{4298FDBD-8E16-47BF-A10F-5DD08638D441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線コネクタ 25">
                    <a:extLst>
                      <a:ext uri="{FF2B5EF4-FFF2-40B4-BE49-F238E27FC236}">
                        <a16:creationId xmlns="" xmlns:a16="http://schemas.microsoft.com/office/drawing/2014/main" id="{E21710E6-00BC-4CF0-B008-B066752E6A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線コネクタ 26">
                    <a:extLst>
                      <a:ext uri="{FF2B5EF4-FFF2-40B4-BE49-F238E27FC236}">
                        <a16:creationId xmlns="" xmlns:a16="http://schemas.microsoft.com/office/drawing/2014/main" id="{1C7C1B66-D3B9-4269-9CEE-428715AD5021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線コネクタ 27">
                    <a:extLst>
                      <a:ext uri="{FF2B5EF4-FFF2-40B4-BE49-F238E27FC236}">
                        <a16:creationId xmlns="" xmlns:a16="http://schemas.microsoft.com/office/drawing/2014/main" id="{F706F63C-069B-439B-8F03-FCD47527A800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3" name="楕円 32">
                <a:extLst>
                  <a:ext uri="{FF2B5EF4-FFF2-40B4-BE49-F238E27FC236}">
                    <a16:creationId xmlns="" xmlns:a16="http://schemas.microsoft.com/office/drawing/2014/main" id="{4AE2E080-21C3-4940-88CB-0AAE9ABC1835}"/>
                  </a:ext>
                </a:extLst>
              </p:cNvPr>
              <p:cNvSpPr/>
              <p:nvPr/>
            </p:nvSpPr>
            <p:spPr>
              <a:xfrm rot="1639297">
                <a:off x="696939" y="2377462"/>
                <a:ext cx="574158" cy="2266035"/>
              </a:xfrm>
              <a:prstGeom prst="ellipse">
                <a:avLst/>
              </a:prstGeom>
              <a:solidFill>
                <a:srgbClr val="76D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4" name="楕円 33">
                <a:extLst>
                  <a:ext uri="{FF2B5EF4-FFF2-40B4-BE49-F238E27FC236}">
                    <a16:creationId xmlns="" xmlns:a16="http://schemas.microsoft.com/office/drawing/2014/main" id="{4DCB7A41-864C-4560-B9F2-D6172E8C27F7}"/>
                  </a:ext>
                </a:extLst>
              </p:cNvPr>
              <p:cNvSpPr/>
              <p:nvPr/>
            </p:nvSpPr>
            <p:spPr>
              <a:xfrm rot="2543733">
                <a:off x="440137" y="2237938"/>
                <a:ext cx="1208252" cy="1846542"/>
              </a:xfrm>
              <a:prstGeom prst="ellipse">
                <a:avLst/>
              </a:prstGeom>
              <a:solidFill>
                <a:srgbClr val="FFCC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5" name="テキスト ボックス 34">
                <a:extLst>
                  <a:ext uri="{FF2B5EF4-FFF2-40B4-BE49-F238E27FC236}">
                    <a16:creationId xmlns="" xmlns:a16="http://schemas.microsoft.com/office/drawing/2014/main" id="{0229BDA2-BE0F-48AD-AC95-EC771F7FCFD0}"/>
                  </a:ext>
                </a:extLst>
              </p:cNvPr>
              <p:cNvSpPr txBox="1"/>
              <p:nvPr/>
            </p:nvSpPr>
            <p:spPr>
              <a:xfrm>
                <a:off x="941545" y="1439209"/>
                <a:ext cx="5966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err="1">
                    <a:latin typeface="+mj-lt"/>
                  </a:rPr>
                  <a:t>eNB</a:t>
                </a:r>
                <a:endParaRPr kumimoji="1" lang="ja-JP" altLang="en-US" dirty="0" err="1">
                  <a:latin typeface="+mj-lt"/>
                </a:endParaRPr>
              </a:p>
            </p:txBody>
          </p:sp>
          <p:sp>
            <p:nvSpPr>
              <p:cNvPr id="36" name="テキスト ボックス 35">
                <a:extLst>
                  <a:ext uri="{FF2B5EF4-FFF2-40B4-BE49-F238E27FC236}">
                    <a16:creationId xmlns="" xmlns:a16="http://schemas.microsoft.com/office/drawing/2014/main" id="{B1D3A978-96A6-4AF9-A778-A8764DC6C95C}"/>
                  </a:ext>
                </a:extLst>
              </p:cNvPr>
              <p:cNvSpPr txBox="1"/>
              <p:nvPr/>
            </p:nvSpPr>
            <p:spPr>
              <a:xfrm>
                <a:off x="1661544" y="1439209"/>
                <a:ext cx="5934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 err="1">
                    <a:latin typeface="+mj-lt"/>
                  </a:rPr>
                  <a:t>g</a:t>
                </a:r>
                <a:r>
                  <a:rPr kumimoji="1" lang="en-US" altLang="ja-JP" dirty="0" err="1">
                    <a:latin typeface="+mj-lt"/>
                  </a:rPr>
                  <a:t>NB</a:t>
                </a:r>
                <a:endParaRPr kumimoji="1" lang="ja-JP" altLang="en-US" dirty="0" err="1">
                  <a:latin typeface="+mj-lt"/>
                </a:endParaRPr>
              </a:p>
            </p:txBody>
          </p:sp>
        </p:grpSp>
        <p:sp>
          <p:nvSpPr>
            <p:cNvPr id="69" name="テキスト ボックス 68">
              <a:extLst>
                <a:ext uri="{FF2B5EF4-FFF2-40B4-BE49-F238E27FC236}">
                  <a16:creationId xmlns="" xmlns:a16="http://schemas.microsoft.com/office/drawing/2014/main" id="{60A099CB-A534-4C49-A882-365EF0753E63}"/>
                </a:ext>
              </a:extLst>
            </p:cNvPr>
            <p:cNvSpPr txBox="1"/>
            <p:nvPr/>
          </p:nvSpPr>
          <p:spPr>
            <a:xfrm>
              <a:off x="700773" y="4441249"/>
              <a:ext cx="269817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+mj-lt"/>
                </a:rPr>
                <a:t>Deployment scenario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 err="1">
                  <a:latin typeface="+mj-lt"/>
                </a:rPr>
                <a:t>C</a:t>
              </a:r>
              <a:r>
                <a:rPr kumimoji="1" lang="en-US" altLang="ja-JP" sz="1600" dirty="0" err="1">
                  <a:latin typeface="+mj-lt"/>
                </a:rPr>
                <a:t>olocated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grpSp>
        <p:nvGrpSpPr>
          <p:cNvPr id="72" name="図形グループ 71"/>
          <p:cNvGrpSpPr/>
          <p:nvPr/>
        </p:nvGrpSpPr>
        <p:grpSpPr>
          <a:xfrm>
            <a:off x="4635500" y="1529343"/>
            <a:ext cx="4357569" cy="5007869"/>
            <a:chOff x="4635500" y="1529343"/>
            <a:chExt cx="4357569" cy="5007869"/>
          </a:xfrm>
        </p:grpSpPr>
        <p:sp>
          <p:nvSpPr>
            <p:cNvPr id="71" name="角丸四角形 70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="" xmlns:a16="http://schemas.microsoft.com/office/drawing/2014/main" id="{52D10E07-B2A3-41D0-A079-F1ACE2D4F6C8}"/>
                </a:ext>
              </a:extLst>
            </p:cNvPr>
            <p:cNvSpPr txBox="1"/>
            <p:nvPr/>
          </p:nvSpPr>
          <p:spPr>
            <a:xfrm>
              <a:off x="5871380" y="1529343"/>
              <a:ext cx="1481295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b="1" u="sng" dirty="0">
                  <a:latin typeface="+mj-lt"/>
                </a:rPr>
                <a:t>Our Proposal </a:t>
              </a:r>
              <a:endParaRPr kumimoji="1" lang="ja-JP" altLang="en-US" b="1" u="sng" dirty="0" err="1">
                <a:latin typeface="+mj-lt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="" xmlns:a16="http://schemas.microsoft.com/office/drawing/2014/main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57" name="直方体 56">
                <a:extLst>
                  <a:ext uri="{FF2B5EF4-FFF2-40B4-BE49-F238E27FC236}">
                    <a16:creationId xmlns="" xmlns:a16="http://schemas.microsoft.com/office/drawing/2014/main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58" name="グループ化 57">
                <a:extLst>
                  <a:ext uri="{FF2B5EF4-FFF2-40B4-BE49-F238E27FC236}">
                    <a16:creationId xmlns="" xmlns:a16="http://schemas.microsoft.com/office/drawing/2014/main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4" name="直線コネクタ 63">
                  <a:extLst>
                    <a:ext uri="{FF2B5EF4-FFF2-40B4-BE49-F238E27FC236}">
                      <a16:creationId xmlns="" xmlns:a16="http://schemas.microsoft.com/office/drawing/2014/main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コネクタ 64">
                  <a:extLst>
                    <a:ext uri="{FF2B5EF4-FFF2-40B4-BE49-F238E27FC236}">
                      <a16:creationId xmlns="" xmlns:a16="http://schemas.microsoft.com/office/drawing/2014/main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コネクタ 65">
                  <a:extLst>
                    <a:ext uri="{FF2B5EF4-FFF2-40B4-BE49-F238E27FC236}">
                      <a16:creationId xmlns="" xmlns:a16="http://schemas.microsoft.com/office/drawing/2014/main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線コネクタ 66">
                  <a:extLst>
                    <a:ext uri="{FF2B5EF4-FFF2-40B4-BE49-F238E27FC236}">
                      <a16:creationId xmlns="" xmlns:a16="http://schemas.microsoft.com/office/drawing/2014/main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グループ化 58">
                <a:extLst>
                  <a:ext uri="{FF2B5EF4-FFF2-40B4-BE49-F238E27FC236}">
                    <a16:creationId xmlns="" xmlns:a16="http://schemas.microsoft.com/office/drawing/2014/main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0" name="直線コネクタ 59">
                  <a:extLst>
                    <a:ext uri="{FF2B5EF4-FFF2-40B4-BE49-F238E27FC236}">
                      <a16:creationId xmlns="" xmlns:a16="http://schemas.microsoft.com/office/drawing/2014/main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線コネクタ 60">
                  <a:extLst>
                    <a:ext uri="{FF2B5EF4-FFF2-40B4-BE49-F238E27FC236}">
                      <a16:creationId xmlns="" xmlns:a16="http://schemas.microsoft.com/office/drawing/2014/main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線コネクタ 61">
                  <a:extLst>
                    <a:ext uri="{FF2B5EF4-FFF2-40B4-BE49-F238E27FC236}">
                      <a16:creationId xmlns="" xmlns:a16="http://schemas.microsoft.com/office/drawing/2014/main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線コネクタ 62">
                  <a:extLst>
                    <a:ext uri="{FF2B5EF4-FFF2-40B4-BE49-F238E27FC236}">
                      <a16:creationId xmlns="" xmlns:a16="http://schemas.microsoft.com/office/drawing/2014/main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1" name="グループ化 40">
              <a:extLst>
                <a:ext uri="{FF2B5EF4-FFF2-40B4-BE49-F238E27FC236}">
                  <a16:creationId xmlns="" xmlns:a16="http://schemas.microsoft.com/office/drawing/2014/main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46" name="直方体 45">
                <a:extLst>
                  <a:ext uri="{FF2B5EF4-FFF2-40B4-BE49-F238E27FC236}">
                    <a16:creationId xmlns="" xmlns:a16="http://schemas.microsoft.com/office/drawing/2014/main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47" name="グループ化 46">
                <a:extLst>
                  <a:ext uri="{FF2B5EF4-FFF2-40B4-BE49-F238E27FC236}">
                    <a16:creationId xmlns="" xmlns:a16="http://schemas.microsoft.com/office/drawing/2014/main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53" name="直線コネクタ 52">
                  <a:extLst>
                    <a:ext uri="{FF2B5EF4-FFF2-40B4-BE49-F238E27FC236}">
                      <a16:creationId xmlns="" xmlns:a16="http://schemas.microsoft.com/office/drawing/2014/main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線コネクタ 53">
                  <a:extLst>
                    <a:ext uri="{FF2B5EF4-FFF2-40B4-BE49-F238E27FC236}">
                      <a16:creationId xmlns="" xmlns:a16="http://schemas.microsoft.com/office/drawing/2014/main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コネクタ 54">
                  <a:extLst>
                    <a:ext uri="{FF2B5EF4-FFF2-40B4-BE49-F238E27FC236}">
                      <a16:creationId xmlns="" xmlns:a16="http://schemas.microsoft.com/office/drawing/2014/main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コネクタ 55">
                  <a:extLst>
                    <a:ext uri="{FF2B5EF4-FFF2-40B4-BE49-F238E27FC236}">
                      <a16:creationId xmlns="" xmlns:a16="http://schemas.microsoft.com/office/drawing/2014/main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グループ化 47">
                <a:extLst>
                  <a:ext uri="{FF2B5EF4-FFF2-40B4-BE49-F238E27FC236}">
                    <a16:creationId xmlns="" xmlns:a16="http://schemas.microsoft.com/office/drawing/2014/main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49" name="直線コネクタ 48">
                  <a:extLst>
                    <a:ext uri="{FF2B5EF4-FFF2-40B4-BE49-F238E27FC236}">
                      <a16:creationId xmlns="" xmlns:a16="http://schemas.microsoft.com/office/drawing/2014/main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線コネクタ 49">
                  <a:extLst>
                    <a:ext uri="{FF2B5EF4-FFF2-40B4-BE49-F238E27FC236}">
                      <a16:creationId xmlns="" xmlns:a16="http://schemas.microsoft.com/office/drawing/2014/main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線コネクタ 50">
                  <a:extLst>
                    <a:ext uri="{FF2B5EF4-FFF2-40B4-BE49-F238E27FC236}">
                      <a16:creationId xmlns="" xmlns:a16="http://schemas.microsoft.com/office/drawing/2014/main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線コネクタ 51">
                  <a:extLst>
                    <a:ext uri="{FF2B5EF4-FFF2-40B4-BE49-F238E27FC236}">
                      <a16:creationId xmlns="" xmlns:a16="http://schemas.microsoft.com/office/drawing/2014/main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2" name="楕円 41">
              <a:extLst>
                <a:ext uri="{FF2B5EF4-FFF2-40B4-BE49-F238E27FC236}">
                  <a16:creationId xmlns="" xmlns:a16="http://schemas.microsoft.com/office/drawing/2014/main" id="{5740083B-EE72-4484-B0B3-F4A16F127AA2}"/>
                </a:ext>
              </a:extLst>
            </p:cNvPr>
            <p:cNvSpPr/>
            <p:nvPr/>
          </p:nvSpPr>
          <p:spPr>
            <a:xfrm rot="2779660">
              <a:off x="6754728" y="2475547"/>
              <a:ext cx="521962" cy="2060031"/>
            </a:xfrm>
            <a:prstGeom prst="ellipse">
              <a:avLst/>
            </a:prstGeom>
            <a:solidFill>
              <a:srgbClr val="76D6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3" name="楕円 42">
              <a:extLst>
                <a:ext uri="{FF2B5EF4-FFF2-40B4-BE49-F238E27FC236}">
                  <a16:creationId xmlns="" xmlns:a16="http://schemas.microsoft.com/office/drawing/2014/main" id="{B1FC1509-4D7F-4259-AF4B-4047899B7A2A}"/>
                </a:ext>
              </a:extLst>
            </p:cNvPr>
            <p:cNvSpPr/>
            <p:nvPr/>
          </p:nvSpPr>
          <p:spPr>
            <a:xfrm rot="19591564">
              <a:off x="6067190" y="2651126"/>
              <a:ext cx="1098411" cy="1678674"/>
            </a:xfrm>
            <a:prstGeom prst="ellipse">
              <a:avLst/>
            </a:prstGeom>
            <a:solidFill>
              <a:srgbClr val="FF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="" xmlns:a16="http://schemas.microsoft.com/office/drawing/2014/main" id="{D8646E9D-A7F1-42FE-9C50-0B8538106EF8}"/>
                </a:ext>
              </a:extLst>
            </p:cNvPr>
            <p:cNvSpPr txBox="1"/>
            <p:nvPr/>
          </p:nvSpPr>
          <p:spPr>
            <a:xfrm>
              <a:off x="5872168" y="1827940"/>
              <a:ext cx="542398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err="1">
                  <a:latin typeface="+mj-lt"/>
                </a:rPr>
                <a:t>eNB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="" xmlns:a16="http://schemas.microsoft.com/office/drawing/2014/main" id="{C14D761B-3204-43D2-B064-F40A912E3D55}"/>
                </a:ext>
              </a:extLst>
            </p:cNvPr>
            <p:cNvSpPr txBox="1"/>
            <p:nvPr/>
          </p:nvSpPr>
          <p:spPr>
            <a:xfrm>
              <a:off x="7580305" y="1827940"/>
              <a:ext cx="539484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err="1">
                  <a:latin typeface="+mj-lt"/>
                </a:rPr>
                <a:t>g</a:t>
              </a:r>
              <a:r>
                <a:rPr kumimoji="1" lang="en-US" altLang="ja-JP" dirty="0" err="1">
                  <a:latin typeface="+mj-lt"/>
                </a:rPr>
                <a:t>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68" name="テキスト ボックス 67">
              <a:extLst>
                <a:ext uri="{FF2B5EF4-FFF2-40B4-BE49-F238E27FC236}">
                  <a16:creationId xmlns=""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8" y="5213773"/>
              <a:ext cx="42642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en-US" altLang="ja-JP" sz="1600" dirty="0">
                  <a:latin typeface="+mj-lt"/>
                </a:rPr>
                <a:t> and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Short Rx </a:t>
              </a:r>
              <a:r>
                <a:rPr lang="en-US" altLang="ja-JP" sz="1600" dirty="0">
                  <a:latin typeface="+mj-lt"/>
                </a:rPr>
                <a:t>time difference</a:t>
              </a:r>
              <a:r>
                <a:rPr kumimoji="1" lang="en-US" altLang="ja-JP" sz="1600" dirty="0" smtClean="0">
                  <a:latin typeface="+mj-lt"/>
                </a:rPr>
                <a:t>(</a:t>
              </a:r>
              <a:r>
                <a:rPr lang="en-US" altLang="ja-JP" sz="1600" dirty="0" smtClean="0">
                  <a:solidFill>
                    <a:srgbClr val="FF0000"/>
                  </a:solidFill>
                  <a:latin typeface="+mj-lt"/>
                </a:rPr>
                <a:t>[10]</a:t>
              </a:r>
              <a:r>
                <a:rPr lang="en-US" altLang="ja-JP" sz="1600" dirty="0" smtClean="0">
                  <a:latin typeface="+mj-lt"/>
                </a:rPr>
                <a:t>us</a:t>
              </a:r>
              <a:r>
                <a:rPr kumimoji="1" lang="en-US" altLang="ja-JP" sz="1600" dirty="0" smtClean="0">
                  <a:latin typeface="+mj-lt"/>
                </a:rPr>
                <a:t>)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</a:t>
              </a:r>
              <a:r>
                <a:rPr lang="en-US" altLang="ja-JP" sz="1600" dirty="0" smtClean="0">
                  <a:latin typeface="+mj-lt"/>
                </a:rPr>
                <a:t>(</a:t>
              </a:r>
              <a:r>
                <a:rPr lang="en-US" altLang="ja-JP" sz="1600" dirty="0" smtClean="0">
                  <a:solidFill>
                    <a:srgbClr val="FF0000"/>
                  </a:solidFill>
                  <a:latin typeface="+mj-lt"/>
                </a:rPr>
                <a:t>[25]</a:t>
              </a:r>
              <a:r>
                <a:rPr lang="en-US" altLang="ja-JP" sz="1600" dirty="0" smtClean="0">
                  <a:latin typeface="+mj-lt"/>
                </a:rPr>
                <a:t>dB)</a:t>
              </a: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 smtClean="0">
                  <a:latin typeface="+mj-lt"/>
                </a:rPr>
                <a:t>More discussion is necessary to determine the target values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70" name="テキスト ボックス 69">
              <a:extLst>
                <a:ext uri="{FF2B5EF4-FFF2-40B4-BE49-F238E27FC236}">
                  <a16:creationId xmlns=""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8" y="4352473"/>
              <a:ext cx="3595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Deployment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scenario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Non-</a:t>
              </a:r>
              <a:r>
                <a:rPr kumimoji="1" lang="en-US" altLang="ja-JP" sz="1600" dirty="0" err="1" smtClean="0">
                  <a:latin typeface="+mj-lt"/>
                </a:rPr>
                <a:t>colocated</a:t>
              </a:r>
              <a:r>
                <a:rPr kumimoji="1" lang="en-US" altLang="ja-JP" sz="1200" dirty="0" smtClean="0">
                  <a:latin typeface="+mj-lt"/>
                </a:rPr>
                <a:t> (at maximum 3 </a:t>
              </a:r>
              <a:r>
                <a:rPr kumimoji="1" lang="en-US" altLang="ja-JP" sz="1200" dirty="0" err="1" smtClean="0">
                  <a:latin typeface="+mj-lt"/>
                </a:rPr>
                <a:t>Tx</a:t>
              </a:r>
              <a:r>
                <a:rPr kumimoji="1" lang="en-US" altLang="ja-JP" sz="1200" dirty="0" smtClean="0">
                  <a:latin typeface="+mj-lt"/>
                </a:rPr>
                <a:t> points)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190500" y="810127"/>
            <a:ext cx="861403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>
                <a:latin typeface="+mj-lt"/>
              </a:rPr>
              <a:t>Our goal: Define UE performance requirements for intra-band EN-DC and NR-CA for non-</a:t>
            </a:r>
            <a:r>
              <a:rPr lang="en-US" altLang="ja-JP" dirty="0" err="1">
                <a:latin typeface="+mj-lt"/>
              </a:rPr>
              <a:t>colocated</a:t>
            </a:r>
            <a:r>
              <a:rPr lang="en-US" altLang="ja-JP" dirty="0">
                <a:latin typeface="+mj-lt"/>
              </a:rPr>
              <a:t> scenarios</a:t>
            </a:r>
            <a:endParaRPr kumimoji="1" lang="ja-JP" altLang="en-US" dirty="0" err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31624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Add the following scope in the WI “</a:t>
            </a:r>
            <a:r>
              <a:rPr lang="en-GB" altLang="ja-JP" dirty="0"/>
              <a:t>Further enhancement on NR demodulation </a:t>
            </a:r>
            <a:r>
              <a:rPr lang="en-GB" altLang="ja-JP" dirty="0" smtClean="0"/>
              <a:t>performance</a:t>
            </a:r>
            <a:r>
              <a:rPr lang="en-US" altLang="ja-JP" dirty="0" smtClean="0"/>
              <a:t>”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678063" y="2159567"/>
            <a:ext cx="7831005" cy="2031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en-GB" altLang="ja-JP" dirty="0"/>
              <a:t>Requirements for non-</a:t>
            </a:r>
            <a:r>
              <a:rPr lang="en-GB" altLang="ja-JP" dirty="0" err="1"/>
              <a:t>colocated</a:t>
            </a:r>
            <a:r>
              <a:rPr lang="en-GB" altLang="ja-JP" dirty="0"/>
              <a:t> scenario for intra-band non-contiguous EN-DC/NR-CA (e.g. band 42, n77/n78)</a:t>
            </a:r>
            <a:endParaRPr lang="ja-JP" altLang="ja-JP" sz="1400" dirty="0"/>
          </a:p>
          <a:p>
            <a:pPr marL="1200150" lvl="2" indent="-285750">
              <a:buFont typeface="Arial"/>
              <a:buChar char="•"/>
            </a:pPr>
            <a:r>
              <a:rPr lang="en-GB" altLang="ja-JP" dirty="0"/>
              <a:t>First investigate the applicable MRTD and power imbalance level, considering the network deployment scenario and UE implementation feasibility.</a:t>
            </a:r>
            <a:endParaRPr lang="ja-JP" altLang="ja-JP" sz="1400" dirty="0"/>
          </a:p>
          <a:p>
            <a:pPr marL="1200150" lvl="2" indent="-285750">
              <a:buFont typeface="Arial"/>
              <a:buChar char="•"/>
            </a:pPr>
            <a:r>
              <a:rPr lang="en-GB" altLang="ja-JP" dirty="0"/>
              <a:t>Define PDSCH demodulation performance requirement based on the applicable MRTD and power imbalance values</a:t>
            </a:r>
            <a:r>
              <a:rPr lang="en-GB" altLang="ja-JP" dirty="0" smtClean="0"/>
              <a:t>.</a:t>
            </a:r>
            <a:endParaRPr lang="ja-JP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643611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21166</TotalTime>
  <Words>394</Words>
  <Application>Microsoft Macintosh PowerPoint</Application>
  <PresentationFormat>画面に合わせる (4:3)</PresentationFormat>
  <Paragraphs>83</Paragraphs>
  <Slides>6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8" baseType="lpstr">
      <vt:lpstr>4_SB PPT B</vt:lpstr>
      <vt:lpstr>Image</vt:lpstr>
      <vt:lpstr>Motivation for supporting non-colocated scenarios for band 42 and n77/n78</vt:lpstr>
      <vt:lpstr>Background – Spectrum point of view</vt:lpstr>
      <vt:lpstr>Background – 3GPP point of view</vt:lpstr>
      <vt:lpstr>Scenario and target value for new perf. Req.</vt:lpstr>
      <vt:lpstr>Proposals</vt:lpstr>
      <vt:lpstr>EOF</vt:lpstr>
    </vt:vector>
  </TitlesOfParts>
  <Manager/>
  <Company>SoftBank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伏木 雅(SBM テクノロジーユニット)</dc:creator>
  <cp:keywords/>
  <dc:description/>
  <cp:lastModifiedBy>Akimoto Yosuke</cp:lastModifiedBy>
  <cp:revision>911</cp:revision>
  <cp:lastPrinted>2016-03-03T23:05:15Z</cp:lastPrinted>
  <dcterms:created xsi:type="dcterms:W3CDTF">2015-10-29T23:05:14Z</dcterms:created>
  <dcterms:modified xsi:type="dcterms:W3CDTF">2020-11-30T07:08:30Z</dcterms:modified>
  <cp:category/>
</cp:coreProperties>
</file>