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1"/>
  </p:notesMasterIdLst>
  <p:sldIdLst>
    <p:sldId id="362" r:id="rId3"/>
    <p:sldId id="368" r:id="rId4"/>
    <p:sldId id="361" r:id="rId5"/>
    <p:sldId id="367" r:id="rId6"/>
    <p:sldId id="365" r:id="rId7"/>
    <p:sldId id="366" r:id="rId8"/>
    <p:sldId id="360" r:id="rId9"/>
    <p:sldId id="363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2"/>
            <p14:sldId id="368"/>
            <p14:sldId id="361"/>
            <p14:sldId id="367"/>
            <p14:sldId id="365"/>
            <p14:sldId id="366"/>
            <p14:sldId id="360"/>
            <p14:sldId id="363"/>
          </p14:sldIdLst>
        </p14:section>
        <p14:section name="black 黑底" id="{8B3C9A9E-BF80-F047-8828-CB8650A3BBD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王淑坤" initials="王淑坤" lastIdx="2" clrIdx="0">
    <p:extLst>
      <p:ext uri="{19B8F6BF-5375-455C-9EA6-DF929625EA0E}">
        <p15:presenceInfo xmlns:p15="http://schemas.microsoft.com/office/powerpoint/2012/main" userId="S-1-5-21-1439682878-3164288827-2260694920-1859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3" autoAdjust="0"/>
    <p:restoredTop sz="94826" autoAdjust="0"/>
  </p:normalViewPr>
  <p:slideViewPr>
    <p:cSldViewPr snapToGrid="0" snapToObjects="1">
      <p:cViewPr varScale="1">
        <p:scale>
          <a:sx n="37" d="100"/>
          <a:sy n="37" d="100"/>
        </p:scale>
        <p:origin x="16" y="6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830790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006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688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929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37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472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46009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626468"/>
            <a:ext cx="22841774" cy="9997909"/>
          </a:xfrm>
          <a:prstGeom prst="rect">
            <a:avLst/>
          </a:prstGeo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Ø"/>
              <a:defRPr/>
            </a:lvl4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>
            <a:normAutofit/>
          </a:bodyPr>
          <a:lstStyle>
            <a:lvl1pPr algn="r">
              <a:defRPr sz="8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r">
              <a:buNone/>
              <a:defRPr sz="4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683" t="2597" r="-4086"/>
          <a:stretch>
            <a:fillRect/>
          </a:stretch>
        </p:blipFill>
        <p:spPr>
          <a:xfrm>
            <a:off x="1" y="0"/>
            <a:ext cx="23102226" cy="13716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0009" y="1098335"/>
            <a:ext cx="3673174" cy="87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805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97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2020/11/30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2" r:id="rId2"/>
    <p:sldLayoutId id="2147483661" r:id="rId3"/>
    <p:sldLayoutId id="2147483664" r:id="rId4"/>
    <p:sldLayoutId id="2147483692" r:id="rId5"/>
    <p:sldLayoutId id="2147483693" r:id="rId6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19928" y="2244726"/>
            <a:ext cx="18916072" cy="4775200"/>
          </a:xfrm>
        </p:spPr>
        <p:txBody>
          <a:bodyPr>
            <a:normAutofit/>
          </a:bodyPr>
          <a:lstStyle/>
          <a:p>
            <a:r>
              <a:rPr lang="en-US" sz="7200" dirty="0"/>
              <a:t>Coverage Enhancement study and WI scope for Rel-17</a:t>
            </a:r>
            <a:endParaRPr lang="en-US" altLang="zh-CN" sz="7200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rgbClr val="046A38"/>
                </a:solidFill>
              </a:rPr>
              <a:t>9.7.4</a:t>
            </a:r>
            <a:endParaRPr lang="zh-CN" altLang="en-US" sz="3600" dirty="0">
              <a:solidFill>
                <a:srgbClr val="046A38"/>
              </a:solidFill>
            </a:endParaRPr>
          </a:p>
        </p:txBody>
      </p:sp>
      <p:sp>
        <p:nvSpPr>
          <p:cNvPr id="5" name="标题 4"/>
          <p:cNvSpPr txBox="1">
            <a:spLocks/>
          </p:cNvSpPr>
          <p:nvPr/>
        </p:nvSpPr>
        <p:spPr>
          <a:xfrm>
            <a:off x="758284" y="-232935"/>
            <a:ext cx="23016116" cy="201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/>
            <a:r>
              <a:rPr lang="en-GB" sz="3600" dirty="0"/>
              <a:t>3GPP TSG RAN Meeting #90-e		</a:t>
            </a:r>
            <a:r>
              <a:rPr lang="en-GB" sz="3600" dirty="0" smtClean="0"/>
              <a:t>													</a:t>
            </a:r>
            <a:r>
              <a:rPr lang="en-US" altLang="zh-CN" sz="3600" dirty="0"/>
              <a:t>RP-202302</a:t>
            </a:r>
            <a:endParaRPr lang="en-US" altLang="zh-CN" sz="3600" dirty="0" smtClean="0"/>
          </a:p>
          <a:p>
            <a:pPr hangingPunct="1"/>
            <a:r>
              <a:rPr kumimoji="1" lang="en-US" altLang="zh-CN" sz="3600" dirty="0"/>
              <a:t>Electronic Meeting, December 7 - 11, 2020</a:t>
            </a:r>
            <a:endParaRPr kumimoji="1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7254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Coverage Enhancement study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016103"/>
            <a:ext cx="22841774" cy="10951509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NR coverage evaluation for baseline case of both FR1 and FR2 has lead to conclusion of potential coverage bottleneck For FR1 :</a:t>
            </a:r>
          </a:p>
          <a:p>
            <a:r>
              <a:rPr lang="en-US" altLang="zh-CN" dirty="0"/>
              <a:t>1st priority </a:t>
            </a:r>
          </a:p>
          <a:p>
            <a:pPr lvl="1"/>
            <a:r>
              <a:rPr lang="en-US" altLang="zh-CN" dirty="0"/>
              <a:t>PUSCH for </a:t>
            </a:r>
            <a:r>
              <a:rPr lang="en-US" altLang="zh-CN" dirty="0" err="1"/>
              <a:t>eMBB</a:t>
            </a:r>
            <a:r>
              <a:rPr lang="en-US" altLang="zh-CN" dirty="0"/>
              <a:t> (for FDD and TDD with DDDSU, DDDSUDDSUU and DDDDDDDSUU)</a:t>
            </a:r>
          </a:p>
          <a:p>
            <a:pPr lvl="1"/>
            <a:r>
              <a:rPr lang="en-US" altLang="zh-CN" dirty="0"/>
              <a:t>PUSCH for VoIP (for FDD and TDD with DDDSU, DDDSUDDSUU)</a:t>
            </a:r>
          </a:p>
          <a:p>
            <a:r>
              <a:rPr lang="en-US" altLang="zh-CN" dirty="0"/>
              <a:t>2nd priority  </a:t>
            </a:r>
          </a:p>
          <a:p>
            <a:pPr lvl="1"/>
            <a:r>
              <a:rPr lang="en-US" altLang="zh-CN" dirty="0"/>
              <a:t>PRACH format B4 </a:t>
            </a:r>
          </a:p>
          <a:p>
            <a:pPr lvl="1"/>
            <a:r>
              <a:rPr lang="en-US" altLang="zh-CN" dirty="0"/>
              <a:t>PUSCH of Msg.3</a:t>
            </a:r>
          </a:p>
          <a:p>
            <a:pPr lvl="1"/>
            <a:r>
              <a:rPr lang="en-US" altLang="zh-CN" dirty="0"/>
              <a:t>PUCCH format 1</a:t>
            </a:r>
          </a:p>
          <a:p>
            <a:pPr lvl="1"/>
            <a:r>
              <a:rPr lang="en-US" altLang="zh-CN" dirty="0"/>
              <a:t>PUCCH format 3 with 11bit </a:t>
            </a:r>
          </a:p>
          <a:p>
            <a:pPr lvl="1"/>
            <a:r>
              <a:rPr lang="en-US" altLang="zh-CN" dirty="0"/>
              <a:t>PUCCH format 3 with 22bit </a:t>
            </a:r>
          </a:p>
          <a:p>
            <a:pPr lvl="1"/>
            <a:r>
              <a:rPr lang="en-US" altLang="zh-CN" dirty="0"/>
              <a:t>Broadcast PDCCH</a:t>
            </a:r>
          </a:p>
          <a:p>
            <a:r>
              <a:rPr lang="en-US" altLang="zh-CN" dirty="0"/>
              <a:t>For FR2 :</a:t>
            </a:r>
          </a:p>
          <a:p>
            <a:pPr lvl="1"/>
            <a:r>
              <a:rPr lang="en-US" altLang="zh-CN" dirty="0"/>
              <a:t>PUSCH </a:t>
            </a:r>
            <a:r>
              <a:rPr lang="en-US" altLang="zh-CN" dirty="0" err="1"/>
              <a:t>eMBB</a:t>
            </a:r>
            <a:r>
              <a:rPr lang="en-US" altLang="zh-CN" dirty="0"/>
              <a:t> (DDDSU and DDSU)</a:t>
            </a:r>
          </a:p>
          <a:p>
            <a:pPr lvl="1"/>
            <a:r>
              <a:rPr lang="en-US" altLang="zh-CN" dirty="0"/>
              <a:t>PUSCH VoIP (DDDSU and DDSU)</a:t>
            </a:r>
          </a:p>
          <a:p>
            <a:pPr lvl="1"/>
            <a:r>
              <a:rPr lang="en-US" altLang="zh-CN" dirty="0"/>
              <a:t>PUCCH F3 11bits</a:t>
            </a:r>
          </a:p>
          <a:p>
            <a:pPr lvl="1"/>
            <a:r>
              <a:rPr lang="en-US" altLang="zh-CN" dirty="0"/>
              <a:t>PUCCH F3 22bits</a:t>
            </a:r>
          </a:p>
          <a:p>
            <a:pPr lvl="1"/>
            <a:r>
              <a:rPr lang="en-US" altLang="zh-CN" dirty="0"/>
              <a:t>PRACH B4</a:t>
            </a:r>
          </a:p>
          <a:p>
            <a:pPr lvl="1"/>
            <a:r>
              <a:rPr lang="en-US" altLang="zh-CN" dirty="0"/>
              <a:t>PUSCH of Msg3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199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 all progress of </a:t>
            </a:r>
            <a:r>
              <a:rPr lang="en-US" altLang="zh-CN" dirty="0"/>
              <a:t>C</a:t>
            </a:r>
            <a:r>
              <a:rPr lang="en-US" altLang="zh-CN" dirty="0" smtClean="0"/>
              <a:t>overage Enhancement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73306" y="2688913"/>
            <a:ext cx="23044974" cy="10188397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Significant work was done in the study phase by common evaluation methodology and assumption</a:t>
            </a:r>
          </a:p>
          <a:p>
            <a:r>
              <a:rPr lang="en-US" dirty="0" smtClean="0"/>
              <a:t>WI scope of candidate </a:t>
            </a:r>
            <a:r>
              <a:rPr lang="en-US" dirty="0"/>
              <a:t>solutions to be </a:t>
            </a:r>
            <a:r>
              <a:rPr lang="en-US" altLang="zh-CN" dirty="0" smtClean="0"/>
              <a:t>considered</a:t>
            </a:r>
            <a:r>
              <a:rPr lang="en-US" dirty="0" smtClean="0"/>
              <a:t>: </a:t>
            </a:r>
            <a:endParaRPr lang="en-US" dirty="0"/>
          </a:p>
          <a:p>
            <a:pPr lvl="1"/>
            <a:r>
              <a:rPr lang="en-US" altLang="zh-CN" dirty="0"/>
              <a:t>PUSCH: </a:t>
            </a:r>
            <a:r>
              <a:rPr lang="en-US" altLang="zh-CN" dirty="0" smtClean="0"/>
              <a:t>Repetition Type A Enhancement</a:t>
            </a:r>
            <a:r>
              <a:rPr lang="en-US" altLang="zh-CN" dirty="0"/>
              <a:t>, DMRS bundling</a:t>
            </a:r>
            <a:r>
              <a:rPr lang="en-US" altLang="zh-CN" dirty="0" smtClean="0"/>
              <a:t>, TB over multiple-slot are recommended in the TR</a:t>
            </a:r>
            <a:endParaRPr lang="en-US" altLang="zh-CN" dirty="0"/>
          </a:p>
          <a:p>
            <a:pPr lvl="1"/>
            <a:r>
              <a:rPr lang="en-US" altLang="zh-CN" dirty="0" smtClean="0"/>
              <a:t>PUCCH: DMRS-less</a:t>
            </a:r>
            <a:r>
              <a:rPr lang="en-US" altLang="zh-CN" dirty="0"/>
              <a:t>, Type B </a:t>
            </a:r>
            <a:r>
              <a:rPr lang="en-US" altLang="zh-CN" dirty="0" smtClean="0"/>
              <a:t>repetition, Dynamic repetition</a:t>
            </a:r>
            <a:r>
              <a:rPr lang="en-US" altLang="zh-CN" dirty="0"/>
              <a:t> </a:t>
            </a:r>
            <a:r>
              <a:rPr lang="en-US" altLang="zh-CN" dirty="0" smtClean="0"/>
              <a:t>and </a:t>
            </a:r>
            <a:r>
              <a:rPr lang="en-GB" dirty="0" smtClean="0"/>
              <a:t>DMRS </a:t>
            </a:r>
            <a:r>
              <a:rPr lang="en-GB" dirty="0"/>
              <a:t>bundling across PUCCH </a:t>
            </a:r>
            <a:r>
              <a:rPr lang="en-GB" dirty="0" smtClean="0"/>
              <a:t>repetitions are discussed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Other chancels: RACH, Msg3, Msg4, Broadcast PDCCH, PUCCH for Msg4, SSB and beam reporting enhancement are discussed</a:t>
            </a:r>
          </a:p>
          <a:p>
            <a:r>
              <a:rPr lang="en-US" altLang="zh-CN" dirty="0" smtClean="0"/>
              <a:t>O</a:t>
            </a:r>
            <a:r>
              <a:rPr lang="en-US" dirty="0" smtClean="0"/>
              <a:t>n </a:t>
            </a:r>
            <a:r>
              <a:rPr lang="en-US" altLang="zh-CN" dirty="0" smtClean="0"/>
              <a:t>the </a:t>
            </a:r>
            <a:r>
              <a:rPr lang="en-US" dirty="0" smtClean="0"/>
              <a:t>next </a:t>
            </a:r>
            <a:r>
              <a:rPr lang="en-US" dirty="0"/>
              <a:t>step work for Coverage Enhancement </a:t>
            </a:r>
          </a:p>
          <a:p>
            <a:pPr lvl="1"/>
            <a:r>
              <a:rPr lang="en-US" dirty="0"/>
              <a:t>Sufficient study has been done and we can conclude several channels need to be </a:t>
            </a:r>
            <a:r>
              <a:rPr lang="en-US" dirty="0" smtClean="0"/>
              <a:t>enhanced</a:t>
            </a:r>
            <a:endParaRPr lang="en-US" dirty="0"/>
          </a:p>
          <a:p>
            <a:pPr lvl="2"/>
            <a:r>
              <a:rPr lang="en-US" dirty="0"/>
              <a:t>Work Item should be started for </a:t>
            </a:r>
            <a:r>
              <a:rPr lang="en-US" dirty="0" smtClean="0"/>
              <a:t>enhancement </a:t>
            </a:r>
            <a:r>
              <a:rPr lang="en-US" dirty="0"/>
              <a:t>at least following channels: PUSCH, </a:t>
            </a:r>
            <a:r>
              <a:rPr lang="en-US" dirty="0" smtClean="0"/>
              <a:t>PUCCH</a:t>
            </a:r>
          </a:p>
          <a:p>
            <a:pPr lvl="1"/>
            <a:r>
              <a:rPr lang="en-US" dirty="0" smtClean="0"/>
              <a:t>Tasking the specification of the enhancement solutions among the study list into the WI</a:t>
            </a:r>
          </a:p>
          <a:p>
            <a:pPr lvl="1"/>
            <a:r>
              <a:rPr lang="en-US" dirty="0" smtClean="0"/>
              <a:t>Further identifying </a:t>
            </a:r>
            <a:r>
              <a:rPr lang="en-US" dirty="0"/>
              <a:t>the coverage target for the enhanced channel base one the evaluation </a:t>
            </a:r>
            <a:r>
              <a:rPr lang="en-US" dirty="0" smtClean="0"/>
              <a:t>results</a:t>
            </a:r>
          </a:p>
          <a:p>
            <a:pPr lvl="2"/>
            <a:r>
              <a:rPr lang="en-US" dirty="0" smtClean="0"/>
              <a:t>The detailed target can be either made with decision in RAN or following WI</a:t>
            </a:r>
          </a:p>
          <a:p>
            <a:pPr marL="6350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873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WI </a:t>
            </a:r>
            <a:r>
              <a:rPr lang="en-US" dirty="0" smtClean="0"/>
              <a:t>scope of </a:t>
            </a:r>
            <a:r>
              <a:rPr lang="en-US" altLang="zh-CN" dirty="0" smtClean="0"/>
              <a:t>PUSCH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73306" y="2688913"/>
            <a:ext cx="23044974" cy="9733546"/>
          </a:xfrm>
        </p:spPr>
        <p:txBody>
          <a:bodyPr>
            <a:normAutofit fontScale="70000" lnSpcReduction="20000"/>
          </a:bodyPr>
          <a:lstStyle/>
          <a:p>
            <a:pPr marL="635000" lvl="1" indent="0">
              <a:buNone/>
            </a:pPr>
            <a:r>
              <a:rPr lang="en-US" altLang="zh-CN" dirty="0" smtClean="0"/>
              <a:t>The PUSCH has the lowest coverage performance in most of the scenarios</a:t>
            </a:r>
          </a:p>
          <a:p>
            <a:pPr marL="635000" lvl="1" indent="0">
              <a:buNone/>
            </a:pPr>
            <a:r>
              <a:rPr lang="en-US" altLang="zh-CN" dirty="0" smtClean="0"/>
              <a:t>The technical report already recommend 3 schemes for coverage enhancement </a:t>
            </a:r>
          </a:p>
          <a:p>
            <a:pPr marL="635000" lvl="1" indent="0">
              <a:buNone/>
            </a:pPr>
            <a:endParaRPr lang="en-US" altLang="zh-CN" dirty="0" smtClean="0"/>
          </a:p>
          <a:p>
            <a:pPr marL="635000" lvl="1" indent="0">
              <a:buNone/>
            </a:pPr>
            <a:r>
              <a:rPr lang="en-US" altLang="zh-CN" dirty="0" smtClean="0"/>
              <a:t>The Repetition Type A is slot-based and the TB over multiple slot would results in similar specification</a:t>
            </a:r>
          </a:p>
          <a:p>
            <a:pPr lvl="1"/>
            <a:r>
              <a:rPr lang="en-US" altLang="zh-CN" dirty="0"/>
              <a:t>Considering merge the 2 </a:t>
            </a:r>
            <a:r>
              <a:rPr lang="en-US" altLang="zh-CN" dirty="0" smtClean="0"/>
              <a:t>schemes </a:t>
            </a:r>
            <a:r>
              <a:rPr lang="en-US" altLang="zh-CN" dirty="0"/>
              <a:t>into one category for normative </a:t>
            </a:r>
            <a:r>
              <a:rPr lang="en-US" altLang="zh-CN" dirty="0" smtClean="0"/>
              <a:t>work</a:t>
            </a:r>
          </a:p>
          <a:p>
            <a:pPr lvl="1"/>
            <a:r>
              <a:rPr lang="en-US" altLang="zh-CN" dirty="0" smtClean="0"/>
              <a:t>A common set of solution can be targeted</a:t>
            </a:r>
          </a:p>
          <a:p>
            <a:pPr lvl="1"/>
            <a:r>
              <a:rPr lang="en-US" altLang="zh-CN" dirty="0" smtClean="0"/>
              <a:t>Specify the definition of the available slots/symbols and the TBS determination </a:t>
            </a:r>
            <a:r>
              <a:rPr lang="en-US" altLang="zh-CN" dirty="0" smtClean="0"/>
              <a:t>schemes DMRS </a:t>
            </a:r>
            <a:r>
              <a:rPr lang="en-US" altLang="zh-CN" dirty="0" smtClean="0"/>
              <a:t>bundling over multiple-slot could be supported</a:t>
            </a:r>
          </a:p>
          <a:p>
            <a:pPr lvl="1" fontAlgn="auto" hangingPunct="1"/>
            <a:r>
              <a:rPr lang="en-US" altLang="zh-CN" dirty="0" smtClean="0"/>
              <a:t>Specification </a:t>
            </a:r>
            <a:r>
              <a:rPr lang="en-US" altLang="zh-CN" dirty="0"/>
              <a:t>change will be conducted </a:t>
            </a:r>
            <a:r>
              <a:rPr lang="en-US" altLang="zh-CN" dirty="0" smtClean="0"/>
              <a:t>in </a:t>
            </a:r>
            <a:r>
              <a:rPr lang="en-GB" dirty="0" smtClean="0"/>
              <a:t>DMRS configuration, hopping scheme and phase continuity requirement to enable the multiple-slot channel estimation.</a:t>
            </a:r>
          </a:p>
          <a:p>
            <a:pPr marL="635000" lvl="1" indent="0" fontAlgn="auto" hangingPunct="1">
              <a:buNone/>
            </a:pPr>
            <a:endParaRPr lang="en-GB" dirty="0" smtClean="0"/>
          </a:p>
          <a:p>
            <a:pPr marL="635000" lvl="1" indent="0" fontAlgn="auto" hangingPunct="1">
              <a:buNone/>
            </a:pPr>
            <a:r>
              <a:rPr lang="en-GB" dirty="0" smtClean="0"/>
              <a:t>Study has conclude basic PUSCH enhancements, further discuss and justify</a:t>
            </a:r>
          </a:p>
          <a:p>
            <a:pPr lvl="1" fontAlgn="auto" hangingPunct="1"/>
            <a:r>
              <a:rPr lang="en-GB" dirty="0" smtClean="0"/>
              <a:t>Power </a:t>
            </a:r>
            <a:r>
              <a:rPr lang="en-GB" dirty="0"/>
              <a:t>boosting for pi/2 BPSK for PUSCH for PC2 UEs </a:t>
            </a:r>
          </a:p>
          <a:p>
            <a:pPr lvl="1" fontAlgn="auto" hangingPunct="1"/>
            <a:r>
              <a:rPr lang="en-GB" dirty="0" smtClean="0"/>
              <a:t>Sub-PRB </a:t>
            </a:r>
            <a:r>
              <a:rPr lang="en-GB" dirty="0"/>
              <a:t>transmission with multi-slot </a:t>
            </a:r>
            <a:r>
              <a:rPr lang="en-GB" dirty="0" smtClean="0"/>
              <a:t>aggregation</a:t>
            </a:r>
            <a:endParaRPr lang="en-US" dirty="0"/>
          </a:p>
          <a:p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543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 scope of </a:t>
            </a:r>
            <a:r>
              <a:rPr lang="en-US" altLang="zh-CN" dirty="0" smtClean="0"/>
              <a:t>PUCCH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73306" y="2688913"/>
            <a:ext cx="22841774" cy="920069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Motivation for PUCCH coverage enhancement </a:t>
            </a:r>
          </a:p>
          <a:p>
            <a:pPr lvl="1"/>
            <a:r>
              <a:rPr lang="en-US" altLang="zh-CN" dirty="0" smtClean="0"/>
              <a:t>PUCCH has similar coverage gap as for PUSCH in most of scenarios</a:t>
            </a:r>
          </a:p>
          <a:p>
            <a:pPr lvl="1"/>
            <a:r>
              <a:rPr lang="en-US" altLang="zh-CN" dirty="0" smtClean="0"/>
              <a:t>If PUSCH is enhanced, it would be likely outperforming PUCCH without enhancement</a:t>
            </a:r>
          </a:p>
          <a:p>
            <a:pPr lvl="1"/>
            <a:r>
              <a:rPr lang="en-US" altLang="zh-CN" dirty="0" smtClean="0"/>
              <a:t>PUCCH is “harder” coverage limit than PUSCH, which would be more flexible in terms of coverage by link adaptation as a data channel</a:t>
            </a:r>
          </a:p>
          <a:p>
            <a:pPr indent="-635000"/>
            <a:endParaRPr lang="en-US" altLang="zh-CN" dirty="0" smtClean="0"/>
          </a:p>
          <a:p>
            <a:pPr indent="-635000"/>
            <a:r>
              <a:rPr lang="en-US" altLang="zh-CN" dirty="0" smtClean="0"/>
              <a:t>WI should at least include several PUCCH enhancements</a:t>
            </a:r>
          </a:p>
          <a:p>
            <a:pPr lvl="1"/>
            <a:r>
              <a:rPr lang="en-US" altLang="zh-CN" dirty="0" smtClean="0"/>
              <a:t>The DMRS-less PUCCH format can achieve better gain on top of existing repetition and hopping schemes</a:t>
            </a:r>
          </a:p>
          <a:p>
            <a:pPr lvl="2"/>
            <a:r>
              <a:rPr lang="en-US" altLang="zh-CN" sz="4100" dirty="0" smtClean="0"/>
              <a:t>The RF requirement for the new format should be introduced</a:t>
            </a:r>
            <a:endParaRPr lang="en-US" altLang="zh-CN" sz="4100" dirty="0"/>
          </a:p>
          <a:p>
            <a:pPr lvl="1"/>
            <a:r>
              <a:rPr lang="en-US" altLang="zh-CN" dirty="0" smtClean="0"/>
              <a:t>Dynamic repetition scheme can be supported with minimize specification effort</a:t>
            </a:r>
          </a:p>
          <a:p>
            <a:pPr lvl="1"/>
            <a:r>
              <a:rPr lang="en-GB" dirty="0" smtClean="0"/>
              <a:t>DMRS </a:t>
            </a:r>
            <a:r>
              <a:rPr lang="en-GB" dirty="0"/>
              <a:t>bundling across PUCCH </a:t>
            </a:r>
            <a:r>
              <a:rPr lang="en-GB" dirty="0" smtClean="0"/>
              <a:t>repetitions should be supported as same phase continuity requirement as for PUSCH</a:t>
            </a:r>
          </a:p>
          <a:p>
            <a:pPr lvl="1"/>
            <a:r>
              <a:rPr lang="en-US" altLang="zh-CN" dirty="0" smtClean="0"/>
              <a:t>RAN1 can study whether to reuse Type </a:t>
            </a:r>
            <a:r>
              <a:rPr lang="en-US" altLang="zh-CN" dirty="0"/>
              <a:t>B PUSCH </a:t>
            </a:r>
            <a:r>
              <a:rPr lang="en-US" altLang="zh-CN" dirty="0" smtClean="0"/>
              <a:t>hopping into PUCCH coverage enhancement</a:t>
            </a:r>
            <a:endParaRPr lang="en-US" altLang="zh-CN" dirty="0"/>
          </a:p>
          <a:p>
            <a:pPr indent="-635000"/>
            <a:endParaRPr lang="en-GB" dirty="0" smtClean="0"/>
          </a:p>
          <a:p>
            <a:pPr marL="6350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810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 scope of </a:t>
            </a:r>
            <a:r>
              <a:rPr lang="en-US" altLang="zh-CN" dirty="0" smtClean="0"/>
              <a:t>other channels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73306" y="2688913"/>
            <a:ext cx="21818343" cy="498312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Targeting on small number of enhancements</a:t>
            </a:r>
          </a:p>
          <a:p>
            <a:pPr lvl="1"/>
            <a:r>
              <a:rPr lang="en-US" altLang="zh-CN" dirty="0" smtClean="0"/>
              <a:t>RACH and Msg3 can be enhanced </a:t>
            </a:r>
          </a:p>
          <a:p>
            <a:pPr lvl="2"/>
            <a:r>
              <a:rPr lang="en-US" altLang="zh-CN" dirty="0" smtClean="0"/>
              <a:t>The channels show gaps in certain scenarios and they are key channels for the overall coverages</a:t>
            </a:r>
          </a:p>
          <a:p>
            <a:pPr lvl="1"/>
            <a:r>
              <a:rPr lang="en-US" altLang="zh-CN" dirty="0" smtClean="0"/>
              <a:t>The remaining Msg4</a:t>
            </a:r>
            <a:r>
              <a:rPr lang="en-US" altLang="zh-CN" dirty="0"/>
              <a:t>, Broadcast </a:t>
            </a:r>
            <a:r>
              <a:rPr lang="en-US" altLang="zh-CN" dirty="0" smtClean="0"/>
              <a:t>PDCCH, </a:t>
            </a:r>
            <a:r>
              <a:rPr lang="en-US" altLang="zh-CN" dirty="0"/>
              <a:t>PUCCH for Msg4, SSB and beam reporting enhancement </a:t>
            </a:r>
            <a:r>
              <a:rPr lang="en-US" altLang="zh-CN" dirty="0" smtClean="0"/>
              <a:t>can be selected</a:t>
            </a:r>
          </a:p>
          <a:p>
            <a:pPr lvl="2"/>
            <a:r>
              <a:rPr lang="en-US" altLang="zh-CN" dirty="0" smtClean="0"/>
              <a:t>Significant justification should be required for the remaining channels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665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Coverage enhancement </a:t>
            </a:r>
            <a:r>
              <a:rPr lang="en-US" altLang="zh-CN" dirty="0"/>
              <a:t>related to other WIs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5" y="2509283"/>
            <a:ext cx="22507241" cy="9199497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dirty="0" smtClean="0"/>
              <a:t>RAN1 should avoid duplicated specification efforts into same issue</a:t>
            </a:r>
          </a:p>
          <a:p>
            <a:pPr lvl="1"/>
            <a:r>
              <a:rPr lang="en-US" dirty="0" smtClean="0"/>
              <a:t>Working </a:t>
            </a:r>
            <a:r>
              <a:rPr lang="en-US" dirty="0"/>
              <a:t>scope distinction for Coverage Recovery of </a:t>
            </a:r>
            <a:r>
              <a:rPr lang="en-US" dirty="0" err="1"/>
              <a:t>RedCap</a:t>
            </a:r>
            <a:r>
              <a:rPr lang="en-US" dirty="0"/>
              <a:t> and Coverage Enhancement by:</a:t>
            </a:r>
          </a:p>
          <a:p>
            <a:pPr lvl="2"/>
            <a:r>
              <a:rPr lang="en-US" dirty="0" smtClean="0"/>
              <a:t>Different Channels to be enhanced </a:t>
            </a:r>
            <a:endParaRPr lang="en-US" dirty="0"/>
          </a:p>
          <a:p>
            <a:pPr lvl="3"/>
            <a:r>
              <a:rPr lang="en-US" dirty="0" smtClean="0"/>
              <a:t>For PUSCH and Msg3 PUSCH, the enhancement should be mainly in CE WI due to significant amount of </a:t>
            </a:r>
            <a:r>
              <a:rPr lang="en-US" smtClean="0"/>
              <a:t>coverage gap</a:t>
            </a:r>
            <a:r>
              <a:rPr lang="en-US" altLang="zh-CN" smtClean="0"/>
              <a:t>s</a:t>
            </a:r>
            <a:r>
              <a:rPr lang="en-US" smtClean="0"/>
              <a:t> </a:t>
            </a:r>
            <a:r>
              <a:rPr lang="en-US" dirty="0" smtClean="0"/>
              <a:t>and candidate solutions in CE SI</a:t>
            </a:r>
          </a:p>
          <a:p>
            <a:pPr lvl="3"/>
            <a:r>
              <a:rPr lang="en-US" dirty="0" err="1" smtClean="0"/>
              <a:t>RedCap</a:t>
            </a:r>
            <a:r>
              <a:rPr lang="en-US" dirty="0" smtClean="0"/>
              <a:t> WI can include coverage recovery of PDCCH CSS, Msg2 and Msg4(If they are concluded), which are mainly DL channel</a:t>
            </a:r>
            <a:endParaRPr lang="en-US" dirty="0"/>
          </a:p>
          <a:p>
            <a:pPr lvl="2"/>
            <a:r>
              <a:rPr lang="en-US" dirty="0" smtClean="0"/>
              <a:t>Different coverage targets from different SIs, if identified, can further categorize the candidate solutions</a:t>
            </a:r>
          </a:p>
          <a:p>
            <a:pPr lvl="3"/>
            <a:r>
              <a:rPr lang="en-US" dirty="0" smtClean="0"/>
              <a:t>It may lead to different WIs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410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02337" y="5486403"/>
            <a:ext cx="32912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046A38"/>
                </a:solidFill>
              </a:rPr>
              <a:t>THANKS</a:t>
            </a:r>
            <a:endParaRPr lang="zh-CN" altLang="en-US" sz="8000" dirty="0">
              <a:solidFill>
                <a:srgbClr val="046A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56584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14596</TotalTime>
  <Words>744</Words>
  <Application>Microsoft Office PowerPoint</Application>
  <PresentationFormat>自定义</PresentationFormat>
  <Paragraphs>76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微软雅黑</vt:lpstr>
      <vt:lpstr>Arial</vt:lpstr>
      <vt:lpstr>Helvetica</vt:lpstr>
      <vt:lpstr>Wingdings</vt:lpstr>
      <vt:lpstr>White 白底</vt:lpstr>
      <vt:lpstr>Black 黑底</vt:lpstr>
      <vt:lpstr>Coverage Enhancement study and WI scope for Rel-17</vt:lpstr>
      <vt:lpstr>Coverage Enhancement study results</vt:lpstr>
      <vt:lpstr>Over all progress of Coverage Enhancement</vt:lpstr>
      <vt:lpstr>WI scope of PUSCH</vt:lpstr>
      <vt:lpstr>WI scope of PUCCH</vt:lpstr>
      <vt:lpstr>WI scope of other channels</vt:lpstr>
      <vt:lpstr>Coverage enhancement related to other WIs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80181865</dc:creator>
  <cp:lastModifiedBy>OPPO(Zhongda)</cp:lastModifiedBy>
  <cp:revision>585</cp:revision>
  <dcterms:modified xsi:type="dcterms:W3CDTF">2020-11-30T02:50:31Z</dcterms:modified>
</cp:coreProperties>
</file>