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21"/>
  </p:notesMasterIdLst>
  <p:handoutMasterIdLst>
    <p:handoutMasterId r:id="rId22"/>
  </p:handoutMasterIdLst>
  <p:sldIdLst>
    <p:sldId id="341" r:id="rId2"/>
    <p:sldId id="366" r:id="rId3"/>
    <p:sldId id="367" r:id="rId4"/>
    <p:sldId id="405" r:id="rId5"/>
    <p:sldId id="406" r:id="rId6"/>
    <p:sldId id="408" r:id="rId7"/>
    <p:sldId id="409" r:id="rId8"/>
    <p:sldId id="404" r:id="rId9"/>
    <p:sldId id="397" r:id="rId10"/>
    <p:sldId id="414" r:id="rId11"/>
    <p:sldId id="413" r:id="rId12"/>
    <p:sldId id="401" r:id="rId13"/>
    <p:sldId id="412" r:id="rId14"/>
    <p:sldId id="417" r:id="rId15"/>
    <p:sldId id="416" r:id="rId16"/>
    <p:sldId id="415" r:id="rId17"/>
    <p:sldId id="381" r:id="rId18"/>
    <p:sldId id="398" r:id="rId19"/>
    <p:sldId id="402" r:id="rId2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27" autoAdjust="0"/>
    <p:restoredTop sz="94679" autoAdjust="0"/>
  </p:normalViewPr>
  <p:slideViewPr>
    <p:cSldViewPr snapToGrid="0">
      <p:cViewPr varScale="1">
        <p:scale>
          <a:sx n="67" d="100"/>
          <a:sy n="67" d="100"/>
        </p:scale>
        <p:origin x="546" y="39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5" d="100"/>
          <a:sy n="45" d="100"/>
        </p:scale>
        <p:origin x="1542" y="27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ocuments\3GPP\tsg_ran\WG2\TSGR2_112-e\tdocList_2020-11-19_20h10-STAT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ocuments\3GPP\tsg_ran\WG2\TSGR2_112-e\tdocList_2020-11-19_20h10-STATS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ocuments\3GPP\tsg_ran\WG2\TSGR2_112-e\tdocList_2020-11-19_20h10-STATS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ocuments\3GPP\tsg_ran\WG2\TSGR2_112-e\tdocList_2020-11-19_20h10-STATS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ocuments\3GPP\tsg_ran\WG2\TSGR2_112-e\tdocList_2020-11-19_20h10-STATS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ocuments\3GPP\tsg_ran\WG2\TSGR2_112-e\tdocList_2020-11-19_20h10-STATS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ocuments\3GPP\tsg_ran\WG2\TSGR2_112-e\tdocList_2020-11-19_20h10-STATS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STAT!$C$47</c:f>
              <c:strCache>
                <c:ptCount val="1"/>
                <c:pt idx="0">
                  <c:v>Agreed CRs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(STAT!$B$48:$B$52,STAT!$B$55:$B$60)</c:f>
              <c:strCache>
                <c:ptCount val="11"/>
                <c:pt idx="0">
                  <c:v>PRE15 NB-IoT</c:v>
                </c:pt>
                <c:pt idx="1">
                  <c:v>PRE15 eMTC</c:v>
                </c:pt>
                <c:pt idx="2">
                  <c:v>PRE15 V2X SL</c:v>
                </c:pt>
                <c:pt idx="3">
                  <c:v>PRE15 Pos</c:v>
                </c:pt>
                <c:pt idx="4">
                  <c:v>PRE15 LTE Other</c:v>
                </c:pt>
                <c:pt idx="5">
                  <c:v>L16 General</c:v>
                </c:pt>
                <c:pt idx="6">
                  <c:v>L16 eMTC</c:v>
                </c:pt>
                <c:pt idx="7">
                  <c:v>L16 NB-IoT</c:v>
                </c:pt>
                <c:pt idx="8">
                  <c:v>L16 eMOB</c:v>
                </c:pt>
                <c:pt idx="9">
                  <c:v>L16 Other</c:v>
                </c:pt>
                <c:pt idx="10">
                  <c:v>L16 Pos</c:v>
                </c:pt>
              </c:strCache>
            </c:strRef>
          </c:cat>
          <c:val>
            <c:numRef>
              <c:f>(STAT!$C$48:$C$52,STAT!$C$55:$C$60)</c:f>
              <c:numCache>
                <c:formatCode>General</c:formatCode>
                <c:ptCount val="11"/>
                <c:pt idx="0">
                  <c:v>0</c:v>
                </c:pt>
                <c:pt idx="1">
                  <c:v>1</c:v>
                </c:pt>
                <c:pt idx="2">
                  <c:v>0</c:v>
                </c:pt>
                <c:pt idx="3">
                  <c:v>0</c:v>
                </c:pt>
                <c:pt idx="4">
                  <c:v>10</c:v>
                </c:pt>
                <c:pt idx="5">
                  <c:v>0</c:v>
                </c:pt>
                <c:pt idx="6">
                  <c:v>2</c:v>
                </c:pt>
                <c:pt idx="7">
                  <c:v>3</c:v>
                </c:pt>
                <c:pt idx="8">
                  <c:v>8</c:v>
                </c:pt>
                <c:pt idx="9">
                  <c:v>5</c:v>
                </c:pt>
                <c:pt idx="10">
                  <c:v>0</c:v>
                </c:pt>
              </c:numCache>
            </c:numRef>
          </c:val>
        </c:ser>
        <c:ser>
          <c:idx val="1"/>
          <c:order val="1"/>
          <c:tx>
            <c:strRef>
              <c:f>STAT!$D$47</c:f>
              <c:strCache>
                <c:ptCount val="1"/>
                <c:pt idx="0">
                  <c:v>Tdocs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(STAT!$B$48:$B$52,STAT!$B$55:$B$60)</c:f>
              <c:strCache>
                <c:ptCount val="11"/>
                <c:pt idx="0">
                  <c:v>PRE15 NB-IoT</c:v>
                </c:pt>
                <c:pt idx="1">
                  <c:v>PRE15 eMTC</c:v>
                </c:pt>
                <c:pt idx="2">
                  <c:v>PRE15 V2X SL</c:v>
                </c:pt>
                <c:pt idx="3">
                  <c:v>PRE15 Pos</c:v>
                </c:pt>
                <c:pt idx="4">
                  <c:v>PRE15 LTE Other</c:v>
                </c:pt>
                <c:pt idx="5">
                  <c:v>L16 General</c:v>
                </c:pt>
                <c:pt idx="6">
                  <c:v>L16 eMTC</c:v>
                </c:pt>
                <c:pt idx="7">
                  <c:v>L16 NB-IoT</c:v>
                </c:pt>
                <c:pt idx="8">
                  <c:v>L16 eMOB</c:v>
                </c:pt>
                <c:pt idx="9">
                  <c:v>L16 Other</c:v>
                </c:pt>
                <c:pt idx="10">
                  <c:v>L16 Pos</c:v>
                </c:pt>
              </c:strCache>
            </c:strRef>
          </c:cat>
          <c:val>
            <c:numRef>
              <c:f>(STAT!$D$48:$D$52,STAT!$D$55:$D$60)</c:f>
              <c:numCache>
                <c:formatCode>General</c:formatCode>
                <c:ptCount val="11"/>
                <c:pt idx="0">
                  <c:v>0</c:v>
                </c:pt>
                <c:pt idx="1">
                  <c:v>14</c:v>
                </c:pt>
                <c:pt idx="2">
                  <c:v>13</c:v>
                </c:pt>
                <c:pt idx="3">
                  <c:v>0</c:v>
                </c:pt>
                <c:pt idx="4">
                  <c:v>50</c:v>
                </c:pt>
                <c:pt idx="5">
                  <c:v>7</c:v>
                </c:pt>
                <c:pt idx="6">
                  <c:v>12</c:v>
                </c:pt>
                <c:pt idx="7">
                  <c:v>12</c:v>
                </c:pt>
                <c:pt idx="8">
                  <c:v>55</c:v>
                </c:pt>
                <c:pt idx="9">
                  <c:v>13</c:v>
                </c:pt>
                <c:pt idx="10">
                  <c:v>0</c:v>
                </c:pt>
              </c:numCache>
            </c:numRef>
          </c:val>
        </c:ser>
        <c:ser>
          <c:idx val="2"/>
          <c:order val="2"/>
          <c:tx>
            <c:strRef>
              <c:f>STAT!$E$47</c:f>
              <c:strCache>
                <c:ptCount val="1"/>
                <c:pt idx="0">
                  <c:v>Drafts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(STAT!$B$48:$B$52,STAT!$B$55:$B$60)</c:f>
              <c:strCache>
                <c:ptCount val="11"/>
                <c:pt idx="0">
                  <c:v>PRE15 NB-IoT</c:v>
                </c:pt>
                <c:pt idx="1">
                  <c:v>PRE15 eMTC</c:v>
                </c:pt>
                <c:pt idx="2">
                  <c:v>PRE15 V2X SL</c:v>
                </c:pt>
                <c:pt idx="3">
                  <c:v>PRE15 Pos</c:v>
                </c:pt>
                <c:pt idx="4">
                  <c:v>PRE15 LTE Other</c:v>
                </c:pt>
                <c:pt idx="5">
                  <c:v>L16 General</c:v>
                </c:pt>
                <c:pt idx="6">
                  <c:v>L16 eMTC</c:v>
                </c:pt>
                <c:pt idx="7">
                  <c:v>L16 NB-IoT</c:v>
                </c:pt>
                <c:pt idx="8">
                  <c:v>L16 eMOB</c:v>
                </c:pt>
                <c:pt idx="9">
                  <c:v>L16 Other</c:v>
                </c:pt>
                <c:pt idx="10">
                  <c:v>L16 Pos</c:v>
                </c:pt>
              </c:strCache>
            </c:strRef>
          </c:cat>
          <c:val>
            <c:numRef>
              <c:f>(STAT!$E$48:$E$52,STAT!$E$55:$E$60)</c:f>
              <c:numCache>
                <c:formatCode>General</c:formatCode>
                <c:ptCount val="11"/>
                <c:pt idx="1">
                  <c:v>14</c:v>
                </c:pt>
                <c:pt idx="2">
                  <c:v>18</c:v>
                </c:pt>
                <c:pt idx="5">
                  <c:v>70</c:v>
                </c:pt>
                <c:pt idx="6">
                  <c:v>37</c:v>
                </c:pt>
                <c:pt idx="7">
                  <c:v>14</c:v>
                </c:pt>
                <c:pt idx="8">
                  <c:v>101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482561744"/>
        <c:axId val="-1482535632"/>
      </c:barChart>
      <c:catAx>
        <c:axId val="-14825617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482535632"/>
        <c:crosses val="autoZero"/>
        <c:auto val="1"/>
        <c:lblAlgn val="ctr"/>
        <c:lblOffset val="100"/>
        <c:noMultiLvlLbl val="0"/>
      </c:catAx>
      <c:valAx>
        <c:axId val="-14825356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4825617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2282560561748518E-2"/>
          <c:y val="6.9456945404445095E-2"/>
          <c:w val="0.94355284480079449"/>
          <c:h val="0.7635947020959695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STAT!$C$1</c:f>
              <c:strCache>
                <c:ptCount val="1"/>
                <c:pt idx="0">
                  <c:v>Agreed CRs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(STAT!$B$2:$B$5,STAT!$B$8:$B$23)</c:f>
              <c:strCache>
                <c:ptCount val="20"/>
                <c:pt idx="0">
                  <c:v>NR15 ST2</c:v>
                </c:pt>
                <c:pt idx="1">
                  <c:v>NR15 UP</c:v>
                </c:pt>
                <c:pt idx="2">
                  <c:v>NR15 CP</c:v>
                </c:pt>
                <c:pt idx="3">
                  <c:v>NR15 Pos</c:v>
                </c:pt>
                <c:pt idx="4">
                  <c:v>NR16 General</c:v>
                </c:pt>
                <c:pt idx="5">
                  <c:v>NR16 IAB</c:v>
                </c:pt>
                <c:pt idx="6">
                  <c:v>NR16 NR-U</c:v>
                </c:pt>
                <c:pt idx="7">
                  <c:v>NR16 V2X</c:v>
                </c:pt>
                <c:pt idx="8">
                  <c:v>NR16 IIOT</c:v>
                </c:pt>
                <c:pt idx="9">
                  <c:v>NR16 Pos</c:v>
                </c:pt>
                <c:pt idx="10">
                  <c:v>NR16 eMOB</c:v>
                </c:pt>
                <c:pt idx="11">
                  <c:v>NR16 DCCA</c:v>
                </c:pt>
                <c:pt idx="12">
                  <c:v>NR16 PowSav</c:v>
                </c:pt>
                <c:pt idx="13">
                  <c:v>NR16 SONMDT</c:v>
                </c:pt>
                <c:pt idx="14">
                  <c:v>NR16 2Step</c:v>
                </c:pt>
                <c:pt idx="15">
                  <c:v>NR16 CP Other</c:v>
                </c:pt>
                <c:pt idx="16">
                  <c:v>NR16 eMIMO</c:v>
                </c:pt>
                <c:pt idx="17">
                  <c:v>NR16 R1</c:v>
                </c:pt>
                <c:pt idx="18">
                  <c:v>NR16 R4</c:v>
                </c:pt>
                <c:pt idx="19">
                  <c:v>NR16 TEI</c:v>
                </c:pt>
              </c:strCache>
            </c:strRef>
          </c:cat>
          <c:val>
            <c:numRef>
              <c:f>(STAT!$C$2:$C$5,STAT!$C$8:$C$23)</c:f>
              <c:numCache>
                <c:formatCode>General</c:formatCode>
                <c:ptCount val="20"/>
                <c:pt idx="0">
                  <c:v>1</c:v>
                </c:pt>
                <c:pt idx="1">
                  <c:v>6</c:v>
                </c:pt>
                <c:pt idx="2">
                  <c:v>18</c:v>
                </c:pt>
                <c:pt idx="3">
                  <c:v>4</c:v>
                </c:pt>
                <c:pt idx="4">
                  <c:v>2</c:v>
                </c:pt>
                <c:pt idx="5">
                  <c:v>14</c:v>
                </c:pt>
                <c:pt idx="6">
                  <c:v>5</c:v>
                </c:pt>
                <c:pt idx="7">
                  <c:v>14</c:v>
                </c:pt>
                <c:pt idx="8">
                  <c:v>10</c:v>
                </c:pt>
                <c:pt idx="9">
                  <c:v>8</c:v>
                </c:pt>
                <c:pt idx="10">
                  <c:v>10</c:v>
                </c:pt>
                <c:pt idx="11">
                  <c:v>19</c:v>
                </c:pt>
                <c:pt idx="12">
                  <c:v>4</c:v>
                </c:pt>
                <c:pt idx="13">
                  <c:v>2</c:v>
                </c:pt>
                <c:pt idx="14">
                  <c:v>2</c:v>
                </c:pt>
                <c:pt idx="15">
                  <c:v>4</c:v>
                </c:pt>
                <c:pt idx="16">
                  <c:v>7</c:v>
                </c:pt>
                <c:pt idx="17">
                  <c:v>1</c:v>
                </c:pt>
                <c:pt idx="18">
                  <c:v>7</c:v>
                </c:pt>
                <c:pt idx="19">
                  <c:v>6</c:v>
                </c:pt>
              </c:numCache>
            </c:numRef>
          </c:val>
        </c:ser>
        <c:ser>
          <c:idx val="1"/>
          <c:order val="1"/>
          <c:tx>
            <c:strRef>
              <c:f>STAT!$D$1</c:f>
              <c:strCache>
                <c:ptCount val="1"/>
                <c:pt idx="0">
                  <c:v>Tdocs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(STAT!$B$2:$B$5,STAT!$B$8:$B$23)</c:f>
              <c:strCache>
                <c:ptCount val="20"/>
                <c:pt idx="0">
                  <c:v>NR15 ST2</c:v>
                </c:pt>
                <c:pt idx="1">
                  <c:v>NR15 UP</c:v>
                </c:pt>
                <c:pt idx="2">
                  <c:v>NR15 CP</c:v>
                </c:pt>
                <c:pt idx="3">
                  <c:v>NR15 Pos</c:v>
                </c:pt>
                <c:pt idx="4">
                  <c:v>NR16 General</c:v>
                </c:pt>
                <c:pt idx="5">
                  <c:v>NR16 IAB</c:v>
                </c:pt>
                <c:pt idx="6">
                  <c:v>NR16 NR-U</c:v>
                </c:pt>
                <c:pt idx="7">
                  <c:v>NR16 V2X</c:v>
                </c:pt>
                <c:pt idx="8">
                  <c:v>NR16 IIOT</c:v>
                </c:pt>
                <c:pt idx="9">
                  <c:v>NR16 Pos</c:v>
                </c:pt>
                <c:pt idx="10">
                  <c:v>NR16 eMOB</c:v>
                </c:pt>
                <c:pt idx="11">
                  <c:v>NR16 DCCA</c:v>
                </c:pt>
                <c:pt idx="12">
                  <c:v>NR16 PowSav</c:v>
                </c:pt>
                <c:pt idx="13">
                  <c:v>NR16 SONMDT</c:v>
                </c:pt>
                <c:pt idx="14">
                  <c:v>NR16 2Step</c:v>
                </c:pt>
                <c:pt idx="15">
                  <c:v>NR16 CP Other</c:v>
                </c:pt>
                <c:pt idx="16">
                  <c:v>NR16 eMIMO</c:v>
                </c:pt>
                <c:pt idx="17">
                  <c:v>NR16 R1</c:v>
                </c:pt>
                <c:pt idx="18">
                  <c:v>NR16 R4</c:v>
                </c:pt>
                <c:pt idx="19">
                  <c:v>NR16 TEI</c:v>
                </c:pt>
              </c:strCache>
            </c:strRef>
          </c:cat>
          <c:val>
            <c:numRef>
              <c:f>(STAT!$D$2:$D$5,STAT!$D$8:$D$23)</c:f>
              <c:numCache>
                <c:formatCode>General</c:formatCode>
                <c:ptCount val="20"/>
                <c:pt idx="0">
                  <c:v>15</c:v>
                </c:pt>
                <c:pt idx="1">
                  <c:v>38</c:v>
                </c:pt>
                <c:pt idx="2">
                  <c:v>158</c:v>
                </c:pt>
                <c:pt idx="3">
                  <c:v>10</c:v>
                </c:pt>
                <c:pt idx="4">
                  <c:v>61</c:v>
                </c:pt>
                <c:pt idx="5">
                  <c:v>51</c:v>
                </c:pt>
                <c:pt idx="6">
                  <c:v>37</c:v>
                </c:pt>
                <c:pt idx="7">
                  <c:v>188</c:v>
                </c:pt>
                <c:pt idx="8">
                  <c:v>51</c:v>
                </c:pt>
                <c:pt idx="9">
                  <c:v>51</c:v>
                </c:pt>
                <c:pt idx="10">
                  <c:v>62</c:v>
                </c:pt>
                <c:pt idx="11">
                  <c:v>96</c:v>
                </c:pt>
                <c:pt idx="12">
                  <c:v>21</c:v>
                </c:pt>
                <c:pt idx="13">
                  <c:v>83</c:v>
                </c:pt>
                <c:pt idx="14">
                  <c:v>9</c:v>
                </c:pt>
                <c:pt idx="15">
                  <c:v>30</c:v>
                </c:pt>
                <c:pt idx="16">
                  <c:v>66</c:v>
                </c:pt>
                <c:pt idx="17">
                  <c:v>11</c:v>
                </c:pt>
                <c:pt idx="18">
                  <c:v>62</c:v>
                </c:pt>
                <c:pt idx="19">
                  <c:v>68</c:v>
                </c:pt>
              </c:numCache>
            </c:numRef>
          </c:val>
        </c:ser>
        <c:ser>
          <c:idx val="2"/>
          <c:order val="2"/>
          <c:tx>
            <c:strRef>
              <c:f>STAT!$E$1</c:f>
              <c:strCache>
                <c:ptCount val="1"/>
                <c:pt idx="0">
                  <c:v>Drafts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(STAT!$B$2:$B$5,STAT!$B$8:$B$23)</c:f>
              <c:strCache>
                <c:ptCount val="20"/>
                <c:pt idx="0">
                  <c:v>NR15 ST2</c:v>
                </c:pt>
                <c:pt idx="1">
                  <c:v>NR15 UP</c:v>
                </c:pt>
                <c:pt idx="2">
                  <c:v>NR15 CP</c:v>
                </c:pt>
                <c:pt idx="3">
                  <c:v>NR15 Pos</c:v>
                </c:pt>
                <c:pt idx="4">
                  <c:v>NR16 General</c:v>
                </c:pt>
                <c:pt idx="5">
                  <c:v>NR16 IAB</c:v>
                </c:pt>
                <c:pt idx="6">
                  <c:v>NR16 NR-U</c:v>
                </c:pt>
                <c:pt idx="7">
                  <c:v>NR16 V2X</c:v>
                </c:pt>
                <c:pt idx="8">
                  <c:v>NR16 IIOT</c:v>
                </c:pt>
                <c:pt idx="9">
                  <c:v>NR16 Pos</c:v>
                </c:pt>
                <c:pt idx="10">
                  <c:v>NR16 eMOB</c:v>
                </c:pt>
                <c:pt idx="11">
                  <c:v>NR16 DCCA</c:v>
                </c:pt>
                <c:pt idx="12">
                  <c:v>NR16 PowSav</c:v>
                </c:pt>
                <c:pt idx="13">
                  <c:v>NR16 SONMDT</c:v>
                </c:pt>
                <c:pt idx="14">
                  <c:v>NR16 2Step</c:v>
                </c:pt>
                <c:pt idx="15">
                  <c:v>NR16 CP Other</c:v>
                </c:pt>
                <c:pt idx="16">
                  <c:v>NR16 eMIMO</c:v>
                </c:pt>
                <c:pt idx="17">
                  <c:v>NR16 R1</c:v>
                </c:pt>
                <c:pt idx="18">
                  <c:v>NR16 R4</c:v>
                </c:pt>
                <c:pt idx="19">
                  <c:v>NR16 TEI</c:v>
                </c:pt>
              </c:strCache>
            </c:strRef>
          </c:cat>
          <c:val>
            <c:numRef>
              <c:f>(STAT!$E$2:$E$5,STAT!$E$8:$E$23)</c:f>
              <c:numCache>
                <c:formatCode>General</c:formatCode>
                <c:ptCount val="20"/>
                <c:pt idx="0">
                  <c:v>21</c:v>
                </c:pt>
                <c:pt idx="1">
                  <c:v>72</c:v>
                </c:pt>
                <c:pt idx="2">
                  <c:v>274</c:v>
                </c:pt>
                <c:pt idx="4">
                  <c:v>73</c:v>
                </c:pt>
                <c:pt idx="5">
                  <c:v>83</c:v>
                </c:pt>
                <c:pt idx="6">
                  <c:v>69</c:v>
                </c:pt>
                <c:pt idx="7">
                  <c:v>211</c:v>
                </c:pt>
                <c:pt idx="8">
                  <c:v>155</c:v>
                </c:pt>
                <c:pt idx="9">
                  <c:v>44</c:v>
                </c:pt>
                <c:pt idx="10">
                  <c:v>44</c:v>
                </c:pt>
                <c:pt idx="11">
                  <c:v>106</c:v>
                </c:pt>
                <c:pt idx="12">
                  <c:v>13</c:v>
                </c:pt>
                <c:pt idx="13">
                  <c:v>78</c:v>
                </c:pt>
                <c:pt idx="14">
                  <c:v>10</c:v>
                </c:pt>
                <c:pt idx="15">
                  <c:v>28</c:v>
                </c:pt>
                <c:pt idx="16">
                  <c:v>76</c:v>
                </c:pt>
                <c:pt idx="17">
                  <c:v>2</c:v>
                </c:pt>
                <c:pt idx="18">
                  <c:v>113</c:v>
                </c:pt>
                <c:pt idx="19">
                  <c:v>88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482560112"/>
        <c:axId val="-1482566640"/>
      </c:barChart>
      <c:catAx>
        <c:axId val="-14825601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482566640"/>
        <c:crosses val="autoZero"/>
        <c:auto val="1"/>
        <c:lblAlgn val="ctr"/>
        <c:lblOffset val="100"/>
        <c:noMultiLvlLbl val="0"/>
      </c:catAx>
      <c:valAx>
        <c:axId val="-14825666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4825601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40285459135614088"/>
          <c:y val="0.88978040556874738"/>
          <c:w val="0.18770681603439301"/>
          <c:h val="5.618450372617784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Rel 17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STAT!$D$25</c:f>
              <c:strCache>
                <c:ptCount val="1"/>
                <c:pt idx="0">
                  <c:v>Tdocs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(STAT!$B$26:$B$41,STAT!$B$44:$B$45)</c:f>
              <c:strCache>
                <c:ptCount val="18"/>
                <c:pt idx="0">
                  <c:v>NR17 MBS</c:v>
                </c:pt>
                <c:pt idx="1">
                  <c:v>NR17 MR DCCA</c:v>
                </c:pt>
                <c:pt idx="2">
                  <c:v>NR17 MSIM</c:v>
                </c:pt>
                <c:pt idx="3">
                  <c:v>NR17 eIAB</c:v>
                </c:pt>
                <c:pt idx="4">
                  <c:v>NR17 IIOTURLLC</c:v>
                </c:pt>
                <c:pt idx="5">
                  <c:v>NR17 SmData</c:v>
                </c:pt>
                <c:pt idx="6">
                  <c:v>NR17 SL Relay</c:v>
                </c:pt>
                <c:pt idx="7">
                  <c:v>NR17 RSlice</c:v>
                </c:pt>
                <c:pt idx="8">
                  <c:v>NR17 ePowSav</c:v>
                </c:pt>
                <c:pt idx="9">
                  <c:v>NR17 NTN</c:v>
                </c:pt>
                <c:pt idx="10">
                  <c:v>NR17 ePos</c:v>
                </c:pt>
                <c:pt idx="11">
                  <c:v>NR17 RedCap</c:v>
                </c:pt>
                <c:pt idx="12">
                  <c:v>NR17 SONMDT</c:v>
                </c:pt>
                <c:pt idx="13">
                  <c:v>NR17 QoE</c:v>
                </c:pt>
                <c:pt idx="14">
                  <c:v>NR17 eSL</c:v>
                </c:pt>
                <c:pt idx="15">
                  <c:v>NR17 Other</c:v>
                </c:pt>
                <c:pt idx="16">
                  <c:v>L17 eMTC NB-IoT</c:v>
                </c:pt>
                <c:pt idx="17">
                  <c:v>L17 IoT-NTN</c:v>
                </c:pt>
              </c:strCache>
            </c:strRef>
          </c:cat>
          <c:val>
            <c:numRef>
              <c:f>(STAT!$D$26:$D$41,STAT!$D$44:$D$45)</c:f>
              <c:numCache>
                <c:formatCode>General</c:formatCode>
                <c:ptCount val="18"/>
                <c:pt idx="0">
                  <c:v>132</c:v>
                </c:pt>
                <c:pt idx="1">
                  <c:v>52</c:v>
                </c:pt>
                <c:pt idx="2">
                  <c:v>68</c:v>
                </c:pt>
                <c:pt idx="3">
                  <c:v>47</c:v>
                </c:pt>
                <c:pt idx="4">
                  <c:v>62</c:v>
                </c:pt>
                <c:pt idx="5">
                  <c:v>93</c:v>
                </c:pt>
                <c:pt idx="6">
                  <c:v>114</c:v>
                </c:pt>
                <c:pt idx="7">
                  <c:v>49</c:v>
                </c:pt>
                <c:pt idx="8">
                  <c:v>31</c:v>
                </c:pt>
                <c:pt idx="9">
                  <c:v>149</c:v>
                </c:pt>
                <c:pt idx="10">
                  <c:v>76</c:v>
                </c:pt>
                <c:pt idx="11">
                  <c:v>66</c:v>
                </c:pt>
                <c:pt idx="12">
                  <c:v>89</c:v>
                </c:pt>
                <c:pt idx="13">
                  <c:v>10</c:v>
                </c:pt>
                <c:pt idx="14">
                  <c:v>65</c:v>
                </c:pt>
                <c:pt idx="15">
                  <c:v>7</c:v>
                </c:pt>
                <c:pt idx="16">
                  <c:v>22</c:v>
                </c:pt>
                <c:pt idx="17">
                  <c:v>21</c:v>
                </c:pt>
              </c:numCache>
            </c:numRef>
          </c:val>
        </c:ser>
        <c:ser>
          <c:idx val="1"/>
          <c:order val="1"/>
          <c:tx>
            <c:strRef>
              <c:f>STAT!$E$25</c:f>
              <c:strCache>
                <c:ptCount val="1"/>
                <c:pt idx="0">
                  <c:v>Drafts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(STAT!$B$26:$B$41,STAT!$B$44:$B$45)</c:f>
              <c:strCache>
                <c:ptCount val="18"/>
                <c:pt idx="0">
                  <c:v>NR17 MBS</c:v>
                </c:pt>
                <c:pt idx="1">
                  <c:v>NR17 MR DCCA</c:v>
                </c:pt>
                <c:pt idx="2">
                  <c:v>NR17 MSIM</c:v>
                </c:pt>
                <c:pt idx="3">
                  <c:v>NR17 eIAB</c:v>
                </c:pt>
                <c:pt idx="4">
                  <c:v>NR17 IIOTURLLC</c:v>
                </c:pt>
                <c:pt idx="5">
                  <c:v>NR17 SmData</c:v>
                </c:pt>
                <c:pt idx="6">
                  <c:v>NR17 SL Relay</c:v>
                </c:pt>
                <c:pt idx="7">
                  <c:v>NR17 RSlice</c:v>
                </c:pt>
                <c:pt idx="8">
                  <c:v>NR17 ePowSav</c:v>
                </c:pt>
                <c:pt idx="9">
                  <c:v>NR17 NTN</c:v>
                </c:pt>
                <c:pt idx="10">
                  <c:v>NR17 ePos</c:v>
                </c:pt>
                <c:pt idx="11">
                  <c:v>NR17 RedCap</c:v>
                </c:pt>
                <c:pt idx="12">
                  <c:v>NR17 SONMDT</c:v>
                </c:pt>
                <c:pt idx="13">
                  <c:v>NR17 QoE</c:v>
                </c:pt>
                <c:pt idx="14">
                  <c:v>NR17 eSL</c:v>
                </c:pt>
                <c:pt idx="15">
                  <c:v>NR17 Other</c:v>
                </c:pt>
                <c:pt idx="16">
                  <c:v>L17 eMTC NB-IoT</c:v>
                </c:pt>
                <c:pt idx="17">
                  <c:v>L17 IoT-NTN</c:v>
                </c:pt>
              </c:strCache>
            </c:strRef>
          </c:cat>
          <c:val>
            <c:numRef>
              <c:f>(STAT!$E$26:$E$41,STAT!$E$44:$E$45)</c:f>
              <c:numCache>
                <c:formatCode>General</c:formatCode>
                <c:ptCount val="18"/>
                <c:pt idx="0">
                  <c:v>26</c:v>
                </c:pt>
                <c:pt idx="1">
                  <c:v>56</c:v>
                </c:pt>
                <c:pt idx="2">
                  <c:v>53</c:v>
                </c:pt>
                <c:pt idx="3">
                  <c:v>72</c:v>
                </c:pt>
                <c:pt idx="4">
                  <c:v>15</c:v>
                </c:pt>
                <c:pt idx="5">
                  <c:v>13</c:v>
                </c:pt>
                <c:pt idx="6">
                  <c:v>93</c:v>
                </c:pt>
                <c:pt idx="7">
                  <c:v>19</c:v>
                </c:pt>
                <c:pt idx="8">
                  <c:v>6</c:v>
                </c:pt>
                <c:pt idx="9">
                  <c:v>151</c:v>
                </c:pt>
                <c:pt idx="10">
                  <c:v>68</c:v>
                </c:pt>
                <c:pt idx="11">
                  <c:v>83</c:v>
                </c:pt>
                <c:pt idx="12">
                  <c:v>52</c:v>
                </c:pt>
                <c:pt idx="13">
                  <c:v>13</c:v>
                </c:pt>
                <c:pt idx="14">
                  <c:v>44</c:v>
                </c:pt>
                <c:pt idx="15">
                  <c:v>36</c:v>
                </c:pt>
                <c:pt idx="16">
                  <c:v>13</c:v>
                </c:pt>
                <c:pt idx="17">
                  <c:v>61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482545968"/>
        <c:axId val="-1482545424"/>
      </c:barChart>
      <c:catAx>
        <c:axId val="-14825459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482545424"/>
        <c:crosses val="autoZero"/>
        <c:auto val="1"/>
        <c:lblAlgn val="ctr"/>
        <c:lblOffset val="100"/>
        <c:noMultiLvlLbl val="0"/>
      </c:catAx>
      <c:valAx>
        <c:axId val="-14825454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4825459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STAT!$C$79</c:f>
              <c:strCache>
                <c:ptCount val="1"/>
                <c:pt idx="0">
                  <c:v>GTW (h)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STAT!$B$80:$B$84</c:f>
              <c:strCache>
                <c:ptCount val="5"/>
                <c:pt idx="0">
                  <c:v>R2 109-e</c:v>
                </c:pt>
                <c:pt idx="1">
                  <c:v>R2 109bis-e</c:v>
                </c:pt>
                <c:pt idx="2">
                  <c:v>R2 110-e</c:v>
                </c:pt>
                <c:pt idx="3">
                  <c:v>R2 111-e</c:v>
                </c:pt>
                <c:pt idx="4">
                  <c:v>R2 112-e</c:v>
                </c:pt>
              </c:strCache>
            </c:strRef>
          </c:cat>
          <c:val>
            <c:numRef>
              <c:f>STAT!$C$80:$C$84</c:f>
              <c:numCache>
                <c:formatCode>General</c:formatCode>
                <c:ptCount val="5"/>
                <c:pt idx="0">
                  <c:v>65</c:v>
                </c:pt>
                <c:pt idx="1">
                  <c:v>66</c:v>
                </c:pt>
                <c:pt idx="2">
                  <c:v>72</c:v>
                </c:pt>
                <c:pt idx="3">
                  <c:v>77</c:v>
                </c:pt>
                <c:pt idx="4">
                  <c:v>86.5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482536720"/>
        <c:axId val="-1482554128"/>
      </c:barChart>
      <c:catAx>
        <c:axId val="-14825367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482554128"/>
        <c:crosses val="autoZero"/>
        <c:auto val="1"/>
        <c:lblAlgn val="ctr"/>
        <c:lblOffset val="100"/>
        <c:noMultiLvlLbl val="0"/>
      </c:catAx>
      <c:valAx>
        <c:axId val="-14825541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4825367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Offline Details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STAT!$D$79</c:f>
              <c:strCache>
                <c:ptCount val="1"/>
                <c:pt idx="0">
                  <c:v>Draft files (no)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STAT!$B$80:$B$84</c:f>
              <c:strCache>
                <c:ptCount val="5"/>
                <c:pt idx="0">
                  <c:v>R2 109-e</c:v>
                </c:pt>
                <c:pt idx="1">
                  <c:v>R2 109bis-e</c:v>
                </c:pt>
                <c:pt idx="2">
                  <c:v>R2 110-e</c:v>
                </c:pt>
                <c:pt idx="3">
                  <c:v>R2 111-e</c:v>
                </c:pt>
                <c:pt idx="4">
                  <c:v>R2 112-e</c:v>
                </c:pt>
              </c:strCache>
            </c:strRef>
          </c:cat>
          <c:val>
            <c:numRef>
              <c:f>STAT!$D$80:$D$84</c:f>
              <c:numCache>
                <c:formatCode>General</c:formatCode>
                <c:ptCount val="5"/>
                <c:pt idx="0">
                  <c:v>3137</c:v>
                </c:pt>
                <c:pt idx="1">
                  <c:v>2940</c:v>
                </c:pt>
                <c:pt idx="2">
                  <c:v>3078</c:v>
                </c:pt>
                <c:pt idx="3">
                  <c:v>2830</c:v>
                </c:pt>
                <c:pt idx="4">
                  <c:v>2714</c:v>
                </c:pt>
              </c:numCache>
            </c:numRef>
          </c:val>
        </c:ser>
        <c:ser>
          <c:idx val="1"/>
          <c:order val="1"/>
          <c:tx>
            <c:strRef>
              <c:f>STAT!$G$79</c:f>
              <c:strCache>
                <c:ptCount val="1"/>
                <c:pt idx="0">
                  <c:v>Emails (no)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STAT!$B$80:$B$84</c:f>
              <c:strCache>
                <c:ptCount val="5"/>
                <c:pt idx="0">
                  <c:v>R2 109-e</c:v>
                </c:pt>
                <c:pt idx="1">
                  <c:v>R2 109bis-e</c:v>
                </c:pt>
                <c:pt idx="2">
                  <c:v>R2 110-e</c:v>
                </c:pt>
                <c:pt idx="3">
                  <c:v>R2 111-e</c:v>
                </c:pt>
                <c:pt idx="4">
                  <c:v>R2 112-e</c:v>
                </c:pt>
              </c:strCache>
            </c:strRef>
          </c:cat>
          <c:val>
            <c:numRef>
              <c:f>STAT!$G$80:$G$84</c:f>
              <c:numCache>
                <c:formatCode>General</c:formatCode>
                <c:ptCount val="5"/>
                <c:pt idx="0">
                  <c:v>5500</c:v>
                </c:pt>
                <c:pt idx="1">
                  <c:v>4350</c:v>
                </c:pt>
                <c:pt idx="2">
                  <c:v>4750</c:v>
                </c:pt>
                <c:pt idx="3">
                  <c:v>2000</c:v>
                </c:pt>
                <c:pt idx="4">
                  <c:v>2902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482540528"/>
        <c:axId val="-1482542704"/>
      </c:barChart>
      <c:catAx>
        <c:axId val="-14825405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482542704"/>
        <c:crosses val="autoZero"/>
        <c:auto val="1"/>
        <c:lblAlgn val="ctr"/>
        <c:lblOffset val="100"/>
        <c:noMultiLvlLbl val="0"/>
      </c:catAx>
      <c:valAx>
        <c:axId val="-14825427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4825405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9.485347767804117E-2"/>
          <c:y val="0.23143311824956239"/>
          <c:w val="0.85312953283594406"/>
          <c:h val="0.6238149961848957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STAT!$F$79</c:f>
              <c:strCache>
                <c:ptCount val="1"/>
                <c:pt idx="0">
                  <c:v>Email Disc (no)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STAT!$B$80:$B$84</c:f>
              <c:strCache>
                <c:ptCount val="5"/>
                <c:pt idx="0">
                  <c:v>R2 109-e</c:v>
                </c:pt>
                <c:pt idx="1">
                  <c:v>R2 109bis-e</c:v>
                </c:pt>
                <c:pt idx="2">
                  <c:v>R2 110-e</c:v>
                </c:pt>
                <c:pt idx="3">
                  <c:v>R2 111-e</c:v>
                </c:pt>
                <c:pt idx="4">
                  <c:v>R2 112-e</c:v>
                </c:pt>
              </c:strCache>
            </c:strRef>
          </c:cat>
          <c:val>
            <c:numRef>
              <c:f>STAT!$F$80:$F$84</c:f>
              <c:numCache>
                <c:formatCode>General</c:formatCode>
                <c:ptCount val="5"/>
                <c:pt idx="0">
                  <c:v>210</c:v>
                </c:pt>
                <c:pt idx="1">
                  <c:v>163</c:v>
                </c:pt>
                <c:pt idx="2">
                  <c:v>174</c:v>
                </c:pt>
                <c:pt idx="3">
                  <c:v>123</c:v>
                </c:pt>
                <c:pt idx="4">
                  <c:v>161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482559568"/>
        <c:axId val="-1482556848"/>
      </c:barChart>
      <c:catAx>
        <c:axId val="-14825595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482556848"/>
        <c:crosses val="autoZero"/>
        <c:auto val="1"/>
        <c:lblAlgn val="ctr"/>
        <c:lblOffset val="100"/>
        <c:noMultiLvlLbl val="0"/>
      </c:catAx>
      <c:valAx>
        <c:axId val="-14825568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4825595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STAT!$H$79</c:f>
              <c:strCache>
                <c:ptCount val="1"/>
                <c:pt idx="0">
                  <c:v>Tdocs (no)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STAT!$B$80:$B$84</c:f>
              <c:strCache>
                <c:ptCount val="5"/>
                <c:pt idx="0">
                  <c:v>R2 109-e</c:v>
                </c:pt>
                <c:pt idx="1">
                  <c:v>R2 109bis-e</c:v>
                </c:pt>
                <c:pt idx="2">
                  <c:v>R2 110-e</c:v>
                </c:pt>
                <c:pt idx="3">
                  <c:v>R2 111-e</c:v>
                </c:pt>
                <c:pt idx="4">
                  <c:v>R2 112-e</c:v>
                </c:pt>
              </c:strCache>
            </c:strRef>
          </c:cat>
          <c:val>
            <c:numRef>
              <c:f>STAT!$H$80:$H$84</c:f>
              <c:numCache>
                <c:formatCode>General</c:formatCode>
                <c:ptCount val="5"/>
                <c:pt idx="0">
                  <c:v>2244</c:v>
                </c:pt>
                <c:pt idx="1">
                  <c:v>1633</c:v>
                </c:pt>
                <c:pt idx="2">
                  <c:v>2060</c:v>
                </c:pt>
                <c:pt idx="3">
                  <c:v>2126</c:v>
                </c:pt>
                <c:pt idx="4">
                  <c:v>2475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482550864"/>
        <c:axId val="-1482548688"/>
      </c:barChart>
      <c:catAx>
        <c:axId val="-14825508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482548688"/>
        <c:crosses val="autoZero"/>
        <c:auto val="1"/>
        <c:lblAlgn val="ctr"/>
        <c:lblOffset val="100"/>
        <c:noMultiLvlLbl val="0"/>
      </c:catAx>
      <c:valAx>
        <c:axId val="-14825486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4825508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1CD70F55-CC08-4368-9F85-C7F6B6E1300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027217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17100603-3B47-4F55-978D-850E033A94D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90402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92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38B955D6-ACCE-4337-93A9-BFD11A64B2AC}" type="slidenum">
              <a:rPr lang="en-GB" altLang="en-US" smtClean="0">
                <a:latin typeface="Times New Roman" panose="02020603050405020304" pitchFamily="18" charset="0"/>
              </a:rPr>
              <a:pPr/>
              <a:t>2</a:t>
            </a:fld>
            <a:endParaRPr lang="en-GB" altLang="en-US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02220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112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B98E412-2890-4DF2-B9EF-E2AF1E596366}" type="slidenum">
              <a:rPr lang="en-GB" altLang="en-US" smtClean="0">
                <a:latin typeface="Times New Roman" panose="02020603050405020304" pitchFamily="18" charset="0"/>
              </a:rPr>
              <a:pPr/>
              <a:t>3</a:t>
            </a:fld>
            <a:endParaRPr lang="en-GB" altLang="en-US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96991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112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B98E412-2890-4DF2-B9EF-E2AF1E596366}" type="slidenum">
              <a:rPr lang="en-GB" altLang="en-US" smtClean="0">
                <a:latin typeface="Times New Roman" panose="02020603050405020304" pitchFamily="18" charset="0"/>
              </a:rPr>
              <a:pPr/>
              <a:t>4</a:t>
            </a:fld>
            <a:endParaRPr lang="en-GB" altLang="en-US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3085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45E4C472-6607-42A4-8CDA-4CB9B7EE4A5E}" type="slidenum">
              <a:rPr lang="en-GB" altLang="en-US" smtClean="0">
                <a:latin typeface="Times New Roman" panose="02020603050405020304" pitchFamily="18" charset="0"/>
              </a:rPr>
              <a:pPr/>
              <a:t>17</a:t>
            </a:fld>
            <a:endParaRPr lang="en-GB" altLang="en-US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44239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7135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389588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65523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 smtClean="0"/>
              <a:t> Click to edit Master text styles</a:t>
            </a:r>
          </a:p>
          <a:p>
            <a:pPr lvl="1"/>
            <a:r>
              <a:rPr lang="en-US" altLang="en-US" dirty="0" smtClean="0"/>
              <a:t>Second level</a:t>
            </a:r>
          </a:p>
          <a:p>
            <a:pPr lvl="2"/>
            <a:r>
              <a:rPr lang="en-US" altLang="en-US" dirty="0" smtClean="0"/>
              <a:t>Third level</a:t>
            </a:r>
          </a:p>
          <a:p>
            <a:pPr lvl="3"/>
            <a:r>
              <a:rPr lang="en-US" altLang="en-US" dirty="0" smtClean="0"/>
              <a:t>Fourth level</a:t>
            </a:r>
          </a:p>
          <a:p>
            <a:pPr lvl="4"/>
            <a:r>
              <a:rPr lang="en-US" altLang="en-US" dirty="0" smtClean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 smtClean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F7A0EF3E-53BC-4168-A72A-BBE5EFEB3F2D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 smtClean="0">
              <a:latin typeface="Calibri" panose="020F0502020204030204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271742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400" b="1" dirty="0" smtClean="0">
                <a:latin typeface="Arial "/>
              </a:rPr>
              <a:t>3GPP TSG RAN#90 electronic</a:t>
            </a:r>
          </a:p>
          <a:p>
            <a:pPr eaLnBrk="1" hangingPunct="1">
              <a:defRPr/>
            </a:pPr>
            <a:r>
              <a:rPr lang="sv-SE" altLang="en-US" sz="1400" b="1" dirty="0" smtClean="0">
                <a:latin typeface="Arial "/>
              </a:rPr>
              <a:t>On-line,</a:t>
            </a:r>
            <a:r>
              <a:rPr lang="sv-SE" altLang="en-US" sz="1400" b="1" baseline="0" dirty="0" smtClean="0">
                <a:latin typeface="Arial "/>
              </a:rPr>
              <a:t> Dec 7-11, </a:t>
            </a:r>
            <a:r>
              <a:rPr lang="sv-SE" altLang="en-US" sz="1400" b="1" dirty="0" smtClean="0">
                <a:latin typeface="Arial "/>
              </a:rPr>
              <a:t>2020 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600" b="1" i="1" dirty="0" smtClean="0">
                <a:latin typeface="Arial "/>
              </a:rPr>
              <a:t>RP-202127</a:t>
            </a:r>
            <a:endParaRPr lang="sv-SE" altLang="en-US" sz="1200" b="1" dirty="0" smtClean="0"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87" r:id="rId1"/>
    <p:sldLayoutId id="2147485185" r:id="rId2"/>
    <p:sldLayoutId id="2147485186" r:id="rId3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7.xml"/><Relationship Id="rId4" Type="http://schemas.openxmlformats.org/officeDocument/2006/relationships/chart" Target="../charts/char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WG1_RL1/TSGR1_103-e/Docs/R1-2009585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ran/WG4_Radio/TSGR4_97_e/Docs/R4-2016850.zip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Status Report </a:t>
            </a:r>
            <a:br>
              <a:rPr lang="en-US" altLang="en-US" dirty="0" smtClean="0"/>
            </a:br>
            <a:r>
              <a:rPr lang="en-US" altLang="en-US" dirty="0" smtClean="0"/>
              <a:t>RAN WG2 </a:t>
            </a:r>
            <a:br>
              <a:rPr lang="en-US" altLang="en-US" dirty="0" smtClean="0"/>
            </a:br>
            <a:r>
              <a:rPr lang="en-US" altLang="en-US" sz="4800" dirty="0" smtClean="0"/>
              <a:t>to TSG-RAN #90-e</a:t>
            </a:r>
          </a:p>
        </p:txBody>
      </p:sp>
      <p:sp>
        <p:nvSpPr>
          <p:cNvPr id="5123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3738562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endParaRPr lang="en-GB" altLang="en-US" sz="2000" dirty="0" smtClean="0">
              <a:latin typeface="Arial" panose="020B0604020202020204" pitchFamily="34" charset="0"/>
            </a:endParaRPr>
          </a:p>
          <a:p>
            <a:pPr marL="0" indent="0" eaLnBrk="1" hangingPunct="1">
              <a:buFontTx/>
              <a:buNone/>
            </a:pPr>
            <a:r>
              <a:rPr lang="en-GB" altLang="en-US" sz="2000" dirty="0" smtClean="0">
                <a:latin typeface="Arial" panose="020B0604020202020204" pitchFamily="34" charset="0"/>
              </a:rPr>
              <a:t>Johan Johansson</a:t>
            </a:r>
            <a:endParaRPr lang="en-GB" altLang="en-US" sz="2000" dirty="0" smtClean="0"/>
          </a:p>
          <a:p>
            <a:pPr marL="0" indent="0" eaLnBrk="1" hangingPunct="1">
              <a:buFontTx/>
              <a:buNone/>
            </a:pPr>
            <a:r>
              <a:rPr lang="en-GB" altLang="en-US" sz="2000" dirty="0" smtClean="0"/>
              <a:t>RAN2 Chairman (</a:t>
            </a:r>
            <a:r>
              <a:rPr lang="en-GB" altLang="en-US" sz="2000" dirty="0" err="1" smtClean="0"/>
              <a:t>MediaTek</a:t>
            </a:r>
            <a:r>
              <a:rPr lang="en-GB" altLang="en-US" sz="2000" dirty="0" smtClean="0"/>
              <a:t>)</a:t>
            </a:r>
          </a:p>
          <a:p>
            <a:pPr marL="0" indent="0" eaLnBrk="1" hangingPunct="1">
              <a:buFontTx/>
              <a:buNone/>
            </a:pPr>
            <a:endParaRPr lang="en-GB" altLang="en-US" dirty="0" smtClean="0"/>
          </a:p>
        </p:txBody>
      </p:sp>
      <p:sp>
        <p:nvSpPr>
          <p:cNvPr id="5124" name="TextBox 1"/>
          <p:cNvSpPr txBox="1">
            <a:spLocks noChangeArrowheads="1"/>
          </p:cNvSpPr>
          <p:nvPr/>
        </p:nvSpPr>
        <p:spPr bwMode="auto">
          <a:xfrm>
            <a:off x="149225" y="550863"/>
            <a:ext cx="7016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AI: 5.2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Rel-17</a:t>
            </a:r>
            <a:endParaRPr lang="en-US" dirty="0"/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33083704"/>
              </p:ext>
            </p:extLst>
          </p:nvPr>
        </p:nvGraphicFramePr>
        <p:xfrm>
          <a:off x="631371" y="1785257"/>
          <a:ext cx="10537372" cy="45393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3730948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RAN2 Load</a:t>
            </a:r>
            <a:endParaRPr lang="en-US" dirty="0"/>
          </a:p>
        </p:txBody>
      </p:sp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67083416"/>
              </p:ext>
            </p:extLst>
          </p:nvPr>
        </p:nvGraphicFramePr>
        <p:xfrm>
          <a:off x="4321629" y="1795504"/>
          <a:ext cx="3418117" cy="26307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59509758"/>
              </p:ext>
            </p:extLst>
          </p:nvPr>
        </p:nvGraphicFramePr>
        <p:xfrm>
          <a:off x="7968340" y="4018699"/>
          <a:ext cx="3646718" cy="24691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56682165"/>
              </p:ext>
            </p:extLst>
          </p:nvPr>
        </p:nvGraphicFramePr>
        <p:xfrm>
          <a:off x="7935685" y="1850869"/>
          <a:ext cx="3679371" cy="20353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566057" y="4657554"/>
            <a:ext cx="68035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Subjective Perception: Higher load again in Q4</a:t>
            </a:r>
          </a:p>
          <a:p>
            <a:r>
              <a:rPr lang="en-US" sz="1600" dirty="0"/>
              <a:t>N</a:t>
            </a:r>
            <a:r>
              <a:rPr lang="en-US" sz="1600" dirty="0" smtClean="0"/>
              <a:t>o of </a:t>
            </a:r>
            <a:r>
              <a:rPr lang="en-US" sz="1600" dirty="0" err="1" smtClean="0"/>
              <a:t>tdocs</a:t>
            </a:r>
            <a:r>
              <a:rPr lang="en-US" sz="1600" dirty="0" smtClean="0"/>
              <a:t> 16% increase since Q3 (clear increasing trend)</a:t>
            </a:r>
          </a:p>
          <a:p>
            <a:r>
              <a:rPr lang="en-US" sz="1600" dirty="0" smtClean="0"/>
              <a:t>GTW: Increase 10% since Q3 due to overtime</a:t>
            </a:r>
          </a:p>
          <a:p>
            <a:r>
              <a:rPr lang="en-US" sz="1600" dirty="0" smtClean="0"/>
              <a:t>No of email discussions increase due to more topics (R17)</a:t>
            </a:r>
          </a:p>
          <a:p>
            <a:r>
              <a:rPr lang="en-US" sz="1600" dirty="0" smtClean="0"/>
              <a:t>No of files in the draft folders slight decrease, decreasing trend (less CRs, improving org?).</a:t>
            </a:r>
            <a:endParaRPr lang="en-US" sz="1600" dirty="0"/>
          </a:p>
        </p:txBody>
      </p:sp>
      <p:graphicFrame>
        <p:nvGraphicFramePr>
          <p:cNvPr id="10" name="Chart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33756683"/>
              </p:ext>
            </p:extLst>
          </p:nvPr>
        </p:nvGraphicFramePr>
        <p:xfrm>
          <a:off x="668793" y="1921946"/>
          <a:ext cx="3446011" cy="2504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32398106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GTW overtime in RAN2 – 2020 Q4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4281082"/>
              </p:ext>
            </p:extLst>
          </p:nvPr>
        </p:nvGraphicFramePr>
        <p:xfrm>
          <a:off x="1207293" y="2251037"/>
          <a:ext cx="5379246" cy="31394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96541"/>
                <a:gridCol w="896541"/>
                <a:gridCol w="896541"/>
                <a:gridCol w="896541"/>
                <a:gridCol w="896541"/>
                <a:gridCol w="896541"/>
              </a:tblGrid>
              <a:tr h="341645">
                <a:tc gridSpan="6">
                  <a:txBody>
                    <a:bodyPr/>
                    <a:lstStyle/>
                    <a:p>
                      <a:r>
                        <a:rPr lang="en-US" sz="2400" b="1" dirty="0" smtClean="0">
                          <a:effectLst/>
                          <a:latin typeface="+mn-lt"/>
                        </a:rPr>
                        <a:t>WEEK 1</a:t>
                      </a:r>
                      <a:endParaRPr lang="en-US" sz="2400" b="1" dirty="0">
                        <a:effectLst/>
                        <a:latin typeface="+mn-lt"/>
                      </a:endParaRPr>
                    </a:p>
                  </a:txBody>
                  <a:tcPr marL="68580" marR="68580" marT="0" marB="0" anchor="b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5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0070C0"/>
                    </a:solidFill>
                  </a:tcPr>
                </a:tc>
              </a:tr>
              <a:tr h="256234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MON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TUE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WED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THU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FRI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/>
                </a:tc>
              </a:tr>
              <a:tr h="256234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MAIN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20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FF0000"/>
                          </a:solidFill>
                          <a:effectLst/>
                        </a:rPr>
                        <a:t>30</a:t>
                      </a:r>
                      <a:endParaRPr lang="en-US" sz="16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/>
                </a:tc>
              </a:tr>
              <a:tr h="256234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BO1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10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20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-5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/>
                </a:tc>
              </a:tr>
              <a:tr h="256234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BO2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20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20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FF0000"/>
                          </a:solidFill>
                          <a:effectLst/>
                        </a:rPr>
                        <a:t>60</a:t>
                      </a:r>
                      <a:endParaRPr lang="en-US" sz="16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/>
                </a:tc>
              </a:tr>
              <a:tr h="202163">
                <a:tc>
                  <a:txBody>
                    <a:bodyPr/>
                    <a:lstStyle/>
                    <a:p>
                      <a:endParaRPr lang="en-US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bg1"/>
                    </a:solidFill>
                  </a:tcPr>
                </a:tc>
              </a:tr>
              <a:tr h="341645">
                <a:tc gridSpan="6">
                  <a:txBody>
                    <a:bodyPr/>
                    <a:lstStyle/>
                    <a:p>
                      <a:r>
                        <a:rPr lang="en-US" sz="2400" dirty="0" smtClean="0">
                          <a:effectLst/>
                          <a:latin typeface="+mn-lt"/>
                        </a:rPr>
                        <a:t>WEEK</a:t>
                      </a:r>
                      <a:r>
                        <a:rPr lang="en-US" sz="2400" baseline="0" dirty="0" smtClean="0">
                          <a:effectLst/>
                          <a:latin typeface="+mn-lt"/>
                        </a:rPr>
                        <a:t> 2</a:t>
                      </a:r>
                      <a:endParaRPr lang="en-US" sz="2400" dirty="0">
                        <a:effectLst/>
                        <a:latin typeface="+mn-lt"/>
                      </a:endParaRPr>
                    </a:p>
                  </a:txBody>
                  <a:tcPr marL="68580" marR="68580" marT="0" marB="0" anchor="b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5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0070C0"/>
                    </a:solidFill>
                  </a:tcPr>
                </a:tc>
              </a:tr>
              <a:tr h="256234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MON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TUE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WED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THU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FRI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/>
                </a:tc>
              </a:tr>
              <a:tr h="256234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MAIN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20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10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FF0000"/>
                          </a:solidFill>
                          <a:effectLst/>
                        </a:rPr>
                        <a:t>35</a:t>
                      </a:r>
                      <a:endParaRPr lang="en-US" sz="16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FF0000"/>
                          </a:solidFill>
                          <a:effectLst/>
                        </a:rPr>
                        <a:t>30</a:t>
                      </a:r>
                      <a:endParaRPr lang="en-US" sz="16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10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/>
                </a:tc>
              </a:tr>
              <a:tr h="256234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BO1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10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10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20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FF0000"/>
                          </a:solidFill>
                          <a:effectLst/>
                        </a:rPr>
                        <a:t>40</a:t>
                      </a:r>
                      <a:endParaRPr lang="en-US" sz="16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/>
                </a:tc>
              </a:tr>
              <a:tr h="256234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BO2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FF0000"/>
                          </a:solidFill>
                          <a:effectLst/>
                        </a:rPr>
                        <a:t>40</a:t>
                      </a:r>
                      <a:endParaRPr lang="en-US" sz="16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FF0000"/>
                          </a:solidFill>
                          <a:effectLst/>
                        </a:rPr>
                        <a:t>30</a:t>
                      </a:r>
                      <a:endParaRPr lang="en-US" sz="16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FF0000"/>
                          </a:solidFill>
                          <a:effectLst/>
                        </a:rPr>
                        <a:t>40</a:t>
                      </a:r>
                      <a:endParaRPr lang="en-US" sz="16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7336631" y="2378869"/>
            <a:ext cx="3711272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GTW overtime</a:t>
            </a:r>
          </a:p>
          <a:p>
            <a:pPr marL="285750" indent="-285750">
              <a:buFontTx/>
              <a:buChar char="-"/>
            </a:pPr>
            <a:r>
              <a:rPr lang="en-US" dirty="0" smtClean="0"/>
              <a:t>Was somewhat worse in 2020 </a:t>
            </a:r>
          </a:p>
          <a:p>
            <a:r>
              <a:rPr lang="en-US" dirty="0" smtClean="0"/>
              <a:t>     Q4 than earlier.</a:t>
            </a:r>
          </a:p>
          <a:p>
            <a:endParaRPr lang="en-US" dirty="0"/>
          </a:p>
          <a:p>
            <a:r>
              <a:rPr lang="en-US" dirty="0" smtClean="0"/>
              <a:t>RAN2 Chairman: </a:t>
            </a:r>
          </a:p>
          <a:p>
            <a:pPr marL="285750" indent="-285750">
              <a:buFontTx/>
              <a:buChar char="-"/>
            </a:pPr>
            <a:r>
              <a:rPr lang="en-US" dirty="0" smtClean="0"/>
              <a:t>-5 to +15 is “normal”</a:t>
            </a:r>
          </a:p>
          <a:p>
            <a:pPr marL="285750" indent="-285750">
              <a:buFontTx/>
              <a:buChar char="-"/>
            </a:pPr>
            <a:r>
              <a:rPr lang="en-US" dirty="0" smtClean="0"/>
              <a:t>+30 is clearly “over time”, and </a:t>
            </a:r>
          </a:p>
          <a:p>
            <a:r>
              <a:rPr lang="en-US" dirty="0" smtClean="0"/>
              <a:t>     should be avoided</a:t>
            </a:r>
          </a:p>
          <a:p>
            <a:pPr marL="285750" indent="-285750">
              <a:buFontTx/>
              <a:buChar char="-"/>
            </a:pPr>
            <a:r>
              <a:rPr lang="en-US" dirty="0" smtClean="0"/>
              <a:t>+60 is very much “over time”,</a:t>
            </a:r>
          </a:p>
          <a:p>
            <a:r>
              <a:rPr lang="en-US" dirty="0" smtClean="0"/>
              <a:t>     even for high </a:t>
            </a:r>
            <a:r>
              <a:rPr lang="en-US" dirty="0" err="1" smtClean="0"/>
              <a:t>prio</a:t>
            </a:r>
            <a:r>
              <a:rPr lang="en-US" dirty="0" smtClean="0"/>
              <a:t>. Should do a </a:t>
            </a:r>
          </a:p>
          <a:p>
            <a:r>
              <a:rPr lang="en-US" dirty="0" smtClean="0"/>
              <a:t>     hard stop before this.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62852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GTW Schedule RAN2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sz="2800" dirty="0" smtClean="0"/>
              <a:t>2020-Q4, RAN2 112-e</a:t>
            </a:r>
          </a:p>
          <a:p>
            <a:pPr lvl="2"/>
            <a:r>
              <a:rPr lang="en-US" sz="2400" dirty="0" err="1" smtClean="0"/>
              <a:t>PSlot</a:t>
            </a:r>
            <a:r>
              <a:rPr lang="en-US" sz="2400" dirty="0" smtClean="0"/>
              <a:t> 1: 1300-1600 UTC, </a:t>
            </a:r>
            <a:r>
              <a:rPr lang="en-US" sz="2400" dirty="0" err="1" smtClean="0">
                <a:solidFill>
                  <a:srgbClr val="FF0000"/>
                </a:solidFill>
              </a:rPr>
              <a:t>PSlot</a:t>
            </a:r>
            <a:r>
              <a:rPr lang="en-US" sz="2400" dirty="0" smtClean="0">
                <a:solidFill>
                  <a:srgbClr val="FF0000"/>
                </a:solidFill>
              </a:rPr>
              <a:t> 2: 1400-1700 UTC</a:t>
            </a:r>
            <a:r>
              <a:rPr lang="en-US" sz="2400" dirty="0" smtClean="0"/>
              <a:t>, </a:t>
            </a:r>
          </a:p>
          <a:p>
            <a:pPr lvl="2"/>
            <a:r>
              <a:rPr lang="en-US" sz="2400" dirty="0" err="1" smtClean="0"/>
              <a:t>Sslot</a:t>
            </a:r>
            <a:r>
              <a:rPr lang="en-US" sz="2400" dirty="0" smtClean="0"/>
              <a:t> 1: 0500-0630 UTC, </a:t>
            </a:r>
            <a:r>
              <a:rPr lang="en-US" sz="2400" dirty="0" err="1" smtClean="0"/>
              <a:t>Sslot</a:t>
            </a:r>
            <a:r>
              <a:rPr lang="en-US" sz="2400" dirty="0" smtClean="0"/>
              <a:t> 2: 0430-0600 UTC</a:t>
            </a:r>
          </a:p>
          <a:p>
            <a:pPr lvl="1"/>
            <a:r>
              <a:rPr lang="en-US" dirty="0" smtClean="0"/>
              <a:t>The Pslot2 (used for 3 days at R2 112-e) was particularly bad in conjunction with GTW overtime.</a:t>
            </a:r>
          </a:p>
          <a:p>
            <a:pPr lvl="1"/>
            <a:r>
              <a:rPr lang="en-US" dirty="0" smtClean="0"/>
              <a:t>There has been a request on the R2 reflector supported by NTT </a:t>
            </a:r>
            <a:r>
              <a:rPr lang="en-US" dirty="0" err="1" smtClean="0"/>
              <a:t>docomo</a:t>
            </a:r>
            <a:r>
              <a:rPr lang="en-US" dirty="0" smtClean="0"/>
              <a:t>, ETRI</a:t>
            </a:r>
            <a:r>
              <a:rPr lang="en-US" dirty="0"/>
              <a:t>, Fujitsu, ITL, KDDI, KT Corp., Kyocera, LG Electronics, LG </a:t>
            </a:r>
            <a:r>
              <a:rPr lang="en-US" dirty="0" err="1"/>
              <a:t>Uplus</a:t>
            </a:r>
            <a:r>
              <a:rPr lang="en-US" dirty="0"/>
              <a:t>, NEC, Nokia, Qualcomm, Samsung, Sharp, </a:t>
            </a:r>
            <a:r>
              <a:rPr lang="en-US" dirty="0" smtClean="0"/>
              <a:t>Softbank (and likely other companies as well) to </a:t>
            </a:r>
          </a:p>
          <a:p>
            <a:pPr lvl="2"/>
            <a:r>
              <a:rPr lang="en-US" sz="1800" dirty="0" smtClean="0"/>
              <a:t>To Not allow time later than 1600 UTC</a:t>
            </a:r>
          </a:p>
          <a:p>
            <a:pPr lvl="2"/>
            <a:r>
              <a:rPr lang="en-US" sz="1800" dirty="0" smtClean="0"/>
              <a:t>To use secondary slot (Atlantic night) 50% of the time.  </a:t>
            </a:r>
            <a:endParaRPr lang="en-US" sz="1800" dirty="0"/>
          </a:p>
          <a:p>
            <a:pPr lvl="1"/>
            <a:r>
              <a:rPr lang="en-US" dirty="0" smtClean="0"/>
              <a:t>Chairman evaluation of implementing this specific request fairly is that it involves a reduction of planned GTW time from 76.5h to 60h in RAN2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433245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GTW Schedule </a:t>
            </a:r>
            <a:r>
              <a:rPr lang="en-US" dirty="0" smtClean="0"/>
              <a:t>RAN2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780360"/>
            <a:ext cx="5037499" cy="4351338"/>
          </a:xfrm>
        </p:spPr>
        <p:txBody>
          <a:bodyPr/>
          <a:lstStyle/>
          <a:p>
            <a:pPr marL="0" lvl="0" indent="0">
              <a:buNone/>
            </a:pPr>
            <a:r>
              <a:rPr lang="en-US" sz="1800" dirty="0" smtClean="0"/>
              <a:t>R2 Chairman Proposal</a:t>
            </a:r>
          </a:p>
          <a:p>
            <a:pPr lvl="0"/>
            <a:r>
              <a:rPr lang="en-US" sz="1800" dirty="0" smtClean="0"/>
              <a:t>GTW </a:t>
            </a:r>
            <a:r>
              <a:rPr lang="en-US" sz="1800" dirty="0"/>
              <a:t>Overtime should be avoided, up to +15min can be ok if really needed. Definitely avoid overtime &gt; +20min, Hard stop regardless state of any discussion at +30min. Hard stop also </a:t>
            </a:r>
            <a:r>
              <a:rPr lang="en-US" sz="1800" dirty="0" err="1"/>
              <a:t>acc</a:t>
            </a:r>
            <a:r>
              <a:rPr lang="en-US" sz="1800" dirty="0"/>
              <a:t> to the bullets below. </a:t>
            </a:r>
          </a:p>
          <a:p>
            <a:pPr lvl="0"/>
            <a:r>
              <a:rPr lang="en-US" sz="1800" dirty="0"/>
              <a:t>Primary time slot: Scheduled time + overtime hard confined within 1230 UTC – 1630 UTC </a:t>
            </a:r>
          </a:p>
          <a:p>
            <a:pPr lvl="0"/>
            <a:r>
              <a:rPr lang="en-US" sz="1800" dirty="0"/>
              <a:t>Secondary time slot: Scheduled time + overtime always hard confined within 0430 UTC – 0630 </a:t>
            </a:r>
            <a:r>
              <a:rPr lang="en-US" sz="1800" dirty="0" smtClean="0"/>
              <a:t>UTC.</a:t>
            </a:r>
            <a:endParaRPr lang="en-US" sz="1800" dirty="0"/>
          </a:p>
          <a:p>
            <a:pPr lvl="0"/>
            <a:r>
              <a:rPr lang="en-US" sz="1800" dirty="0"/>
              <a:t>Primary slot is used ½ of the days, and Secondary slot is used ½ of the days. </a:t>
            </a:r>
          </a:p>
          <a:p>
            <a:pPr lvl="0"/>
            <a:r>
              <a:rPr lang="en-US" sz="1800" dirty="0"/>
              <a:t>Planned time for Primary slot is 3h, for Secondary slot is 1.5h, except for 60% of the days where 30min is added. 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6271034" y="1798466"/>
            <a:ext cx="5082766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 smtClean="0"/>
              <a:t>With this proposal: </a:t>
            </a:r>
          </a:p>
          <a:p>
            <a:r>
              <a:rPr lang="en-US" sz="1800" dirty="0" smtClean="0"/>
              <a:t>Cannibalizing of core night time (0000-0600) is at most 1.5h for any time zone for both Primary and Secondary Slot, Note: 1230 UTC = 0430 US Pacific, 1630 UTC = 0130 JP/K AND 0430 UTC = 0430 UK, 0630 UTC = 0130 US east.</a:t>
            </a:r>
          </a:p>
          <a:p>
            <a:r>
              <a:rPr lang="en-US" sz="1800" dirty="0" smtClean="0"/>
              <a:t>Primary and Secondary slot is used fairly. </a:t>
            </a:r>
          </a:p>
          <a:p>
            <a:r>
              <a:rPr lang="en-US" sz="1800" dirty="0" smtClean="0"/>
              <a:t>Current slot durations 3h and 1.5h are increased by 0.5h for 6 days out of 10, and the total nominal GTW time remains 76.5h for 2-week meeting, exactly the same as earlier .. </a:t>
            </a:r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06138018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General RAN2 112-e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024743"/>
            <a:ext cx="10515600" cy="4152220"/>
          </a:xfrm>
        </p:spPr>
        <p:txBody>
          <a:bodyPr/>
          <a:lstStyle/>
          <a:p>
            <a:r>
              <a:rPr lang="en-US" dirty="0" smtClean="0"/>
              <a:t>In general very good progress, good mood, reasonable process. </a:t>
            </a:r>
          </a:p>
          <a:p>
            <a:r>
              <a:rPr lang="en-US" dirty="0" smtClean="0"/>
              <a:t>Offline discussions progress is smooth. It seems that rapporteurs are doing a good job, most people have gotten used to e-meetings</a:t>
            </a:r>
          </a:p>
          <a:p>
            <a:r>
              <a:rPr lang="en-US" dirty="0" smtClean="0"/>
              <a:t>Some general misunderstandings observed in the handling of offline discussions, primarily R17 topics – new people</a:t>
            </a:r>
          </a:p>
          <a:p>
            <a:pPr lvl="1"/>
            <a:r>
              <a:rPr lang="en-US" dirty="0" smtClean="0"/>
              <a:t>Proposed action: </a:t>
            </a:r>
            <a:r>
              <a:rPr lang="en-US" dirty="0"/>
              <a:t>R</a:t>
            </a:r>
            <a:r>
              <a:rPr lang="en-US" dirty="0" smtClean="0"/>
              <a:t>esubmit the detailed instructions for offline discussions to every meeting (it was skipped the two last meetings). </a:t>
            </a:r>
          </a:p>
          <a:p>
            <a:r>
              <a:rPr lang="en-US" dirty="0"/>
              <a:t>Some </a:t>
            </a:r>
            <a:r>
              <a:rPr lang="en-US" dirty="0" smtClean="0"/>
              <a:t>misunderstandings </a:t>
            </a:r>
            <a:r>
              <a:rPr lang="en-US" dirty="0"/>
              <a:t>observed in the </a:t>
            </a:r>
            <a:r>
              <a:rPr lang="en-US" dirty="0" smtClean="0"/>
              <a:t>coordination offline - online discussions</a:t>
            </a:r>
          </a:p>
          <a:p>
            <a:pPr lvl="1"/>
            <a:r>
              <a:rPr lang="en-US" dirty="0" smtClean="0"/>
              <a:t>Proposed action: Better alignment between RAN2 sessions.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860540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Suggested Actions in RAN2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792967"/>
            <a:ext cx="10515600" cy="4351338"/>
          </a:xfrm>
        </p:spPr>
        <p:txBody>
          <a:bodyPr/>
          <a:lstStyle/>
          <a:p>
            <a:r>
              <a:rPr lang="en-US" sz="2000" dirty="0" smtClean="0"/>
              <a:t>No of </a:t>
            </a:r>
            <a:r>
              <a:rPr lang="en-US" sz="2000" dirty="0" err="1" smtClean="0"/>
              <a:t>tdocs</a:t>
            </a:r>
            <a:r>
              <a:rPr lang="en-US" sz="2000" dirty="0" smtClean="0"/>
              <a:t> / Load</a:t>
            </a:r>
          </a:p>
          <a:p>
            <a:pPr lvl="1"/>
            <a:r>
              <a:rPr lang="en-US" sz="1800" dirty="0" err="1" smtClean="0"/>
              <a:t>Tdoc</a:t>
            </a:r>
            <a:r>
              <a:rPr lang="en-US" sz="1800" dirty="0" smtClean="0"/>
              <a:t> submission cap for Maintenance, R16 and earlier. </a:t>
            </a:r>
          </a:p>
          <a:p>
            <a:pPr lvl="1"/>
            <a:r>
              <a:rPr lang="en-US" sz="1800" dirty="0" smtClean="0"/>
              <a:t>R16 corrections</a:t>
            </a:r>
          </a:p>
          <a:p>
            <a:pPr lvl="2"/>
            <a:r>
              <a:rPr lang="en-US" sz="1600" dirty="0" smtClean="0"/>
              <a:t>Raise the bar further: Essential Corrections Only</a:t>
            </a:r>
          </a:p>
          <a:p>
            <a:pPr lvl="2"/>
            <a:r>
              <a:rPr lang="en-US" sz="1600" dirty="0" smtClean="0"/>
              <a:t>Pre-screening by TS Rapporteur for corrections that are text enhancements (no modification to intended behavior)</a:t>
            </a:r>
          </a:p>
          <a:p>
            <a:pPr lvl="2"/>
            <a:r>
              <a:rPr lang="en-US" sz="1600" dirty="0" smtClean="0"/>
              <a:t>Could consider focused effort around non-stable WIs (e.g. V2X), for discussion. </a:t>
            </a:r>
          </a:p>
          <a:p>
            <a:pPr lvl="1"/>
            <a:r>
              <a:rPr lang="en-US" sz="1800" dirty="0" smtClean="0"/>
              <a:t>R17 </a:t>
            </a:r>
          </a:p>
          <a:p>
            <a:pPr lvl="2"/>
            <a:r>
              <a:rPr lang="en-US" sz="1600" dirty="0" smtClean="0"/>
              <a:t>Keep </a:t>
            </a:r>
            <a:r>
              <a:rPr lang="en-US" sz="1600" dirty="0" err="1" smtClean="0"/>
              <a:t>tdoc</a:t>
            </a:r>
            <a:r>
              <a:rPr lang="en-US" sz="1600" dirty="0" smtClean="0"/>
              <a:t> submission caps. </a:t>
            </a:r>
          </a:p>
          <a:p>
            <a:pPr lvl="2"/>
            <a:r>
              <a:rPr lang="en-US" sz="1600" dirty="0" smtClean="0"/>
              <a:t>Selective treatment of </a:t>
            </a:r>
            <a:r>
              <a:rPr lang="en-US" sz="1600" dirty="0" err="1" smtClean="0"/>
              <a:t>tdocs</a:t>
            </a:r>
            <a:r>
              <a:rPr lang="en-US" sz="1600" dirty="0" smtClean="0"/>
              <a:t> for Stage-2’ish not-yet-focused topics. </a:t>
            </a:r>
          </a:p>
          <a:p>
            <a:r>
              <a:rPr lang="en-US" sz="2000" dirty="0" smtClean="0"/>
              <a:t>On-Line sessions</a:t>
            </a:r>
          </a:p>
          <a:p>
            <a:pPr lvl="1"/>
            <a:r>
              <a:rPr lang="en-US" sz="1800" dirty="0" smtClean="0"/>
              <a:t>GTW Overtime to be managed / not allowed</a:t>
            </a:r>
          </a:p>
          <a:p>
            <a:pPr lvl="1"/>
            <a:r>
              <a:rPr lang="en-US" sz="1800" dirty="0" smtClean="0"/>
              <a:t>Schedule rotated </a:t>
            </a:r>
            <a:r>
              <a:rPr lang="en-US" sz="1800" dirty="0" err="1" smtClean="0"/>
              <a:t>acc</a:t>
            </a:r>
            <a:r>
              <a:rPr lang="en-US" sz="1800" dirty="0" smtClean="0"/>
              <a:t> to proposal</a:t>
            </a:r>
          </a:p>
          <a:p>
            <a:r>
              <a:rPr lang="en-US" sz="2200" dirty="0" smtClean="0"/>
              <a:t>General</a:t>
            </a:r>
          </a:p>
          <a:p>
            <a:pPr lvl="1"/>
            <a:r>
              <a:rPr lang="en-US" sz="1800" dirty="0" smtClean="0"/>
              <a:t>Implement improvements to avoid the observed misunderstandings (other suggestions also welcome). </a:t>
            </a:r>
          </a:p>
        </p:txBody>
      </p:sp>
    </p:spTree>
    <p:extLst>
      <p:ext uri="{BB962C8B-B14F-4D97-AF65-F5344CB8AC3E}">
        <p14:creationId xmlns:p14="http://schemas.microsoft.com/office/powerpoint/2010/main" val="275898949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Content Placeholder 2"/>
          <p:cNvSpPr>
            <a:spLocks noGrp="1"/>
          </p:cNvSpPr>
          <p:nvPr>
            <p:ph idx="1"/>
          </p:nvPr>
        </p:nvSpPr>
        <p:spPr>
          <a:xfrm>
            <a:off x="701468" y="1952389"/>
            <a:ext cx="4981486" cy="4351338"/>
          </a:xfrm>
        </p:spPr>
        <p:txBody>
          <a:bodyPr/>
          <a:lstStyle/>
          <a:p>
            <a:pPr marL="0" indent="0">
              <a:buNone/>
            </a:pPr>
            <a:r>
              <a:rPr lang="en-GB" altLang="en-US" sz="2000" b="1" dirty="0" smtClean="0"/>
              <a:t>Special Thanks</a:t>
            </a:r>
            <a:r>
              <a:rPr lang="en-GB" altLang="en-US" sz="2000" dirty="0" smtClean="0"/>
              <a:t> to the R2 leadership</a:t>
            </a:r>
          </a:p>
          <a:p>
            <a:r>
              <a:rPr lang="en-GB" altLang="en-US" sz="2000" dirty="0" smtClean="0"/>
              <a:t>Juha Korhonen (MCC)</a:t>
            </a:r>
          </a:p>
          <a:p>
            <a:r>
              <a:rPr lang="en-GB" altLang="en-US" sz="2000" dirty="0" smtClean="0"/>
              <a:t>Tero Henttonen (RAN2 Vice Chair)</a:t>
            </a:r>
          </a:p>
          <a:p>
            <a:r>
              <a:rPr lang="en-GB" altLang="en-US" sz="2000" dirty="0" smtClean="0"/>
              <a:t>Sergio Parolari (RAN2 Vice Chair)</a:t>
            </a:r>
          </a:p>
          <a:p>
            <a:r>
              <a:rPr lang="en-GB" altLang="en-US" sz="2000" dirty="0" smtClean="0"/>
              <a:t>Kyeongin Jeong (session chair)</a:t>
            </a:r>
          </a:p>
          <a:p>
            <a:r>
              <a:rPr lang="en-GB" altLang="en-US" sz="2000" dirty="0" smtClean="0"/>
              <a:t>Brian Martin (session chair)</a:t>
            </a:r>
          </a:p>
          <a:p>
            <a:r>
              <a:rPr lang="en-GB" altLang="en-US" sz="2000" dirty="0" smtClean="0"/>
              <a:t>Emre Yavuz (session chair)</a:t>
            </a:r>
          </a:p>
          <a:p>
            <a:r>
              <a:rPr lang="en-GB" altLang="en-US" sz="2000" dirty="0" smtClean="0"/>
              <a:t>Nathan Tenny (session chair)</a:t>
            </a:r>
          </a:p>
          <a:p>
            <a:r>
              <a:rPr lang="en-GB" altLang="en-US" sz="2000" dirty="0" smtClean="0"/>
              <a:t>Diana Pani (session chair)</a:t>
            </a:r>
          </a:p>
          <a:p>
            <a:r>
              <a:rPr lang="en-GB" altLang="en-US" sz="2000" dirty="0" smtClean="0"/>
              <a:t>Hu Nan (session chair)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838200" y="279668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GB" altLang="en-US" b="1" dirty="0" smtClean="0"/>
              <a:t>Thank you </a:t>
            </a:r>
            <a:r>
              <a:rPr lang="en-GB" altLang="en-US" dirty="0" smtClean="0"/>
              <a:t>for your support last quarter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6285947" y="1952389"/>
            <a:ext cx="4981486" cy="2483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en-GB" altLang="en-US" sz="2000" b="1" dirty="0" smtClean="0"/>
              <a:t>Special Thanks</a:t>
            </a:r>
            <a:r>
              <a:rPr lang="en-GB" altLang="en-US" sz="2000" dirty="0" smtClean="0"/>
              <a:t> to the R2 Rapporteurs and volunteer organizers of </a:t>
            </a:r>
            <a:r>
              <a:rPr lang="en-GB" altLang="en-US" sz="2000" dirty="0" err="1" smtClean="0"/>
              <a:t>offlines</a:t>
            </a:r>
            <a:r>
              <a:rPr lang="en-GB" altLang="en-US" sz="2000" dirty="0" smtClean="0"/>
              <a:t>. </a:t>
            </a:r>
          </a:p>
          <a:p>
            <a:pPr marL="0" indent="0">
              <a:buFontTx/>
              <a:buNone/>
            </a:pPr>
            <a:endParaRPr lang="en-GB" altLang="en-US" sz="2000" dirty="0"/>
          </a:p>
          <a:p>
            <a:pPr marL="0" indent="0">
              <a:buFontTx/>
              <a:buNone/>
            </a:pPr>
            <a:r>
              <a:rPr lang="en-GB" altLang="en-US" sz="2000" dirty="0" smtClean="0"/>
              <a:t>Gratitude also for the small things that help us stay awake in these times of untimely meetings: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8178" y="3856776"/>
            <a:ext cx="1915604" cy="2446951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APPENDIX: R16 Agreed CRs NBC/essential for protocol operation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463213" cy="4351338"/>
          </a:xfrm>
        </p:spPr>
        <p:txBody>
          <a:bodyPr/>
          <a:lstStyle/>
          <a:p>
            <a:pPr marL="0" indent="0">
              <a:buNone/>
            </a:pPr>
            <a:r>
              <a:rPr lang="en-US" sz="1600" dirty="0"/>
              <a:t>The following CRs are functionally Non-Backwards Compatible. </a:t>
            </a:r>
          </a:p>
          <a:p>
            <a:r>
              <a:rPr lang="en-US" sz="1600" dirty="0" smtClean="0"/>
              <a:t>R2-2010935 Correction </a:t>
            </a:r>
            <a:r>
              <a:rPr lang="en-US" sz="1600" dirty="0"/>
              <a:t>on RRC parameters for NR SL communication        Huawei, </a:t>
            </a:r>
            <a:r>
              <a:rPr lang="en-US" sz="1600" dirty="0" err="1"/>
              <a:t>Hisilicon</a:t>
            </a:r>
            <a:r>
              <a:rPr lang="en-US" sz="1600" dirty="0"/>
              <a:t>               CR          Rel-16    38.331   16.2.0    2274      -             F             5G_V2X_NRSL-Core</a:t>
            </a:r>
          </a:p>
          <a:p>
            <a:r>
              <a:rPr lang="en-GB" sz="1600" dirty="0"/>
              <a:t>R2-2010851 Release-16 UE capabilities based on RAN1, RAN4 feature lists and RAN2 corrections	Intel Corporation	CR	Rel-16	38.306	16.2.0	0422	B	           </a:t>
            </a:r>
            <a:endParaRPr lang="en-US" sz="1600" dirty="0"/>
          </a:p>
          <a:p>
            <a:r>
              <a:rPr lang="en-GB" sz="1600" dirty="0"/>
              <a:t>R2-2010852 Release-16 UE capabilities based on RAN1, RAN4 feature lists and RAN2 corrections 	Intel Corporation	CR	Rel-16	38.331	16.2.0	2051	B           </a:t>
            </a:r>
          </a:p>
          <a:p>
            <a:r>
              <a:rPr lang="en-US" sz="1600" dirty="0" smtClean="0"/>
              <a:t>R2-2010835 Correction </a:t>
            </a:r>
            <a:r>
              <a:rPr lang="en-US" sz="1600" dirty="0"/>
              <a:t>to NR-U Energy Detection Threshold configuration    ZTE Corporation, </a:t>
            </a:r>
            <a:r>
              <a:rPr lang="en-US" sz="1600" dirty="0" err="1"/>
              <a:t>Sanechips</a:t>
            </a:r>
            <a:r>
              <a:rPr lang="en-US" sz="1600" dirty="0"/>
              <a:t>    CR       Rel-16           38.331  16.2.0   2042     1   F          </a:t>
            </a:r>
            <a:r>
              <a:rPr lang="en-US" sz="1600" dirty="0" err="1" smtClean="0"/>
              <a:t>NR_unlic</a:t>
            </a:r>
            <a:r>
              <a:rPr lang="en-US" sz="1600" dirty="0" smtClean="0"/>
              <a:t>-Core</a:t>
            </a:r>
            <a:endParaRPr lang="en-US" sz="1600" dirty="0"/>
          </a:p>
          <a:p>
            <a:pPr marL="0" indent="0">
              <a:buNone/>
            </a:pP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18771705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APPENDIX: Rel-15 CRs with </a:t>
            </a:r>
            <a:r>
              <a:rPr lang="en-US" sz="2800" b="1" i="1" dirty="0" smtClean="0"/>
              <a:t>potential</a:t>
            </a:r>
            <a:r>
              <a:rPr lang="en-US" sz="2800" dirty="0" smtClean="0"/>
              <a:t> compatibility issue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1600" dirty="0" smtClean="0"/>
              <a:t>The following CRs implement functional clarifications which are expected to be implemented already. It was raised that they could be NBC in case there exists deviant implementations. </a:t>
            </a:r>
            <a:endParaRPr lang="en-GB" sz="1600" u="sng" dirty="0" smtClean="0"/>
          </a:p>
          <a:p>
            <a:r>
              <a:rPr lang="en-GB" sz="1600" dirty="0" smtClean="0"/>
              <a:t>R2-2011131	Corrections </a:t>
            </a:r>
            <a:r>
              <a:rPr lang="en-GB" sz="1600" dirty="0"/>
              <a:t>on configuration of first active BWPs	Huawei, </a:t>
            </a:r>
            <a:r>
              <a:rPr lang="en-GB" sz="1600" dirty="0" err="1"/>
              <a:t>HiSilicon</a:t>
            </a:r>
            <a:r>
              <a:rPr lang="en-GB" sz="1600" dirty="0"/>
              <a:t>	CR	Rel-15	38.331	15.11.0	2269	1	F	</a:t>
            </a:r>
            <a:r>
              <a:rPr lang="en-GB" sz="1600" dirty="0" err="1"/>
              <a:t>NR_newRAT</a:t>
            </a:r>
            <a:r>
              <a:rPr lang="en-GB" sz="1600" dirty="0"/>
              <a:t>-Core</a:t>
            </a:r>
            <a:endParaRPr lang="en-US" sz="1600" dirty="0"/>
          </a:p>
          <a:p>
            <a:r>
              <a:rPr lang="en-GB" sz="1600" dirty="0" smtClean="0"/>
              <a:t>R2-2010848</a:t>
            </a:r>
            <a:r>
              <a:rPr lang="en-GB" sz="1600" dirty="0"/>
              <a:t>	Clarification on the inter-frequency handover capability	Huawei, </a:t>
            </a:r>
            <a:r>
              <a:rPr lang="en-GB" sz="1600" dirty="0" err="1"/>
              <a:t>HiSilicon</a:t>
            </a:r>
            <a:r>
              <a:rPr lang="en-GB" sz="1600" dirty="0"/>
              <a:t>, Ericsson	CR	Rel-15	38.306	15.11.0	</a:t>
            </a:r>
            <a:r>
              <a:rPr lang="en-GB" sz="1600" dirty="0" smtClean="0"/>
              <a:t>0438</a:t>
            </a:r>
            <a:r>
              <a:rPr lang="en-GB" sz="1600" dirty="0"/>
              <a:t>	F	</a:t>
            </a:r>
            <a:r>
              <a:rPr lang="en-GB" sz="1600" dirty="0" err="1"/>
              <a:t>NR_newRAT</a:t>
            </a:r>
            <a:r>
              <a:rPr lang="en-GB" sz="1600" dirty="0"/>
              <a:t>-Core</a:t>
            </a:r>
            <a:endParaRPr lang="en-US" sz="1600" dirty="0"/>
          </a:p>
          <a:p>
            <a:r>
              <a:rPr lang="en-GB" sz="1600" dirty="0" smtClean="0"/>
              <a:t>R2-2010849</a:t>
            </a:r>
            <a:r>
              <a:rPr lang="en-GB" sz="1600" dirty="0"/>
              <a:t>	Clarification on the inter-frequency handover capability	Huawei, </a:t>
            </a:r>
            <a:r>
              <a:rPr lang="en-GB" sz="1600" dirty="0" err="1"/>
              <a:t>HiSilicon</a:t>
            </a:r>
            <a:r>
              <a:rPr lang="en-GB" sz="1600" dirty="0"/>
              <a:t>, Ericsson	CR	Rel-16	38.306	16.2.0	</a:t>
            </a:r>
            <a:r>
              <a:rPr lang="en-GB" sz="1600" dirty="0" smtClean="0"/>
              <a:t>0439</a:t>
            </a:r>
            <a:r>
              <a:rPr lang="en-GB" sz="1600" dirty="0"/>
              <a:t>	F	</a:t>
            </a:r>
            <a:r>
              <a:rPr lang="en-GB" sz="1600" dirty="0" err="1"/>
              <a:t>NR_newRAT</a:t>
            </a:r>
            <a:r>
              <a:rPr lang="en-GB" sz="1600" dirty="0"/>
              <a:t>-Core</a:t>
            </a:r>
            <a:endParaRPr lang="en-US" sz="1600" dirty="0"/>
          </a:p>
          <a:p>
            <a:pPr marL="0" indent="0">
              <a:buNone/>
            </a:pPr>
            <a:endParaRPr lang="en-US" sz="1600" dirty="0" smtClean="0"/>
          </a:p>
          <a:p>
            <a:endParaRPr lang="en-US" sz="1600" dirty="0"/>
          </a:p>
          <a:p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88310191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838200" y="602346"/>
            <a:ext cx="10515600" cy="903288"/>
          </a:xfrm>
        </p:spPr>
        <p:txBody>
          <a:bodyPr/>
          <a:lstStyle/>
          <a:p>
            <a:r>
              <a:rPr lang="en-GB" altLang="en-US" dirty="0" err="1" smtClean="0"/>
              <a:t>Rel</a:t>
            </a:r>
            <a:r>
              <a:rPr lang="en-GB" altLang="en-US" dirty="0" smtClean="0"/>
              <a:t> 15 and earlier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926771"/>
            <a:ext cx="10515600" cy="4250192"/>
          </a:xfrm>
        </p:spPr>
        <p:txBody>
          <a:bodyPr/>
          <a:lstStyle/>
          <a:p>
            <a:pPr>
              <a:buFontTx/>
              <a:buChar char="-"/>
              <a:defRPr/>
            </a:pPr>
            <a:r>
              <a:rPr lang="en-GB" sz="2400" dirty="0" smtClean="0"/>
              <a:t>NR R15 WI: NR SA, MR-DC All arch</a:t>
            </a:r>
          </a:p>
          <a:p>
            <a:pPr lvl="1">
              <a:defRPr/>
            </a:pPr>
            <a:r>
              <a:rPr lang="en-GB" sz="1800" dirty="0" smtClean="0"/>
              <a:t>R15</a:t>
            </a:r>
            <a:r>
              <a:rPr lang="en-GB" sz="1800" b="1" dirty="0" smtClean="0"/>
              <a:t>: 29 </a:t>
            </a:r>
            <a:r>
              <a:rPr lang="en-GB" sz="1800" dirty="0" smtClean="0"/>
              <a:t>CRs agreed (not </a:t>
            </a:r>
            <a:r>
              <a:rPr lang="en-GB" sz="1800" dirty="0" err="1" smtClean="0"/>
              <a:t>incl</a:t>
            </a:r>
            <a:r>
              <a:rPr lang="en-GB" sz="1800" dirty="0" smtClean="0"/>
              <a:t> Cat A CRs)</a:t>
            </a:r>
          </a:p>
          <a:p>
            <a:pPr lvl="1">
              <a:defRPr/>
            </a:pPr>
            <a:r>
              <a:rPr lang="en-GB" sz="1800" dirty="0" smtClean="0"/>
              <a:t>Trend: 29 (Q4), 23 (Q3), 69 (Q2)</a:t>
            </a:r>
          </a:p>
          <a:p>
            <a:pPr lvl="1">
              <a:defRPr/>
            </a:pPr>
            <a:r>
              <a:rPr lang="en-GB" sz="1800" dirty="0"/>
              <a:t>No Non Backwards Compatible (NBC) changes to </a:t>
            </a:r>
            <a:r>
              <a:rPr lang="en-GB" sz="1800" dirty="0" smtClean="0"/>
              <a:t>ASN.1. Two Clarification CRs identified as potentially NBC on functional level, see appendix. </a:t>
            </a:r>
          </a:p>
          <a:p>
            <a:pPr>
              <a:buFontTx/>
              <a:buChar char="-"/>
              <a:defRPr/>
            </a:pPr>
            <a:r>
              <a:rPr lang="en-GB" sz="2400" dirty="0" smtClean="0"/>
              <a:t>EUTRA </a:t>
            </a:r>
            <a:r>
              <a:rPr lang="en-GB" sz="2400" dirty="0"/>
              <a:t>R15 and </a:t>
            </a:r>
            <a:r>
              <a:rPr lang="en-GB" sz="2400" dirty="0" smtClean="0"/>
              <a:t>earlier WIs: NB-</a:t>
            </a:r>
            <a:r>
              <a:rPr lang="en-GB" sz="2400" dirty="0" err="1" smtClean="0"/>
              <a:t>IoT</a:t>
            </a:r>
            <a:r>
              <a:rPr lang="en-GB" sz="2400" dirty="0" smtClean="0"/>
              <a:t>, </a:t>
            </a:r>
            <a:r>
              <a:rPr lang="en-GB" sz="2400" dirty="0" err="1" smtClean="0"/>
              <a:t>eMTC</a:t>
            </a:r>
            <a:r>
              <a:rPr lang="en-GB" sz="2400" dirty="0" smtClean="0"/>
              <a:t>, LTE</a:t>
            </a:r>
            <a:endParaRPr lang="en-GB" sz="2400" dirty="0"/>
          </a:p>
          <a:p>
            <a:pPr lvl="1">
              <a:defRPr/>
            </a:pPr>
            <a:r>
              <a:rPr lang="en-GB" sz="1800" dirty="0" smtClean="0"/>
              <a:t>R12: </a:t>
            </a:r>
            <a:r>
              <a:rPr lang="en-GB" sz="1800" b="1" dirty="0" smtClean="0"/>
              <a:t>1</a:t>
            </a:r>
            <a:r>
              <a:rPr lang="en-GB" sz="1800" dirty="0" smtClean="0"/>
              <a:t> CR agreed</a:t>
            </a:r>
          </a:p>
          <a:p>
            <a:pPr lvl="1">
              <a:defRPr/>
            </a:pPr>
            <a:r>
              <a:rPr lang="en-GB" sz="1800" dirty="0" smtClean="0"/>
              <a:t>R14: </a:t>
            </a:r>
            <a:r>
              <a:rPr lang="en-GB" sz="1800" b="1" dirty="0"/>
              <a:t>2</a:t>
            </a:r>
            <a:r>
              <a:rPr lang="en-GB" sz="1800" dirty="0" smtClean="0"/>
              <a:t> </a:t>
            </a:r>
            <a:r>
              <a:rPr lang="en-GB" sz="1800" dirty="0"/>
              <a:t>CRs </a:t>
            </a:r>
            <a:r>
              <a:rPr lang="en-GB" sz="1800" dirty="0" smtClean="0"/>
              <a:t>agreed (not </a:t>
            </a:r>
            <a:r>
              <a:rPr lang="en-GB" sz="1800" dirty="0" err="1"/>
              <a:t>incl</a:t>
            </a:r>
            <a:r>
              <a:rPr lang="en-GB" sz="1800" dirty="0"/>
              <a:t> Cat A CRs)</a:t>
            </a:r>
            <a:endParaRPr lang="en-GB" sz="1800" dirty="0" smtClean="0"/>
          </a:p>
          <a:p>
            <a:pPr lvl="1">
              <a:defRPr/>
            </a:pPr>
            <a:r>
              <a:rPr lang="en-GB" sz="1800" dirty="0" smtClean="0"/>
              <a:t>R15: </a:t>
            </a:r>
            <a:r>
              <a:rPr lang="en-GB" sz="1800" b="1" dirty="0"/>
              <a:t>8</a:t>
            </a:r>
            <a:r>
              <a:rPr lang="en-GB" sz="1800" dirty="0" smtClean="0"/>
              <a:t> </a:t>
            </a:r>
            <a:r>
              <a:rPr lang="en-GB" sz="1800" dirty="0"/>
              <a:t>CRs </a:t>
            </a:r>
            <a:r>
              <a:rPr lang="en-GB" sz="1800" dirty="0" smtClean="0"/>
              <a:t>agreed (not </a:t>
            </a:r>
            <a:r>
              <a:rPr lang="en-GB" sz="1800" dirty="0" err="1"/>
              <a:t>incl</a:t>
            </a:r>
            <a:r>
              <a:rPr lang="en-GB" sz="1800" dirty="0"/>
              <a:t> Cat A CRs</a:t>
            </a:r>
            <a:r>
              <a:rPr lang="en-GB" sz="1800" dirty="0" smtClean="0"/>
              <a:t>)</a:t>
            </a:r>
            <a:endParaRPr lang="en-GB" sz="1800" dirty="0"/>
          </a:p>
          <a:p>
            <a:pPr lvl="1">
              <a:defRPr/>
            </a:pPr>
            <a:r>
              <a:rPr lang="en-GB" sz="1800" dirty="0" smtClean="0"/>
              <a:t>Trend: 11 (Q4), 6 (Q3), 10 (Q2) – Even trend</a:t>
            </a:r>
          </a:p>
          <a:p>
            <a:pPr lvl="1">
              <a:defRPr/>
            </a:pPr>
            <a:r>
              <a:rPr lang="en-US" sz="1800" dirty="0"/>
              <a:t>No Non Backwards Compatible (NBC) changes to ASN.1. </a:t>
            </a:r>
          </a:p>
          <a:p>
            <a:pPr lvl="1">
              <a:defRPr/>
            </a:pPr>
            <a:endParaRPr lang="en-GB" dirty="0" smtClean="0"/>
          </a:p>
          <a:p>
            <a:pPr marL="0" indent="0">
              <a:buNone/>
              <a:defRPr/>
            </a:pPr>
            <a:endParaRPr lang="en-GB" sz="2400" dirty="0" smtClean="0"/>
          </a:p>
          <a:p>
            <a:pPr marL="0" indent="0">
              <a:buNone/>
              <a:defRPr/>
            </a:pPr>
            <a:endParaRPr lang="en-GB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err="1" smtClean="0"/>
              <a:t>Rel</a:t>
            </a:r>
            <a:r>
              <a:rPr lang="en-GB" altLang="en-US" dirty="0"/>
              <a:t> </a:t>
            </a:r>
            <a:r>
              <a:rPr lang="en-GB" altLang="en-US" dirty="0" smtClean="0"/>
              <a:t>16 General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939927"/>
            <a:ext cx="10515600" cy="4047215"/>
          </a:xfrm>
        </p:spPr>
        <p:txBody>
          <a:bodyPr/>
          <a:lstStyle/>
          <a:p>
            <a:pPr>
              <a:buFontTx/>
              <a:buChar char="-"/>
              <a:defRPr/>
            </a:pPr>
            <a:r>
              <a:rPr lang="en-GB" sz="1800" dirty="0" smtClean="0"/>
              <a:t>NR and Joint: </a:t>
            </a:r>
            <a:r>
              <a:rPr lang="en-GB" sz="1800" b="1" dirty="0" smtClean="0"/>
              <a:t>115</a:t>
            </a:r>
            <a:r>
              <a:rPr lang="en-GB" sz="1800" dirty="0" smtClean="0"/>
              <a:t> CRs Agreed Related to NR WIs and joint NR EUTRA </a:t>
            </a:r>
            <a:r>
              <a:rPr lang="en-GB" sz="1800" dirty="0" err="1" smtClean="0"/>
              <a:t>WIs.</a:t>
            </a:r>
            <a:r>
              <a:rPr lang="en-GB" sz="1800" dirty="0" smtClean="0"/>
              <a:t>  </a:t>
            </a:r>
          </a:p>
          <a:p>
            <a:pPr lvl="1">
              <a:buFontTx/>
              <a:buChar char="-"/>
              <a:defRPr/>
            </a:pPr>
            <a:r>
              <a:rPr lang="en-GB" sz="1800" dirty="0" smtClean="0"/>
              <a:t>Trend: 115 (Q4), 180 (Q3), Decreasing trend</a:t>
            </a:r>
          </a:p>
          <a:p>
            <a:pPr>
              <a:buFontTx/>
              <a:buChar char="-"/>
              <a:defRPr/>
            </a:pPr>
            <a:r>
              <a:rPr lang="en-GB" sz="1800" dirty="0" smtClean="0"/>
              <a:t>LTE Only: </a:t>
            </a:r>
            <a:r>
              <a:rPr lang="en-GB" sz="1800" b="1" dirty="0" smtClean="0"/>
              <a:t>18</a:t>
            </a:r>
            <a:r>
              <a:rPr lang="en-GB" sz="1800" dirty="0" smtClean="0"/>
              <a:t> </a:t>
            </a:r>
            <a:r>
              <a:rPr lang="en-GB" sz="1800" dirty="0"/>
              <a:t>CRs </a:t>
            </a:r>
            <a:r>
              <a:rPr lang="en-GB" sz="1800" dirty="0" smtClean="0"/>
              <a:t>Agreed Related </a:t>
            </a:r>
            <a:r>
              <a:rPr lang="en-GB" sz="1800" dirty="0"/>
              <a:t>to </a:t>
            </a:r>
            <a:r>
              <a:rPr lang="en-GB" sz="1800" dirty="0" smtClean="0"/>
              <a:t>EUTRA only </a:t>
            </a:r>
            <a:r>
              <a:rPr lang="en-GB" sz="1800" dirty="0" err="1" smtClean="0"/>
              <a:t>WIs.</a:t>
            </a:r>
            <a:r>
              <a:rPr lang="en-GB" sz="1800" dirty="0" smtClean="0"/>
              <a:t>  </a:t>
            </a:r>
          </a:p>
          <a:p>
            <a:pPr>
              <a:buFontTx/>
              <a:buChar char="-"/>
              <a:defRPr/>
            </a:pPr>
            <a:r>
              <a:rPr lang="en-US" sz="1800" dirty="0"/>
              <a:t>No Non Backwards Compatible (NBC) changes to ASN.1. </a:t>
            </a:r>
            <a:endParaRPr lang="en-GB" sz="1800" dirty="0" smtClean="0"/>
          </a:p>
          <a:p>
            <a:pPr>
              <a:buFontTx/>
              <a:buChar char="-"/>
              <a:defRPr/>
            </a:pPr>
            <a:r>
              <a:rPr lang="en-GB" sz="1800" dirty="0" smtClean="0"/>
              <a:t>A couple of mandatory CRs has been agreed, and can be considered NBC on functional level, see APPENDIX</a:t>
            </a:r>
          </a:p>
          <a:p>
            <a:pPr>
              <a:buFontTx/>
              <a:buChar char="-"/>
              <a:defRPr/>
            </a:pPr>
            <a:r>
              <a:rPr lang="en-GB" sz="1800" dirty="0" smtClean="0"/>
              <a:t>Chairman observations: </a:t>
            </a:r>
          </a:p>
          <a:p>
            <a:pPr lvl="1">
              <a:buFontTx/>
              <a:buChar char="-"/>
              <a:defRPr/>
            </a:pPr>
            <a:r>
              <a:rPr lang="en-GB" sz="1800" dirty="0" smtClean="0"/>
              <a:t>A significant number of Rel-16 WIs are stable, with only clarifications CRs. </a:t>
            </a:r>
          </a:p>
          <a:p>
            <a:pPr lvl="1">
              <a:buFontTx/>
              <a:buChar char="-"/>
              <a:defRPr/>
            </a:pPr>
            <a:r>
              <a:rPr lang="en-GB" sz="1800" dirty="0"/>
              <a:t>T</a:t>
            </a:r>
            <a:r>
              <a:rPr lang="en-GB" sz="1800" dirty="0" smtClean="0"/>
              <a:t>he current corrections packs still contains a significant number of important corrections. It may be efficient for implementers to take into account the whole Dec Release. </a:t>
            </a:r>
          </a:p>
          <a:p>
            <a:pPr lvl="1">
              <a:buFontTx/>
              <a:buChar char="-"/>
              <a:defRPr/>
            </a:pPr>
            <a:r>
              <a:rPr lang="en-GB" sz="1800" dirty="0" smtClean="0"/>
              <a:t>Some Rel-16 WIs, e.g. V2X seems to need further period of corrections. </a:t>
            </a:r>
          </a:p>
          <a:p>
            <a:pPr>
              <a:buFontTx/>
              <a:buChar char="-"/>
              <a:defRPr/>
            </a:pPr>
            <a:endParaRPr lang="en-GB" sz="1400" dirty="0" smtClean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err="1" smtClean="0"/>
              <a:t>Rel</a:t>
            </a:r>
            <a:r>
              <a:rPr lang="en-GB" altLang="en-US" dirty="0" smtClean="0"/>
              <a:t> 16 NR related UE capabilities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939928"/>
            <a:ext cx="10515600" cy="4351338"/>
          </a:xfrm>
        </p:spPr>
        <p:txBody>
          <a:bodyPr/>
          <a:lstStyle/>
          <a:p>
            <a:pPr>
              <a:buFontTx/>
              <a:buChar char="-"/>
              <a:defRPr/>
            </a:pPr>
            <a:r>
              <a:rPr lang="en-GB" sz="2000" dirty="0" smtClean="0"/>
              <a:t>Two Mega CRs 38306 and 38331 including updates for R16 WIs are provided. </a:t>
            </a:r>
          </a:p>
          <a:p>
            <a:pPr>
              <a:buFontTx/>
              <a:buChar char="-"/>
              <a:defRPr/>
            </a:pPr>
            <a:r>
              <a:rPr lang="en-US" sz="2000" dirty="0"/>
              <a:t>RAN2 has implemented the latest features </a:t>
            </a:r>
            <a:r>
              <a:rPr lang="en-US" sz="2000" dirty="0" smtClean="0"/>
              <a:t>from R1 and R4 (e.g. in </a:t>
            </a:r>
            <a:r>
              <a:rPr lang="en-US" sz="2000" dirty="0">
                <a:hlinkClick r:id="rId3"/>
              </a:rPr>
              <a:t>R1-2009585</a:t>
            </a:r>
            <a:r>
              <a:rPr lang="en-US" sz="2000" dirty="0"/>
              <a:t> and </a:t>
            </a:r>
            <a:r>
              <a:rPr lang="en-US" sz="2000" u="sng" dirty="0" smtClean="0">
                <a:hlinkClick r:id="rId4"/>
              </a:rPr>
              <a:t>R4-2016850</a:t>
            </a:r>
            <a:r>
              <a:rPr lang="en-US" sz="2000" dirty="0" smtClean="0"/>
              <a:t>)</a:t>
            </a:r>
            <a:r>
              <a:rPr lang="en-US" sz="2000" dirty="0"/>
              <a:t/>
            </a:r>
            <a:br>
              <a:rPr lang="en-US" sz="2000" dirty="0"/>
            </a:br>
            <a:r>
              <a:rPr lang="en-US" sz="2000" i="1" dirty="0"/>
              <a:t>except</a:t>
            </a:r>
            <a:r>
              <a:rPr lang="en-US" sz="2000" dirty="0"/>
              <a:t> for RAN1 FG 22-6, 22-6a, 22-7 on PUCCH group of NR CA (Outstanding FFS in 22-6, 22-6a, 22-7)</a:t>
            </a:r>
          </a:p>
          <a:p>
            <a:pPr>
              <a:buFontTx/>
              <a:buChar char="-"/>
              <a:defRPr/>
            </a:pPr>
            <a:r>
              <a:rPr lang="en-US" sz="2000" dirty="0" smtClean="0"/>
              <a:t>Chairman observation: Not many outstanding parts now (in R1 and R4). December </a:t>
            </a:r>
            <a:r>
              <a:rPr lang="en-US" sz="2000" dirty="0"/>
              <a:t>2020 version </a:t>
            </a:r>
            <a:r>
              <a:rPr lang="en-US" sz="2000" dirty="0" smtClean="0"/>
              <a:t>may </a:t>
            </a:r>
            <a:r>
              <a:rPr lang="en-US" sz="2000" dirty="0"/>
              <a:t>be </a:t>
            </a:r>
            <a:r>
              <a:rPr lang="en-US" sz="2000" dirty="0" smtClean="0"/>
              <a:t>a suitable baseline </a:t>
            </a:r>
            <a:r>
              <a:rPr lang="en-US" sz="2000" dirty="0"/>
              <a:t>version for UE </a:t>
            </a:r>
            <a:r>
              <a:rPr lang="en-US" sz="2000" dirty="0" smtClean="0"/>
              <a:t>Capabilities for most </a:t>
            </a:r>
            <a:r>
              <a:rPr lang="en-US" sz="2000" dirty="0" err="1" smtClean="0"/>
              <a:t>WIs.</a:t>
            </a:r>
            <a:r>
              <a:rPr lang="en-US" sz="2000" dirty="0" smtClean="0"/>
              <a:t> </a:t>
            </a:r>
            <a:endParaRPr lang="en-GB" sz="2000" dirty="0"/>
          </a:p>
          <a:p>
            <a:pPr>
              <a:buFontTx/>
              <a:buChar char="-"/>
              <a:defRPr/>
            </a:pPr>
            <a:r>
              <a:rPr lang="en-US" sz="2000" dirty="0"/>
              <a:t>RAN2 has agreed to generate RAN2 feature list and to capture RAN1/RAN2/RAN4 feature table in a TR, and it is the preference of companies in RAN2 to update in existing TR </a:t>
            </a:r>
            <a:r>
              <a:rPr lang="en-US" sz="2000" dirty="0" smtClean="0"/>
              <a:t>38.822. </a:t>
            </a:r>
          </a:p>
          <a:p>
            <a:pPr lvl="1">
              <a:buFontTx/>
              <a:buChar char="-"/>
              <a:defRPr/>
            </a:pPr>
            <a:r>
              <a:rPr lang="en-US" sz="1600" dirty="0" smtClean="0"/>
              <a:t>Plan to present the update for Approval in March 2021. </a:t>
            </a:r>
          </a:p>
          <a:p>
            <a:pPr lvl="1">
              <a:buFontTx/>
              <a:buChar char="-"/>
              <a:defRPr/>
            </a:pPr>
            <a:r>
              <a:rPr lang="en-US" sz="1600" dirty="0" smtClean="0"/>
              <a:t>Possible point at RP: Confirm plan and update of existing TR (or alternatively make a new TR). </a:t>
            </a:r>
          </a:p>
        </p:txBody>
      </p:sp>
    </p:spTree>
    <p:extLst>
      <p:ext uri="{BB962C8B-B14F-4D97-AF65-F5344CB8AC3E}">
        <p14:creationId xmlns:p14="http://schemas.microsoft.com/office/powerpoint/2010/main" val="244923971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Misc</a:t>
            </a:r>
            <a:r>
              <a:rPr lang="en-US" dirty="0" smtClean="0"/>
              <a:t> </a:t>
            </a:r>
            <a:r>
              <a:rPr lang="en-US" dirty="0" err="1" smtClean="0"/>
              <a:t>Rel</a:t>
            </a:r>
            <a:r>
              <a:rPr lang="en-US" dirty="0" smtClean="0"/>
              <a:t> 16</a:t>
            </a:r>
            <a:endParaRPr lang="en-US" b="0" dirty="0">
              <a:solidFill>
                <a:schemeClr val="bg1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959429"/>
            <a:ext cx="10515600" cy="4217534"/>
          </a:xfrm>
        </p:spPr>
        <p:txBody>
          <a:bodyPr/>
          <a:lstStyle/>
          <a:p>
            <a:r>
              <a:rPr lang="en-US" sz="1999" dirty="0" smtClean="0"/>
              <a:t>MR-DC/CA</a:t>
            </a:r>
            <a:endParaRPr lang="en-US" sz="1999" dirty="0"/>
          </a:p>
          <a:p>
            <a:pPr lvl="1"/>
            <a:r>
              <a:rPr lang="en-US" sz="1799" dirty="0"/>
              <a:t>Inter-band CA with unaligned frame boundaries – Slot offset restriction enabled</a:t>
            </a:r>
          </a:p>
          <a:p>
            <a:pPr lvl="2"/>
            <a:r>
              <a:rPr lang="en-US" sz="1799" dirty="0"/>
              <a:t>RAN2: UE Capability CR agreed. </a:t>
            </a:r>
            <a:r>
              <a:rPr lang="en-US" sz="1799" b="1" dirty="0" smtClean="0"/>
              <a:t>Closed.</a:t>
            </a:r>
            <a:r>
              <a:rPr lang="en-US" sz="1799" dirty="0" smtClean="0"/>
              <a:t> </a:t>
            </a:r>
          </a:p>
          <a:p>
            <a:pPr lvl="1"/>
            <a:r>
              <a:rPr lang="en-GB" sz="1799" dirty="0" smtClean="0"/>
              <a:t>RAN4 decision to introduce a </a:t>
            </a:r>
            <a:r>
              <a:rPr lang="en-GB" sz="1799" i="1" dirty="0" smtClean="0"/>
              <a:t>capability D’</a:t>
            </a:r>
            <a:r>
              <a:rPr lang="en-GB" sz="1799" dirty="0" smtClean="0"/>
              <a:t> for dormant BWP switching of multiple </a:t>
            </a:r>
            <a:r>
              <a:rPr lang="en-GB" sz="1799" dirty="0" err="1" smtClean="0"/>
              <a:t>SCells</a:t>
            </a:r>
            <a:r>
              <a:rPr lang="en-GB" sz="1799" dirty="0" smtClean="0"/>
              <a:t> (distinct from corresponding </a:t>
            </a:r>
            <a:r>
              <a:rPr lang="en-GB" sz="1799" i="1" dirty="0" smtClean="0"/>
              <a:t>capability D</a:t>
            </a:r>
            <a:r>
              <a:rPr lang="en-GB" sz="1799" dirty="0" smtClean="0"/>
              <a:t> for active BWP switching)</a:t>
            </a:r>
          </a:p>
          <a:p>
            <a:pPr lvl="2"/>
            <a:r>
              <a:rPr lang="en-US" sz="1799" dirty="0" smtClean="0"/>
              <a:t>This discussion didn’t reach R2 yet. Details </a:t>
            </a:r>
            <a:r>
              <a:rPr lang="en-US" sz="1799" dirty="0"/>
              <a:t>are yet to be finalized by </a:t>
            </a:r>
            <a:r>
              <a:rPr lang="en-US" sz="1799" dirty="0" smtClean="0"/>
              <a:t>RAN4.</a:t>
            </a:r>
          </a:p>
          <a:p>
            <a:r>
              <a:rPr lang="en-US" sz="2000" dirty="0"/>
              <a:t>Intra-band UL CA: DC </a:t>
            </a:r>
            <a:r>
              <a:rPr lang="en-US" sz="1400" dirty="0"/>
              <a:t>(Direct Current) </a:t>
            </a:r>
            <a:r>
              <a:rPr lang="en-US" sz="2000" dirty="0"/>
              <a:t>Location Reporting</a:t>
            </a:r>
          </a:p>
          <a:p>
            <a:pPr lvl="1"/>
            <a:r>
              <a:rPr lang="en-US" sz="1800" dirty="0"/>
              <a:t>RAN#89e: RAN2 to provide at least one signaling solution for at least 2 UL CCs in FR1 to RAN#90, considering forward compatibility to other combinations (more than 2 UL CCs and/or FR2) . Other solutions not precluded and can be discussed in RAN1/2/RAN4. Selection at RAN#90e (if possible)</a:t>
            </a:r>
          </a:p>
          <a:p>
            <a:pPr lvl="1"/>
            <a:r>
              <a:rPr lang="en-US" sz="1800" dirty="0"/>
              <a:t>RAN2: </a:t>
            </a:r>
            <a:r>
              <a:rPr lang="en-US" sz="1800" dirty="0" err="1"/>
              <a:t>Prel</a:t>
            </a:r>
            <a:r>
              <a:rPr lang="en-US" sz="1800" dirty="0"/>
              <a:t> Decision RRC to report the DC location. Discussion halted / postponed </a:t>
            </a:r>
            <a:r>
              <a:rPr lang="en-US" sz="1800" dirty="0" smtClean="0"/>
              <a:t>in R2 awaiting </a:t>
            </a:r>
            <a:r>
              <a:rPr lang="en-US" sz="1800" dirty="0"/>
              <a:t>further progress </a:t>
            </a:r>
            <a:r>
              <a:rPr lang="en-US" sz="1800" dirty="0" smtClean="0"/>
              <a:t>in </a:t>
            </a:r>
            <a:r>
              <a:rPr lang="en-US" sz="1800" dirty="0"/>
              <a:t>R4. </a:t>
            </a:r>
            <a:r>
              <a:rPr lang="en-US" sz="1800" b="1" dirty="0">
                <a:solidFill>
                  <a:srgbClr val="FF0000"/>
                </a:solidFill>
              </a:rPr>
              <a:t>Not Closed. </a:t>
            </a:r>
          </a:p>
          <a:p>
            <a:endParaRPr lang="en-US" sz="2599" u="sng" dirty="0"/>
          </a:p>
        </p:txBody>
      </p:sp>
    </p:spTree>
    <p:extLst>
      <p:ext uri="{BB962C8B-B14F-4D97-AF65-F5344CB8AC3E}">
        <p14:creationId xmlns:p14="http://schemas.microsoft.com/office/powerpoint/2010/main" val="7794889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Misc</a:t>
            </a:r>
            <a:r>
              <a:rPr lang="en-US" dirty="0"/>
              <a:t> </a:t>
            </a:r>
            <a:r>
              <a:rPr lang="en-US" dirty="0" err="1" smtClean="0"/>
              <a:t>Rel</a:t>
            </a:r>
            <a:r>
              <a:rPr lang="en-US" dirty="0" smtClean="0"/>
              <a:t> 16</a:t>
            </a:r>
            <a:endParaRPr lang="en-US" b="0" dirty="0">
              <a:solidFill>
                <a:schemeClr val="bg1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068285"/>
            <a:ext cx="10515600" cy="4108677"/>
          </a:xfrm>
        </p:spPr>
        <p:txBody>
          <a:bodyPr/>
          <a:lstStyle/>
          <a:p>
            <a:r>
              <a:rPr lang="en-US" sz="1999" dirty="0"/>
              <a:t>DAPS and </a:t>
            </a:r>
            <a:r>
              <a:rPr lang="en-US" sz="1999" dirty="0" err="1"/>
              <a:t>mTRP</a:t>
            </a:r>
            <a:r>
              <a:rPr lang="en-US" sz="1999" dirty="0"/>
              <a:t> – Avoiding UE simultaneous operation of multi-DCI/single-DCI </a:t>
            </a:r>
            <a:r>
              <a:rPr lang="en-US" sz="1999" dirty="0" err="1"/>
              <a:t>mTRP</a:t>
            </a:r>
            <a:r>
              <a:rPr lang="en-US" sz="1999" dirty="0"/>
              <a:t> and DAPS</a:t>
            </a:r>
          </a:p>
          <a:p>
            <a:pPr lvl="1">
              <a:tabLst>
                <a:tab pos="1828251" algn="l"/>
                <a:tab pos="3656503" algn="l"/>
              </a:tabLst>
            </a:pPr>
            <a:r>
              <a:rPr lang="en-US" sz="1799" dirty="0"/>
              <a:t>RAN#89e: No UE requirement to support simultaneous operation; no UE capability to be defined</a:t>
            </a:r>
          </a:p>
          <a:p>
            <a:pPr lvl="1">
              <a:tabLst>
                <a:tab pos="1828251" algn="l"/>
                <a:tab pos="3656503" algn="l"/>
              </a:tabLst>
            </a:pPr>
            <a:r>
              <a:rPr lang="en-US" sz="1799" dirty="0"/>
              <a:t>RAN#89e: RAN2/Q4 tasked to define how to avoid simultaneous operation</a:t>
            </a:r>
          </a:p>
          <a:p>
            <a:pPr lvl="1">
              <a:tabLst>
                <a:tab pos="1828251" algn="l"/>
                <a:tab pos="3656503" algn="l"/>
              </a:tabLst>
            </a:pPr>
            <a:r>
              <a:rPr lang="en-US" sz="1799" dirty="0"/>
              <a:t>RAN2 agreed Stage 2 and RRC CRs that “</a:t>
            </a:r>
            <a:r>
              <a:rPr lang="en-US" sz="1600" dirty="0">
                <a:cs typeface="Times New Roman" panose="02020603050405020304" pitchFamily="18" charset="0"/>
              </a:rPr>
              <a:t>Only </a:t>
            </a:r>
            <a:r>
              <a:rPr lang="en-US" sz="1600" dirty="0" err="1">
                <a:cs typeface="Times New Roman" panose="02020603050405020304" pitchFamily="18" charset="0"/>
              </a:rPr>
              <a:t>PCell</a:t>
            </a:r>
            <a:r>
              <a:rPr lang="en-US" sz="1600" dirty="0">
                <a:cs typeface="Times New Roman" panose="02020603050405020304" pitchFamily="18" charset="0"/>
              </a:rPr>
              <a:t> is kept during DAPS handover. All other serving cells and Multi-DCI/single-DCI based multi-TRP are released by the network before the handover command is sent to the UE</a:t>
            </a:r>
            <a:r>
              <a:rPr lang="en-US" sz="1600" dirty="0" smtClean="0">
                <a:cs typeface="Times New Roman" panose="02020603050405020304" pitchFamily="18" charset="0"/>
              </a:rPr>
              <a:t>.</a:t>
            </a:r>
            <a:r>
              <a:rPr lang="en-US" sz="1799" dirty="0" smtClean="0"/>
              <a:t>” </a:t>
            </a:r>
            <a:r>
              <a:rPr lang="en-US" sz="1799" b="1" dirty="0" smtClean="0"/>
              <a:t>Closed</a:t>
            </a:r>
            <a:endParaRPr lang="en-US" sz="1799" b="1" dirty="0"/>
          </a:p>
          <a:p>
            <a:r>
              <a:rPr lang="en-GB" sz="2000" dirty="0" smtClean="0"/>
              <a:t>Out-of-order CBG-based re-transmission(s) with cancelled initial PUSCH transmission</a:t>
            </a:r>
          </a:p>
          <a:p>
            <a:pPr lvl="1"/>
            <a:r>
              <a:rPr lang="en-US" sz="1600" dirty="0" smtClean="0"/>
              <a:t>RAN#89e: </a:t>
            </a:r>
            <a:r>
              <a:rPr lang="en-GB" sz="1800" dirty="0" smtClean="0"/>
              <a:t>Introduce a new FG "Out-of-order CBG-based re-transmission(s) with cancelled initial PUSCH transmission". Details are to be finalised by RAN1 and RAN2.</a:t>
            </a:r>
          </a:p>
          <a:p>
            <a:pPr lvl="1"/>
            <a:r>
              <a:rPr lang="en-GB" sz="1800" dirty="0" smtClean="0"/>
              <a:t>RAN2 agreed UE cap CRs based on LS from RAN1. </a:t>
            </a:r>
            <a:r>
              <a:rPr lang="en-GB" sz="1800" b="1" dirty="0" smtClean="0"/>
              <a:t>Closed</a:t>
            </a:r>
          </a:p>
          <a:p>
            <a:endParaRPr lang="en-US" sz="1800" dirty="0"/>
          </a:p>
          <a:p>
            <a:endParaRPr lang="en-US" sz="1799" dirty="0"/>
          </a:p>
        </p:txBody>
      </p:sp>
    </p:spTree>
    <p:extLst>
      <p:ext uri="{BB962C8B-B14F-4D97-AF65-F5344CB8AC3E}">
        <p14:creationId xmlns:p14="http://schemas.microsoft.com/office/powerpoint/2010/main" val="269744764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EUTRA Maintenance</a:t>
            </a:r>
            <a:endParaRPr lang="en-US" dirty="0"/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61552873"/>
              </p:ext>
            </p:extLst>
          </p:nvPr>
        </p:nvGraphicFramePr>
        <p:xfrm>
          <a:off x="446312" y="1186544"/>
          <a:ext cx="9622973" cy="52360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0069285" y="4713514"/>
            <a:ext cx="2044149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/>
              <a:t>Agreed CRs Does not include </a:t>
            </a:r>
          </a:p>
          <a:p>
            <a:r>
              <a:rPr lang="en-US" sz="1050" dirty="0" smtClean="0"/>
              <a:t>Cat A CRs</a:t>
            </a:r>
          </a:p>
          <a:p>
            <a:r>
              <a:rPr lang="en-US" sz="1050" dirty="0" smtClean="0"/>
              <a:t>Drafts include offline drafts </a:t>
            </a:r>
          </a:p>
          <a:p>
            <a:r>
              <a:rPr lang="en-US" sz="1050" dirty="0"/>
              <a:t>o</a:t>
            </a:r>
            <a:r>
              <a:rPr lang="en-US" sz="1050" dirty="0" smtClean="0"/>
              <a:t>n the meeting server </a:t>
            </a:r>
          </a:p>
          <a:p>
            <a:r>
              <a:rPr lang="en-US" sz="1050" dirty="0" err="1" smtClean="0"/>
              <a:t>Tdocs</a:t>
            </a:r>
            <a:r>
              <a:rPr lang="en-US" sz="1050" dirty="0" smtClean="0"/>
              <a:t> include both input </a:t>
            </a:r>
            <a:r>
              <a:rPr lang="en-US" sz="1050" dirty="0" err="1" smtClean="0"/>
              <a:t>tdocs</a:t>
            </a:r>
            <a:r>
              <a:rPr lang="en-US" sz="1050" dirty="0" smtClean="0"/>
              <a:t> </a:t>
            </a:r>
          </a:p>
          <a:p>
            <a:r>
              <a:rPr lang="en-US" sz="1050" dirty="0"/>
              <a:t>a</a:t>
            </a:r>
            <a:r>
              <a:rPr lang="en-US" sz="1050" dirty="0" smtClean="0"/>
              <a:t>nd revisions. </a:t>
            </a:r>
          </a:p>
        </p:txBody>
      </p:sp>
    </p:spTree>
    <p:extLst>
      <p:ext uri="{BB962C8B-B14F-4D97-AF65-F5344CB8AC3E}">
        <p14:creationId xmlns:p14="http://schemas.microsoft.com/office/powerpoint/2010/main" val="194240150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NR Maintenance</a:t>
            </a:r>
            <a:endParaRPr lang="en-US" dirty="0"/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7138562"/>
              </p:ext>
            </p:extLst>
          </p:nvPr>
        </p:nvGraphicFramePr>
        <p:xfrm>
          <a:off x="587828" y="1338942"/>
          <a:ext cx="9644743" cy="51707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0232571" y="4592071"/>
            <a:ext cx="2044149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/>
              <a:t>Agreed CRs Does not include </a:t>
            </a:r>
          </a:p>
          <a:p>
            <a:r>
              <a:rPr lang="en-US" sz="1050" dirty="0" smtClean="0"/>
              <a:t>Cat A CRs</a:t>
            </a:r>
          </a:p>
          <a:p>
            <a:r>
              <a:rPr lang="en-US" sz="1050" dirty="0" smtClean="0"/>
              <a:t>Drafts include offline drafts </a:t>
            </a:r>
          </a:p>
          <a:p>
            <a:r>
              <a:rPr lang="en-US" sz="1050" dirty="0"/>
              <a:t>o</a:t>
            </a:r>
            <a:r>
              <a:rPr lang="en-US" sz="1050" dirty="0" smtClean="0"/>
              <a:t>n the meeting server </a:t>
            </a:r>
          </a:p>
          <a:p>
            <a:r>
              <a:rPr lang="en-US" sz="1050" dirty="0" err="1" smtClean="0"/>
              <a:t>Tdocs</a:t>
            </a:r>
            <a:r>
              <a:rPr lang="en-US" sz="1050" dirty="0" smtClean="0"/>
              <a:t> include both input </a:t>
            </a:r>
            <a:r>
              <a:rPr lang="en-US" sz="1050" dirty="0" err="1" smtClean="0"/>
              <a:t>tdocs</a:t>
            </a:r>
            <a:r>
              <a:rPr lang="en-US" sz="1050" dirty="0" smtClean="0"/>
              <a:t> </a:t>
            </a:r>
          </a:p>
          <a:p>
            <a:r>
              <a:rPr lang="en-US" sz="1050" dirty="0"/>
              <a:t>a</a:t>
            </a:r>
            <a:r>
              <a:rPr lang="en-US" sz="1050" dirty="0" smtClean="0"/>
              <a:t>nd revisions. </a:t>
            </a:r>
          </a:p>
        </p:txBody>
      </p:sp>
    </p:spTree>
    <p:extLst>
      <p:ext uri="{BB962C8B-B14F-4D97-AF65-F5344CB8AC3E}">
        <p14:creationId xmlns:p14="http://schemas.microsoft.com/office/powerpoint/2010/main" val="16607682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Rel-17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94314" y="2427514"/>
            <a:ext cx="2503714" cy="3887788"/>
          </a:xfrm>
        </p:spPr>
        <p:txBody>
          <a:bodyPr/>
          <a:lstStyle/>
          <a:p>
            <a:r>
              <a:rPr lang="en-US" sz="2400" dirty="0"/>
              <a:t>NR IIOT URLLC</a:t>
            </a:r>
          </a:p>
          <a:p>
            <a:r>
              <a:rPr lang="en-US" sz="2400" dirty="0"/>
              <a:t>Small Data </a:t>
            </a:r>
            <a:r>
              <a:rPr lang="en-US" sz="2400" dirty="0" err="1"/>
              <a:t>Enh</a:t>
            </a:r>
            <a:endParaRPr lang="en-US" sz="2400" dirty="0"/>
          </a:p>
          <a:p>
            <a:r>
              <a:rPr lang="en-US" sz="2400" dirty="0"/>
              <a:t>UE Power saving</a:t>
            </a:r>
          </a:p>
          <a:p>
            <a:r>
              <a:rPr lang="en-US" sz="2400" dirty="0" smtClean="0"/>
              <a:t>SON MDT</a:t>
            </a:r>
          </a:p>
          <a:p>
            <a:r>
              <a:rPr lang="en-US" sz="2400" dirty="0" smtClean="0"/>
              <a:t>EUTRA NB-</a:t>
            </a:r>
            <a:r>
              <a:rPr lang="en-US" sz="2400" dirty="0" err="1" smtClean="0"/>
              <a:t>IoT</a:t>
            </a:r>
            <a:r>
              <a:rPr lang="en-US" sz="2400" dirty="0" smtClean="0"/>
              <a:t> </a:t>
            </a:r>
            <a:r>
              <a:rPr lang="en-US" sz="2400" dirty="0" err="1" smtClean="0"/>
              <a:t>eMTC</a:t>
            </a:r>
            <a:r>
              <a:rPr lang="en-US" sz="2400" dirty="0" smtClean="0"/>
              <a:t> </a:t>
            </a:r>
            <a:r>
              <a:rPr lang="en-US" sz="2400" dirty="0" err="1" smtClean="0"/>
              <a:t>enh</a:t>
            </a:r>
            <a:endParaRPr lang="en-US" sz="24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990600" y="1963964"/>
            <a:ext cx="2503714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b="1" dirty="0" smtClean="0"/>
              <a:t>Started in Q3</a:t>
            </a:r>
          </a:p>
          <a:p>
            <a:r>
              <a:rPr lang="en-US" sz="2400" dirty="0" smtClean="0"/>
              <a:t>NR SL relay SI</a:t>
            </a:r>
          </a:p>
          <a:p>
            <a:r>
              <a:rPr lang="en-US" sz="2400" dirty="0" smtClean="0"/>
              <a:t>RAN Slicing SI</a:t>
            </a:r>
          </a:p>
          <a:p>
            <a:r>
              <a:rPr lang="en-US" sz="2400" dirty="0" smtClean="0"/>
              <a:t>NR </a:t>
            </a:r>
            <a:r>
              <a:rPr lang="en-US" sz="2400" dirty="0" err="1" smtClean="0"/>
              <a:t>pos</a:t>
            </a:r>
            <a:r>
              <a:rPr lang="en-US" sz="2400" dirty="0" smtClean="0"/>
              <a:t> </a:t>
            </a:r>
            <a:r>
              <a:rPr lang="en-US" sz="2400" dirty="0" err="1" smtClean="0"/>
              <a:t>enh</a:t>
            </a:r>
            <a:r>
              <a:rPr lang="en-US" sz="2400" dirty="0" smtClean="0"/>
              <a:t> SI</a:t>
            </a:r>
          </a:p>
          <a:p>
            <a:r>
              <a:rPr lang="en-US" sz="2400" dirty="0" smtClean="0"/>
              <a:t>Red Cap SI</a:t>
            </a:r>
          </a:p>
          <a:p>
            <a:r>
              <a:rPr lang="en-US" sz="2400" dirty="0" smtClean="0"/>
              <a:t>NR multicast</a:t>
            </a:r>
          </a:p>
          <a:p>
            <a:r>
              <a:rPr lang="en-US" sz="2400" dirty="0" smtClean="0"/>
              <a:t>NR NTN</a:t>
            </a:r>
          </a:p>
          <a:p>
            <a:r>
              <a:rPr lang="en-US" sz="2400" dirty="0"/>
              <a:t>MR DCCA </a:t>
            </a:r>
            <a:r>
              <a:rPr lang="en-US" sz="2400" dirty="0" err="1"/>
              <a:t>fenh</a:t>
            </a:r>
            <a:endParaRPr lang="en-US" sz="2400" dirty="0"/>
          </a:p>
          <a:p>
            <a:endParaRPr lang="en-US" sz="2400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6357257" y="1978025"/>
            <a:ext cx="53340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b="1" dirty="0" smtClean="0"/>
              <a:t>Started in Q4</a:t>
            </a:r>
          </a:p>
          <a:p>
            <a:r>
              <a:rPr lang="en-US" sz="2400" dirty="0" smtClean="0"/>
              <a:t>Multi-SIM</a:t>
            </a:r>
          </a:p>
          <a:p>
            <a:r>
              <a:rPr lang="en-US" sz="2400" dirty="0" smtClean="0"/>
              <a:t>IAB </a:t>
            </a:r>
            <a:r>
              <a:rPr lang="en-US" sz="2400" dirty="0" err="1" smtClean="0"/>
              <a:t>Enh</a:t>
            </a:r>
            <a:endParaRPr lang="en-US" sz="2400" dirty="0" smtClean="0"/>
          </a:p>
          <a:p>
            <a:r>
              <a:rPr lang="en-US" sz="2400" dirty="0" smtClean="0"/>
              <a:t>NR SL </a:t>
            </a:r>
            <a:r>
              <a:rPr lang="en-US" sz="2400" dirty="0" err="1" smtClean="0"/>
              <a:t>Enh</a:t>
            </a:r>
            <a:endParaRPr lang="en-US" sz="2400" dirty="0" smtClean="0"/>
          </a:p>
          <a:p>
            <a:r>
              <a:rPr lang="en-US" sz="2400" dirty="0" err="1" smtClean="0"/>
              <a:t>IoT</a:t>
            </a:r>
            <a:r>
              <a:rPr lang="en-US" sz="2400" dirty="0" smtClean="0"/>
              <a:t> NTN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b="1" dirty="0" smtClean="0"/>
              <a:t>Expected Start Later</a:t>
            </a:r>
          </a:p>
          <a:p>
            <a:r>
              <a:rPr lang="en-US" sz="2400" dirty="0" err="1" smtClean="0"/>
              <a:t>QoE</a:t>
            </a:r>
            <a:r>
              <a:rPr lang="en-US" sz="2400" dirty="0" smtClean="0"/>
              <a:t> </a:t>
            </a:r>
            <a:r>
              <a:rPr lang="en-US" sz="2400" dirty="0" err="1" smtClean="0"/>
              <a:t>Enh</a:t>
            </a:r>
            <a:r>
              <a:rPr lang="en-US" sz="2400" dirty="0"/>
              <a:t> (</a:t>
            </a:r>
            <a:r>
              <a:rPr lang="en-US" sz="2400" b="1" dirty="0">
                <a:solidFill>
                  <a:srgbClr val="FF0000"/>
                </a:solidFill>
              </a:rPr>
              <a:t>TU/Scope disc </a:t>
            </a:r>
            <a:r>
              <a:rPr lang="en-US" sz="2400" b="1" dirty="0" smtClean="0">
                <a:solidFill>
                  <a:srgbClr val="FF0000"/>
                </a:solidFill>
              </a:rPr>
              <a:t>seems required</a:t>
            </a:r>
            <a:r>
              <a:rPr lang="en-US" sz="2400" dirty="0" smtClean="0"/>
              <a:t>)</a:t>
            </a:r>
          </a:p>
          <a:p>
            <a:r>
              <a:rPr lang="en-US" sz="2400" dirty="0" err="1" smtClean="0"/>
              <a:t>eNPN</a:t>
            </a:r>
            <a:r>
              <a:rPr lang="en-US" sz="2400" dirty="0" smtClean="0"/>
              <a:t> (reply LS from 112-e) 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49461487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23152</TotalTime>
  <Words>1605</Words>
  <Application>Microsoft Office PowerPoint</Application>
  <PresentationFormat>Widescreen</PresentationFormat>
  <Paragraphs>232</Paragraphs>
  <Slides>19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6" baseType="lpstr">
      <vt:lpstr>Arial </vt:lpstr>
      <vt:lpstr>新細明體</vt:lpstr>
      <vt:lpstr>Arial</vt:lpstr>
      <vt:lpstr>Calibri</vt:lpstr>
      <vt:lpstr>Calibri Light</vt:lpstr>
      <vt:lpstr>Times New Roman</vt:lpstr>
      <vt:lpstr>Office Theme</vt:lpstr>
      <vt:lpstr>Status Report  RAN WG2  to TSG-RAN #90-e</vt:lpstr>
      <vt:lpstr>Rel 15 and earlier</vt:lpstr>
      <vt:lpstr>Rel 16 General</vt:lpstr>
      <vt:lpstr>Rel 16 NR related UE capabilities</vt:lpstr>
      <vt:lpstr>Misc Rel 16</vt:lpstr>
      <vt:lpstr>Misc Rel 16</vt:lpstr>
      <vt:lpstr>EUTRA Maintenance</vt:lpstr>
      <vt:lpstr>NR Maintenance</vt:lpstr>
      <vt:lpstr>Rel-17</vt:lpstr>
      <vt:lpstr>Rel-17</vt:lpstr>
      <vt:lpstr>RAN2 Load</vt:lpstr>
      <vt:lpstr>GTW overtime in RAN2 – 2020 Q4</vt:lpstr>
      <vt:lpstr>GTW Schedule RAN2</vt:lpstr>
      <vt:lpstr>GTW Schedule RAN2</vt:lpstr>
      <vt:lpstr>General RAN2 112-e</vt:lpstr>
      <vt:lpstr>Suggested Actions in RAN2</vt:lpstr>
      <vt:lpstr>PowerPoint Presentation</vt:lpstr>
      <vt:lpstr>APPENDIX: R16 Agreed CRs NBC/essential for protocol operation</vt:lpstr>
      <vt:lpstr>APPENDIX: Rel-15 CRs with potential compatibility issue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Johan Johansson</dc:creator>
  <dc:description>© 3GPP 2018</dc:description>
  <cp:lastModifiedBy>Johan Johansson</cp:lastModifiedBy>
  <cp:revision>786</cp:revision>
  <dcterms:created xsi:type="dcterms:W3CDTF">2010-02-05T13:52:04Z</dcterms:created>
  <dcterms:modified xsi:type="dcterms:W3CDTF">2020-12-04T13:02:36Z</dcterms:modified>
  <cp:contentStatus>Template 2017</cp:contentStatus>
</cp:coreProperties>
</file>