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321" r:id="rId3"/>
    <p:sldId id="326" r:id="rId4"/>
    <p:sldId id="327" r:id="rId5"/>
    <p:sldId id="335" r:id="rId6"/>
    <p:sldId id="328" r:id="rId7"/>
    <p:sldId id="332" r:id="rId8"/>
    <p:sldId id="329" r:id="rId9"/>
    <p:sldId id="330" r:id="rId10"/>
    <p:sldId id="333" r:id="rId11"/>
    <p:sldId id="334"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366FF"/>
    <a:srgbClr val="6699FF"/>
    <a:srgbClr val="000000"/>
    <a:srgbClr val="00B0F0"/>
    <a:srgbClr val="007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보통 스타일 2 - 강조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보통 스타일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012ECD-51FC-41F1-AA8D-1B2483CD663E}" styleName="밝은 스타일 2 - 강조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9CF1AB2-1976-4502-BF36-3FF5EA218861}" styleName="보통 스타일 4 - 강조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A111915-BE36-4E01-A7E5-04B1672EAD32}" styleName="밝은 스타일 2 - 강조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DF18680-E054-41AD-8BC1-D1AEF772440D}" styleName="보통 스타일 2 - 강조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2838BEF-8BB2-4498-84A7-C5851F593DF1}" styleName="보통 스타일 4 - 강조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446" autoAdjust="0"/>
    <p:restoredTop sz="94660"/>
  </p:normalViewPr>
  <p:slideViewPr>
    <p:cSldViewPr snapToGrid="0">
      <p:cViewPr varScale="1">
        <p:scale>
          <a:sx n="77" d="100"/>
          <a:sy n="77" d="100"/>
        </p:scale>
        <p:origin x="180" y="60"/>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날짜 개체 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24FD11B-D389-4B51-84E3-F444D38650B3}" type="datetimeFigureOut">
              <a:rPr lang="en-US" smtClean="0"/>
              <a:t>9/14/2020</a:t>
            </a:fld>
            <a:endParaRPr lang="en-US"/>
          </a:p>
        </p:txBody>
      </p:sp>
      <p:sp>
        <p:nvSpPr>
          <p:cNvPr id="4" name="슬라이드 이미지 개체 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슬라이드 노트 개체 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6" name="바닥글 개체 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슬라이드 번호 개체 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E368911-D0C9-4523-A4B8-F5AA1E1BC5F6}" type="slidenum">
              <a:rPr lang="en-US" smtClean="0"/>
              <a:t>‹#›</a:t>
            </a:fld>
            <a:endParaRPr lang="en-US"/>
          </a:p>
        </p:txBody>
      </p:sp>
    </p:spTree>
    <p:extLst>
      <p:ext uri="{BB962C8B-B14F-4D97-AF65-F5344CB8AC3E}">
        <p14:creationId xmlns:p14="http://schemas.microsoft.com/office/powerpoint/2010/main" val="38305088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
        <p:nvSpPr>
          <p:cNvPr id="8" name="직사각형 7"/>
          <p:cNvSpPr/>
          <p:nvPr userDrawn="1"/>
        </p:nvSpPr>
        <p:spPr>
          <a:xfrm>
            <a:off x="0" y="4"/>
            <a:ext cx="12192000" cy="6857996"/>
          </a:xfrm>
          <a:prstGeom prst="rect">
            <a:avLst/>
          </a:prstGeom>
          <a:gradFill flip="none" rotWithShape="1">
            <a:gsLst>
              <a:gs pos="0">
                <a:srgbClr val="044EA2">
                  <a:shade val="30000"/>
                  <a:satMod val="115000"/>
                </a:srgbClr>
              </a:gs>
              <a:gs pos="50000">
                <a:srgbClr val="044EA2">
                  <a:shade val="67500"/>
                  <a:satMod val="115000"/>
                </a:srgbClr>
              </a:gs>
              <a:gs pos="100000">
                <a:srgbClr val="044EA2">
                  <a:shade val="100000"/>
                  <a:satMod val="115000"/>
                </a:srgbClr>
              </a:gs>
            </a:gsLst>
            <a:lin ang="18900000" scaled="1"/>
            <a:tileRect/>
          </a:gradFill>
          <a:ln w="12700" cap="flat" cmpd="sng" algn="ctr">
            <a:solidFill>
              <a:srgbClr val="044EA2">
                <a:shade val="50000"/>
              </a:srgbClr>
            </a:solidFill>
            <a:prstDash val="solid"/>
            <a:miter lim="800000"/>
          </a:ln>
          <a:effectLst/>
        </p:spPr>
        <p:txBody>
          <a:bodyPr lIns="84853" tIns="42427" rIns="84853" bIns="42427" rtlCol="0" anchor="ctr"/>
          <a:lstStyle/>
          <a:p>
            <a:pPr marL="0" marR="0" lvl="0" indent="0" algn="ctr" defTabSz="848522"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dirty="0">
              <a:ln>
                <a:noFill/>
              </a:ln>
              <a:solidFill>
                <a:srgbClr val="FFFFFF"/>
              </a:solidFill>
              <a:effectLst/>
              <a:uLnTx/>
              <a:uFillTx/>
              <a:latin typeface="Arial" panose="020B0604020202020204"/>
              <a:ea typeface="굴림" panose="020B0600000101010101" pitchFamily="50" charset="-127"/>
              <a:cs typeface="+mn-cs"/>
            </a:endParaRPr>
          </a:p>
        </p:txBody>
      </p:sp>
      <p:pic>
        <p:nvPicPr>
          <p:cNvPr id="9" name="그림 8"/>
          <p:cNvPicPr>
            <a:picLocks noChangeAspect="1"/>
          </p:cNvPicPr>
          <p:nvPr userDrawn="1"/>
        </p:nvPicPr>
        <p:blipFill>
          <a:blip r:embed="rId2" cstate="print">
            <a:biLevel thresh="25000"/>
            <a:extLst>
              <a:ext uri="{28A0092B-C50C-407E-A947-70E740481C1C}">
                <a14:useLocalDpi xmlns:a14="http://schemas.microsoft.com/office/drawing/2010/main" val="0"/>
              </a:ext>
            </a:extLst>
          </a:blip>
          <a:stretch>
            <a:fillRect/>
          </a:stretch>
        </p:blipFill>
        <p:spPr>
          <a:xfrm>
            <a:off x="10885123" y="6175585"/>
            <a:ext cx="1035941" cy="682415"/>
          </a:xfrm>
          <a:prstGeom prst="rect">
            <a:avLst/>
          </a:prstGeom>
        </p:spPr>
      </p:pic>
    </p:spTree>
    <p:extLst>
      <p:ext uri="{BB962C8B-B14F-4D97-AF65-F5344CB8AC3E}">
        <p14:creationId xmlns:p14="http://schemas.microsoft.com/office/powerpoint/2010/main" val="39914826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en-US"/>
          </a:p>
        </p:txBody>
      </p:sp>
      <p:sp>
        <p:nvSpPr>
          <p:cNvPr id="3" name="세로 텍스트 개체 틀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4" name="날짜 개체 틀 3"/>
          <p:cNvSpPr>
            <a:spLocks noGrp="1"/>
          </p:cNvSpPr>
          <p:nvPr>
            <p:ph type="dt" sz="half" idx="10"/>
          </p:nvPr>
        </p:nvSpPr>
        <p:spPr/>
        <p:txBody>
          <a:bodyPr/>
          <a:lstStyle/>
          <a:p>
            <a:fld id="{EDB25298-F688-4150-B34C-CD8101999BC3}" type="datetimeFigureOut">
              <a:rPr lang="en-US" smtClean="0"/>
              <a:t>9/14/2020</a:t>
            </a:fld>
            <a:endParaRPr lang="en-US"/>
          </a:p>
        </p:txBody>
      </p:sp>
      <p:sp>
        <p:nvSpPr>
          <p:cNvPr id="5" name="바닥글 개체 틀 4"/>
          <p:cNvSpPr>
            <a:spLocks noGrp="1"/>
          </p:cNvSpPr>
          <p:nvPr>
            <p:ph type="ftr" sz="quarter" idx="11"/>
          </p:nvPr>
        </p:nvSpPr>
        <p:spPr/>
        <p:txBody>
          <a:bodyPr/>
          <a:lstStyle/>
          <a:p>
            <a:endParaRPr lang="en-US"/>
          </a:p>
        </p:txBody>
      </p:sp>
      <p:sp>
        <p:nvSpPr>
          <p:cNvPr id="6" name="슬라이드 번호 개체 틀 5"/>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22791248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8724900" y="365125"/>
            <a:ext cx="2628900" cy="5811838"/>
          </a:xfrm>
        </p:spPr>
        <p:txBody>
          <a:bodyPr vert="eaVert"/>
          <a:lstStyle/>
          <a:p>
            <a:r>
              <a:rPr lang="ko-KR" altLang="en-US" smtClean="0"/>
              <a:t>마스터 제목 스타일 편집</a:t>
            </a:r>
            <a:endParaRPr lang="en-US"/>
          </a:p>
        </p:txBody>
      </p:sp>
      <p:sp>
        <p:nvSpPr>
          <p:cNvPr id="3" name="세로 텍스트 개체 틀 2"/>
          <p:cNvSpPr>
            <a:spLocks noGrp="1"/>
          </p:cNvSpPr>
          <p:nvPr>
            <p:ph type="body" orient="vert" idx="1"/>
          </p:nvPr>
        </p:nvSpPr>
        <p:spPr>
          <a:xfrm>
            <a:off x="838200" y="365125"/>
            <a:ext cx="7734300" cy="5811838"/>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4" name="날짜 개체 틀 3"/>
          <p:cNvSpPr>
            <a:spLocks noGrp="1"/>
          </p:cNvSpPr>
          <p:nvPr>
            <p:ph type="dt" sz="half" idx="10"/>
          </p:nvPr>
        </p:nvSpPr>
        <p:spPr/>
        <p:txBody>
          <a:bodyPr/>
          <a:lstStyle/>
          <a:p>
            <a:fld id="{EDB25298-F688-4150-B34C-CD8101999BC3}" type="datetimeFigureOut">
              <a:rPr lang="en-US" smtClean="0"/>
              <a:t>9/14/2020</a:t>
            </a:fld>
            <a:endParaRPr lang="en-US"/>
          </a:p>
        </p:txBody>
      </p:sp>
      <p:sp>
        <p:nvSpPr>
          <p:cNvPr id="5" name="바닥글 개체 틀 4"/>
          <p:cNvSpPr>
            <a:spLocks noGrp="1"/>
          </p:cNvSpPr>
          <p:nvPr>
            <p:ph type="ftr" sz="quarter" idx="11"/>
          </p:nvPr>
        </p:nvSpPr>
        <p:spPr/>
        <p:txBody>
          <a:bodyPr/>
          <a:lstStyle/>
          <a:p>
            <a:endParaRPr lang="en-US"/>
          </a:p>
        </p:txBody>
      </p:sp>
      <p:sp>
        <p:nvSpPr>
          <p:cNvPr id="6" name="슬라이드 번호 개체 틀 5"/>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13690210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338667" y="203201"/>
            <a:ext cx="11514666" cy="493183"/>
          </a:xfrm>
        </p:spPr>
        <p:txBody>
          <a:bodyPr>
            <a:noAutofit/>
          </a:bodyPr>
          <a:lstStyle>
            <a:lvl1pPr>
              <a:defRPr sz="3200" b="1">
                <a:latin typeface="+mn-lt"/>
              </a:defRPr>
            </a:lvl1pPr>
          </a:lstStyle>
          <a:p>
            <a:r>
              <a:rPr lang="en-US" altLang="ko-KR" dirty="0" smtClean="0"/>
              <a:t>Title</a:t>
            </a:r>
            <a:endParaRPr lang="en-US" dirty="0"/>
          </a:p>
        </p:txBody>
      </p:sp>
      <p:sp>
        <p:nvSpPr>
          <p:cNvPr id="3" name="내용 개체 틀 2"/>
          <p:cNvSpPr>
            <a:spLocks noGrp="1"/>
          </p:cNvSpPr>
          <p:nvPr>
            <p:ph idx="1" hasCustomPrompt="1"/>
          </p:nvPr>
        </p:nvSpPr>
        <p:spPr>
          <a:xfrm>
            <a:off x="338667" y="965200"/>
            <a:ext cx="11514666" cy="5453017"/>
          </a:xfrm>
        </p:spPr>
        <p:txBody>
          <a:bodyPr/>
          <a:lstStyle>
            <a:lvl1pPr marL="268288" indent="-268288">
              <a:lnSpc>
                <a:spcPct val="120000"/>
              </a:lnSpc>
              <a:spcBef>
                <a:spcPts val="0"/>
              </a:spcBef>
              <a:buClr>
                <a:schemeClr val="accent5">
                  <a:lumMod val="75000"/>
                </a:schemeClr>
              </a:buClr>
              <a:buFont typeface="Verdana" panose="020B0604030504040204" pitchFamily="34" charset="0"/>
              <a:buChar char="◊"/>
              <a:defRPr sz="1800" baseline="0"/>
            </a:lvl1pPr>
            <a:lvl2pPr marL="627063" indent="-271463">
              <a:lnSpc>
                <a:spcPct val="120000"/>
              </a:lnSpc>
              <a:spcBef>
                <a:spcPts val="0"/>
              </a:spcBef>
              <a:buClr>
                <a:schemeClr val="accent5">
                  <a:lumMod val="75000"/>
                </a:schemeClr>
              </a:buClr>
              <a:buFont typeface="Symbol" panose="05050102010706020507" pitchFamily="18" charset="2"/>
              <a:buChar char=""/>
              <a:defRPr sz="1600" baseline="0"/>
            </a:lvl2pPr>
            <a:lvl3pPr marL="896938" indent="-177800">
              <a:lnSpc>
                <a:spcPct val="120000"/>
              </a:lnSpc>
              <a:spcBef>
                <a:spcPts val="0"/>
              </a:spcBef>
              <a:buClr>
                <a:schemeClr val="accent5">
                  <a:lumMod val="75000"/>
                </a:schemeClr>
              </a:buClr>
              <a:buFont typeface="Wingdings" panose="05000000000000000000" pitchFamily="2" charset="2"/>
              <a:buChar char="§"/>
              <a:defRPr sz="1400" baseline="0"/>
            </a:lvl3pPr>
            <a:lvl4pPr marL="1165225" indent="-177800">
              <a:lnSpc>
                <a:spcPct val="120000"/>
              </a:lnSpc>
              <a:spcBef>
                <a:spcPts val="0"/>
              </a:spcBef>
              <a:buClr>
                <a:schemeClr val="accent5">
                  <a:lumMod val="75000"/>
                </a:schemeClr>
              </a:buClr>
              <a:tabLst>
                <a:tab pos="1165225" algn="l"/>
              </a:tabLst>
              <a:defRPr sz="1400" baseline="0"/>
            </a:lvl4pPr>
          </a:lstStyle>
          <a:p>
            <a:pPr lvl="0"/>
            <a:r>
              <a:rPr lang="en-US" altLang="ko-KR" dirty="0" smtClean="0"/>
              <a:t>Text level 1</a:t>
            </a:r>
          </a:p>
          <a:p>
            <a:pPr lvl="1"/>
            <a:r>
              <a:rPr lang="en-US" altLang="ko-KR" dirty="0" smtClean="0"/>
              <a:t>Text level 2</a:t>
            </a:r>
          </a:p>
          <a:p>
            <a:pPr lvl="2"/>
            <a:r>
              <a:rPr lang="en-US" altLang="ko-KR" dirty="0" smtClean="0"/>
              <a:t>Text level 3</a:t>
            </a:r>
          </a:p>
          <a:p>
            <a:pPr lvl="3"/>
            <a:r>
              <a:rPr lang="en-US" altLang="ko-KR" dirty="0" smtClean="0"/>
              <a:t>Text level 4</a:t>
            </a:r>
            <a:endParaRPr lang="ko-KR" altLang="en-US" dirty="0" smtClean="0"/>
          </a:p>
        </p:txBody>
      </p:sp>
      <p:sp>
        <p:nvSpPr>
          <p:cNvPr id="9" name="직사각형 8"/>
          <p:cNvSpPr/>
          <p:nvPr userDrawn="1"/>
        </p:nvSpPr>
        <p:spPr>
          <a:xfrm>
            <a:off x="1" y="803792"/>
            <a:ext cx="11232000" cy="54000"/>
          </a:xfrm>
          <a:prstGeom prst="rect">
            <a:avLst/>
          </a:prstGeom>
          <a:gradFill flip="none" rotWithShape="1">
            <a:gsLst>
              <a:gs pos="0">
                <a:srgbClr val="044EA2"/>
              </a:gs>
              <a:gs pos="50000">
                <a:srgbClr val="044EA2">
                  <a:shade val="67500"/>
                  <a:satMod val="115000"/>
                  <a:lumMod val="96000"/>
                  <a:lumOff val="4000"/>
                </a:srgbClr>
              </a:gs>
              <a:gs pos="100000">
                <a:srgbClr val="044EA2">
                  <a:shade val="100000"/>
                  <a:satMod val="115000"/>
                  <a:lumMod val="90000"/>
                  <a:lumOff val="10000"/>
                </a:srgbClr>
              </a:gs>
            </a:gsLst>
            <a:lin ang="0" scaled="1"/>
            <a:tileRect/>
          </a:gradFill>
          <a:ln w="12700" cap="flat" cmpd="sng" algn="ctr">
            <a:noFill/>
            <a:prstDash val="solid"/>
            <a:miter lim="800000"/>
          </a:ln>
          <a:effectLst/>
        </p:spPr>
        <p:txBody>
          <a:bodyPr rot="0" spcFirstLastPara="0" vertOverflow="overflow" horzOverflow="overflow" vert="horz" wrap="square" lIns="84853" tIns="42427" rIns="84853" bIns="42427" numCol="1" spcCol="0" rtlCol="0" fromWordArt="0" anchor="ctr" anchorCtr="0" forceAA="0" compatLnSpc="1">
            <a:prstTxWarp prst="textNoShape">
              <a:avLst/>
            </a:prstTxWarp>
            <a:noAutofit/>
          </a:bodyPr>
          <a:lstStyle/>
          <a:p>
            <a:pPr marL="0" marR="0" lvl="0" indent="0" algn="ctr" defTabSz="848522"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pic>
        <p:nvPicPr>
          <p:cNvPr id="10" name="그림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341363" y="572161"/>
            <a:ext cx="761075" cy="501350"/>
          </a:xfrm>
          <a:prstGeom prst="rect">
            <a:avLst/>
          </a:prstGeom>
        </p:spPr>
      </p:pic>
      <p:sp>
        <p:nvSpPr>
          <p:cNvPr id="16" name="직사각형 15"/>
          <p:cNvSpPr/>
          <p:nvPr userDrawn="1"/>
        </p:nvSpPr>
        <p:spPr>
          <a:xfrm>
            <a:off x="0" y="6525626"/>
            <a:ext cx="12191999" cy="334974"/>
          </a:xfrm>
          <a:prstGeom prst="rect">
            <a:avLst/>
          </a:prstGeom>
          <a:gradFill flip="none" rotWithShape="1">
            <a:gsLst>
              <a:gs pos="0">
                <a:srgbClr val="044EA2">
                  <a:shade val="30000"/>
                  <a:satMod val="115000"/>
                </a:srgbClr>
              </a:gs>
              <a:gs pos="50000">
                <a:srgbClr val="044EA2">
                  <a:shade val="67500"/>
                  <a:satMod val="115000"/>
                </a:srgbClr>
              </a:gs>
              <a:gs pos="100000">
                <a:srgbClr val="044EA2">
                  <a:shade val="100000"/>
                  <a:satMod val="115000"/>
                </a:srgbClr>
              </a:gs>
            </a:gsLst>
            <a:lin ang="18900000" scaled="1"/>
            <a:tileRect/>
          </a:gradFill>
          <a:ln w="12700" cap="flat" cmpd="sng" algn="ctr">
            <a:noFill/>
            <a:prstDash val="solid"/>
            <a:miter lim="800000"/>
          </a:ln>
          <a:effectLst/>
        </p:spPr>
        <p:txBody>
          <a:bodyPr lIns="84853" tIns="42427" rIns="84853" bIns="42427" rtlCol="0" anchor="ctr"/>
          <a:lstStyle/>
          <a:p>
            <a:pPr marL="0" marR="0" lvl="0" indent="0" algn="ctr" defTabSz="848522"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pic>
        <p:nvPicPr>
          <p:cNvPr id="17" name="Picture 2" descr="I:\YISSUE\삼성\그래픽 모티브\아이콘\브랜딩4-1(아이콘)-13.pn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l="2" t="66397" r="22935" b="11672"/>
          <a:stretch/>
        </p:blipFill>
        <p:spPr bwMode="auto">
          <a:xfrm>
            <a:off x="10897968" y="6486755"/>
            <a:ext cx="1295625" cy="37384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I:\YISSUE\삼성\그래픽 모티브\아이콘\브랜딩4-1(아이콘)-13.png"/>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l="2" t="51595" r="42041" b="26474"/>
          <a:stretch/>
        </p:blipFill>
        <p:spPr bwMode="auto">
          <a:xfrm flipH="1">
            <a:off x="4" y="6486756"/>
            <a:ext cx="974389" cy="373841"/>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userDrawn="1"/>
        </p:nvSpPr>
        <p:spPr>
          <a:xfrm>
            <a:off x="11370860" y="6578115"/>
            <a:ext cx="575320" cy="239571"/>
          </a:xfrm>
          <a:prstGeom prst="rect">
            <a:avLst/>
          </a:prstGeom>
          <a:noFill/>
        </p:spPr>
        <p:txBody>
          <a:bodyPr wrap="none" lIns="84853" tIns="42427" rIns="84853" bIns="42427" rtlCol="0">
            <a:spAutoFit/>
          </a:bodyPr>
          <a:lstStyle/>
          <a:p>
            <a:pPr defTabSz="848522" latinLnBrk="1"/>
            <a:fld id="{260E2A6B-A809-4840-BF14-8648BC0BDF87}" type="slidenum">
              <a:rPr lang="id-ID" sz="1000">
                <a:solidFill>
                  <a:srgbClr val="FFFFFF"/>
                </a:solidFill>
                <a:cs typeface="Titillium" charset="0"/>
              </a:rPr>
              <a:pPr defTabSz="848522" latinLnBrk="1"/>
              <a:t>‹#›</a:t>
            </a:fld>
            <a:r>
              <a:rPr lang="en-US" sz="1000" dirty="0">
                <a:solidFill>
                  <a:srgbClr val="FFFFFF"/>
                </a:solidFill>
                <a:cs typeface="Titillium" charset="0"/>
              </a:rPr>
              <a:t> / 10</a:t>
            </a:r>
            <a:endParaRPr lang="en-MY" sz="2200" dirty="0">
              <a:solidFill>
                <a:srgbClr val="FFFFFF"/>
              </a:solidFill>
              <a:cs typeface="Titillium" charset="0"/>
            </a:endParaRPr>
          </a:p>
        </p:txBody>
      </p:sp>
      <p:sp>
        <p:nvSpPr>
          <p:cNvPr id="20" name="TextBox 19"/>
          <p:cNvSpPr txBox="1"/>
          <p:nvPr userDrawn="1"/>
        </p:nvSpPr>
        <p:spPr>
          <a:xfrm>
            <a:off x="4383032" y="6589868"/>
            <a:ext cx="3430772" cy="246221"/>
          </a:xfrm>
          <a:prstGeom prst="rect">
            <a:avLst/>
          </a:prstGeom>
          <a:noFill/>
        </p:spPr>
        <p:txBody>
          <a:bodyPr wrap="square" rtlCol="0">
            <a:spAutoFit/>
          </a:bodyPr>
          <a:lstStyle/>
          <a:p>
            <a:pPr algn="ctr" defTabSz="848522" latinLnBrk="1"/>
            <a:r>
              <a:rPr lang="en-US" altLang="ko-KR" sz="1000" dirty="0">
                <a:solidFill>
                  <a:srgbClr val="FFFFFF"/>
                </a:solidFill>
                <a:latin typeface="Arial" panose="020B0604020202020204"/>
                <a:ea typeface="굴림" panose="020B0600000101010101" pitchFamily="50" charset="-127"/>
              </a:rPr>
              <a:t>©</a:t>
            </a:r>
            <a:r>
              <a:rPr lang="en-US" altLang="ko-KR" sz="1000" dirty="0" smtClean="0">
                <a:solidFill>
                  <a:srgbClr val="FFFFFF"/>
                </a:solidFill>
                <a:latin typeface="Arial" panose="020B0604020202020204"/>
                <a:ea typeface="굴림" panose="020B0600000101010101" pitchFamily="50" charset="-127"/>
              </a:rPr>
              <a:t>2020 </a:t>
            </a:r>
            <a:r>
              <a:rPr lang="ko-KR" altLang="ko-KR" sz="1000" dirty="0" smtClean="0">
                <a:solidFill>
                  <a:srgbClr val="FFFFFF"/>
                </a:solidFill>
                <a:latin typeface="Arial" panose="020B0604020202020204"/>
                <a:ea typeface="굴림" panose="020B0600000101010101" pitchFamily="50" charset="-127"/>
              </a:rPr>
              <a:t>Samsung </a:t>
            </a:r>
            <a:r>
              <a:rPr lang="ko-KR" altLang="ko-KR" sz="1000" dirty="0">
                <a:solidFill>
                  <a:srgbClr val="FFFFFF"/>
                </a:solidFill>
                <a:latin typeface="Arial" panose="020B0604020202020204"/>
                <a:ea typeface="굴림" panose="020B0600000101010101" pitchFamily="50" charset="-127"/>
              </a:rPr>
              <a:t>Electronics Co., </a:t>
            </a:r>
            <a:r>
              <a:rPr lang="ko-KR" altLang="ko-KR" sz="1000" dirty="0" err="1">
                <a:solidFill>
                  <a:srgbClr val="FFFFFF"/>
                </a:solidFill>
                <a:latin typeface="Arial" panose="020B0604020202020204"/>
                <a:ea typeface="굴림" panose="020B0600000101010101" pitchFamily="50" charset="-127"/>
              </a:rPr>
              <a:t>Ltd</a:t>
            </a:r>
            <a:r>
              <a:rPr lang="ko-KR" altLang="ko-KR" sz="1000" dirty="0">
                <a:solidFill>
                  <a:srgbClr val="FFFFFF"/>
                </a:solidFill>
                <a:latin typeface="Arial" panose="020B0604020202020204"/>
                <a:ea typeface="굴림" panose="020B0600000101010101" pitchFamily="50" charset="-127"/>
              </a:rPr>
              <a:t>.</a:t>
            </a:r>
            <a:r>
              <a:rPr lang="en-US" altLang="ko-KR" sz="1000" dirty="0">
                <a:solidFill>
                  <a:srgbClr val="FFFFFF"/>
                </a:solidFill>
                <a:latin typeface="Arial" panose="020B0604020202020204"/>
                <a:ea typeface="굴림" panose="020B0600000101010101" pitchFamily="50" charset="-127"/>
              </a:rPr>
              <a:t>. All rights reserved.</a:t>
            </a:r>
            <a:endParaRPr lang="ko-KR" altLang="en-US" sz="1000" dirty="0">
              <a:solidFill>
                <a:srgbClr val="FFFFFF"/>
              </a:solidFill>
              <a:latin typeface="Arial" panose="020B0604020202020204"/>
              <a:ea typeface="굴림" panose="020B0600000101010101" pitchFamily="50" charset="-127"/>
            </a:endParaRPr>
          </a:p>
        </p:txBody>
      </p:sp>
    </p:spTree>
    <p:extLst>
      <p:ext uri="{BB962C8B-B14F-4D97-AF65-F5344CB8AC3E}">
        <p14:creationId xmlns:p14="http://schemas.microsoft.com/office/powerpoint/2010/main" val="4987225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831850" y="1709738"/>
            <a:ext cx="10515600" cy="2852737"/>
          </a:xfrm>
        </p:spPr>
        <p:txBody>
          <a:bodyPr anchor="b"/>
          <a:lstStyle>
            <a:lvl1pPr>
              <a:defRPr sz="6000"/>
            </a:lvl1pPr>
          </a:lstStyle>
          <a:p>
            <a:r>
              <a:rPr lang="ko-KR" altLang="en-US" smtClean="0"/>
              <a:t>마스터 제목 스타일 편집</a:t>
            </a:r>
            <a:endParaRPr lang="en-US"/>
          </a:p>
        </p:txBody>
      </p:sp>
      <p:sp>
        <p:nvSpPr>
          <p:cNvPr id="3" name="텍스트 개체 틀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ko-KR" altLang="en-US" smtClean="0"/>
              <a:t>마스터 텍스트 스타일을 편집합니다</a:t>
            </a:r>
          </a:p>
        </p:txBody>
      </p:sp>
      <p:sp>
        <p:nvSpPr>
          <p:cNvPr id="4" name="날짜 개체 틀 3"/>
          <p:cNvSpPr>
            <a:spLocks noGrp="1"/>
          </p:cNvSpPr>
          <p:nvPr>
            <p:ph type="dt" sz="half" idx="10"/>
          </p:nvPr>
        </p:nvSpPr>
        <p:spPr/>
        <p:txBody>
          <a:bodyPr/>
          <a:lstStyle/>
          <a:p>
            <a:fld id="{EDB25298-F688-4150-B34C-CD8101999BC3}" type="datetimeFigureOut">
              <a:rPr lang="en-US" smtClean="0"/>
              <a:t>9/14/2020</a:t>
            </a:fld>
            <a:endParaRPr lang="en-US"/>
          </a:p>
        </p:txBody>
      </p:sp>
      <p:sp>
        <p:nvSpPr>
          <p:cNvPr id="5" name="바닥글 개체 틀 4"/>
          <p:cNvSpPr>
            <a:spLocks noGrp="1"/>
          </p:cNvSpPr>
          <p:nvPr>
            <p:ph type="ftr" sz="quarter" idx="11"/>
          </p:nvPr>
        </p:nvSpPr>
        <p:spPr/>
        <p:txBody>
          <a:bodyPr/>
          <a:lstStyle/>
          <a:p>
            <a:endParaRPr lang="en-US"/>
          </a:p>
        </p:txBody>
      </p:sp>
      <p:sp>
        <p:nvSpPr>
          <p:cNvPr id="6" name="슬라이드 번호 개체 틀 5"/>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6601232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en-US"/>
          </a:p>
        </p:txBody>
      </p:sp>
      <p:sp>
        <p:nvSpPr>
          <p:cNvPr id="3" name="내용 개체 틀 2"/>
          <p:cNvSpPr>
            <a:spLocks noGrp="1"/>
          </p:cNvSpPr>
          <p:nvPr>
            <p:ph sz="half" idx="1"/>
          </p:nvPr>
        </p:nvSpPr>
        <p:spPr>
          <a:xfrm>
            <a:off x="838200" y="1825625"/>
            <a:ext cx="5181600" cy="4351338"/>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4" name="내용 개체 틀 3"/>
          <p:cNvSpPr>
            <a:spLocks noGrp="1"/>
          </p:cNvSpPr>
          <p:nvPr>
            <p:ph sz="half" idx="2"/>
          </p:nvPr>
        </p:nvSpPr>
        <p:spPr>
          <a:xfrm>
            <a:off x="6172200" y="1825625"/>
            <a:ext cx="5181600" cy="4351338"/>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5" name="날짜 개체 틀 4"/>
          <p:cNvSpPr>
            <a:spLocks noGrp="1"/>
          </p:cNvSpPr>
          <p:nvPr>
            <p:ph type="dt" sz="half" idx="10"/>
          </p:nvPr>
        </p:nvSpPr>
        <p:spPr/>
        <p:txBody>
          <a:bodyPr/>
          <a:lstStyle/>
          <a:p>
            <a:fld id="{EDB25298-F688-4150-B34C-CD8101999BC3}" type="datetimeFigureOut">
              <a:rPr lang="en-US" smtClean="0"/>
              <a:t>9/14/2020</a:t>
            </a:fld>
            <a:endParaRPr lang="en-US"/>
          </a:p>
        </p:txBody>
      </p:sp>
      <p:sp>
        <p:nvSpPr>
          <p:cNvPr id="6" name="바닥글 개체 틀 5"/>
          <p:cNvSpPr>
            <a:spLocks noGrp="1"/>
          </p:cNvSpPr>
          <p:nvPr>
            <p:ph type="ftr" sz="quarter" idx="11"/>
          </p:nvPr>
        </p:nvSpPr>
        <p:spPr/>
        <p:txBody>
          <a:bodyPr/>
          <a:lstStyle/>
          <a:p>
            <a:endParaRPr lang="en-US"/>
          </a:p>
        </p:txBody>
      </p:sp>
      <p:sp>
        <p:nvSpPr>
          <p:cNvPr id="7" name="슬라이드 번호 개체 틀 6"/>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23678856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a:xfrm>
            <a:off x="839788" y="365125"/>
            <a:ext cx="10515600" cy="1325563"/>
          </a:xfrm>
        </p:spPr>
        <p:txBody>
          <a:bodyPr/>
          <a:lstStyle/>
          <a:p>
            <a:r>
              <a:rPr lang="ko-KR" altLang="en-US" smtClean="0"/>
              <a:t>마스터 제목 스타일 편집</a:t>
            </a:r>
            <a:endParaRPr lang="en-US"/>
          </a:p>
        </p:txBody>
      </p:sp>
      <p:sp>
        <p:nvSpPr>
          <p:cNvPr id="3" name="텍스트 개체 틀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내용 개체 틀 3"/>
          <p:cNvSpPr>
            <a:spLocks noGrp="1"/>
          </p:cNvSpPr>
          <p:nvPr>
            <p:ph sz="half" idx="2"/>
          </p:nvPr>
        </p:nvSpPr>
        <p:spPr>
          <a:xfrm>
            <a:off x="839788" y="2505075"/>
            <a:ext cx="5157787" cy="3684588"/>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5" name="텍스트 개체 틀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6" name="내용 개체 틀 5"/>
          <p:cNvSpPr>
            <a:spLocks noGrp="1"/>
          </p:cNvSpPr>
          <p:nvPr>
            <p:ph sz="quarter" idx="4"/>
          </p:nvPr>
        </p:nvSpPr>
        <p:spPr>
          <a:xfrm>
            <a:off x="6172200" y="2505075"/>
            <a:ext cx="5183188" cy="3684588"/>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7" name="날짜 개체 틀 6"/>
          <p:cNvSpPr>
            <a:spLocks noGrp="1"/>
          </p:cNvSpPr>
          <p:nvPr>
            <p:ph type="dt" sz="half" idx="10"/>
          </p:nvPr>
        </p:nvSpPr>
        <p:spPr/>
        <p:txBody>
          <a:bodyPr/>
          <a:lstStyle/>
          <a:p>
            <a:fld id="{EDB25298-F688-4150-B34C-CD8101999BC3}" type="datetimeFigureOut">
              <a:rPr lang="en-US" smtClean="0"/>
              <a:t>9/14/2020</a:t>
            </a:fld>
            <a:endParaRPr lang="en-US"/>
          </a:p>
        </p:txBody>
      </p:sp>
      <p:sp>
        <p:nvSpPr>
          <p:cNvPr id="8" name="바닥글 개체 틀 7"/>
          <p:cNvSpPr>
            <a:spLocks noGrp="1"/>
          </p:cNvSpPr>
          <p:nvPr>
            <p:ph type="ftr" sz="quarter" idx="11"/>
          </p:nvPr>
        </p:nvSpPr>
        <p:spPr/>
        <p:txBody>
          <a:bodyPr/>
          <a:lstStyle/>
          <a:p>
            <a:endParaRPr lang="en-US"/>
          </a:p>
        </p:txBody>
      </p:sp>
      <p:sp>
        <p:nvSpPr>
          <p:cNvPr id="9" name="슬라이드 번호 개체 틀 8"/>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33464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en-US"/>
          </a:p>
        </p:txBody>
      </p:sp>
      <p:sp>
        <p:nvSpPr>
          <p:cNvPr id="3" name="날짜 개체 틀 2"/>
          <p:cNvSpPr>
            <a:spLocks noGrp="1"/>
          </p:cNvSpPr>
          <p:nvPr>
            <p:ph type="dt" sz="half" idx="10"/>
          </p:nvPr>
        </p:nvSpPr>
        <p:spPr/>
        <p:txBody>
          <a:bodyPr/>
          <a:lstStyle/>
          <a:p>
            <a:fld id="{EDB25298-F688-4150-B34C-CD8101999BC3}" type="datetimeFigureOut">
              <a:rPr lang="en-US" smtClean="0"/>
              <a:t>9/14/2020</a:t>
            </a:fld>
            <a:endParaRPr lang="en-US"/>
          </a:p>
        </p:txBody>
      </p:sp>
      <p:sp>
        <p:nvSpPr>
          <p:cNvPr id="4" name="바닥글 개체 틀 3"/>
          <p:cNvSpPr>
            <a:spLocks noGrp="1"/>
          </p:cNvSpPr>
          <p:nvPr>
            <p:ph type="ftr" sz="quarter" idx="11"/>
          </p:nvPr>
        </p:nvSpPr>
        <p:spPr/>
        <p:txBody>
          <a:bodyPr/>
          <a:lstStyle/>
          <a:p>
            <a:endParaRPr lang="en-US"/>
          </a:p>
        </p:txBody>
      </p:sp>
      <p:sp>
        <p:nvSpPr>
          <p:cNvPr id="5" name="슬라이드 번호 개체 틀 4"/>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5364955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p:txBody>
          <a:bodyPr/>
          <a:lstStyle/>
          <a:p>
            <a:fld id="{EDB25298-F688-4150-B34C-CD8101999BC3}" type="datetimeFigureOut">
              <a:rPr lang="en-US" smtClean="0"/>
              <a:t>9/14/2020</a:t>
            </a:fld>
            <a:endParaRPr lang="en-US"/>
          </a:p>
        </p:txBody>
      </p:sp>
      <p:sp>
        <p:nvSpPr>
          <p:cNvPr id="3" name="바닥글 개체 틀 2"/>
          <p:cNvSpPr>
            <a:spLocks noGrp="1"/>
          </p:cNvSpPr>
          <p:nvPr>
            <p:ph type="ftr" sz="quarter" idx="11"/>
          </p:nvPr>
        </p:nvSpPr>
        <p:spPr/>
        <p:txBody>
          <a:bodyPr/>
          <a:lstStyle/>
          <a:p>
            <a:endParaRPr lang="en-US"/>
          </a:p>
        </p:txBody>
      </p:sp>
      <p:sp>
        <p:nvSpPr>
          <p:cNvPr id="4" name="슬라이드 번호 개체 틀 3"/>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1976469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839788" y="457200"/>
            <a:ext cx="3932237" cy="1600200"/>
          </a:xfrm>
        </p:spPr>
        <p:txBody>
          <a:bodyPr anchor="b"/>
          <a:lstStyle>
            <a:lvl1pPr>
              <a:defRPr sz="3200"/>
            </a:lvl1pPr>
          </a:lstStyle>
          <a:p>
            <a:r>
              <a:rPr lang="ko-KR" altLang="en-US" smtClean="0"/>
              <a:t>마스터 제목 스타일 편집</a:t>
            </a:r>
            <a:endParaRPr lang="en-US"/>
          </a:p>
        </p:txBody>
      </p:sp>
      <p:sp>
        <p:nvSpPr>
          <p:cNvPr id="3" name="내용 개체 틀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4" name="텍스트 개체 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smtClean="0"/>
              <a:t>마스터 텍스트 스타일을 편집합니다</a:t>
            </a:r>
          </a:p>
        </p:txBody>
      </p:sp>
      <p:sp>
        <p:nvSpPr>
          <p:cNvPr id="5" name="날짜 개체 틀 4"/>
          <p:cNvSpPr>
            <a:spLocks noGrp="1"/>
          </p:cNvSpPr>
          <p:nvPr>
            <p:ph type="dt" sz="half" idx="10"/>
          </p:nvPr>
        </p:nvSpPr>
        <p:spPr/>
        <p:txBody>
          <a:bodyPr/>
          <a:lstStyle/>
          <a:p>
            <a:fld id="{EDB25298-F688-4150-B34C-CD8101999BC3}" type="datetimeFigureOut">
              <a:rPr lang="en-US" smtClean="0"/>
              <a:t>9/14/2020</a:t>
            </a:fld>
            <a:endParaRPr lang="en-US"/>
          </a:p>
        </p:txBody>
      </p:sp>
      <p:sp>
        <p:nvSpPr>
          <p:cNvPr id="6" name="바닥글 개체 틀 5"/>
          <p:cNvSpPr>
            <a:spLocks noGrp="1"/>
          </p:cNvSpPr>
          <p:nvPr>
            <p:ph type="ftr" sz="quarter" idx="11"/>
          </p:nvPr>
        </p:nvSpPr>
        <p:spPr/>
        <p:txBody>
          <a:bodyPr/>
          <a:lstStyle/>
          <a:p>
            <a:endParaRPr lang="en-US"/>
          </a:p>
        </p:txBody>
      </p:sp>
      <p:sp>
        <p:nvSpPr>
          <p:cNvPr id="7" name="슬라이드 번호 개체 틀 6"/>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0385177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839788" y="457200"/>
            <a:ext cx="3932237" cy="1600200"/>
          </a:xfrm>
        </p:spPr>
        <p:txBody>
          <a:bodyPr anchor="b"/>
          <a:lstStyle>
            <a:lvl1pPr>
              <a:defRPr sz="3200"/>
            </a:lvl1pPr>
          </a:lstStyle>
          <a:p>
            <a:r>
              <a:rPr lang="ko-KR" altLang="en-US" smtClean="0"/>
              <a:t>마스터 제목 스타일 편집</a:t>
            </a:r>
            <a:endParaRPr lang="en-US"/>
          </a:p>
        </p:txBody>
      </p:sp>
      <p:sp>
        <p:nvSpPr>
          <p:cNvPr id="3" name="그림 개체 틀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텍스트 개체 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smtClean="0"/>
              <a:t>마스터 텍스트 스타일을 편집합니다</a:t>
            </a:r>
          </a:p>
        </p:txBody>
      </p:sp>
      <p:sp>
        <p:nvSpPr>
          <p:cNvPr id="5" name="날짜 개체 틀 4"/>
          <p:cNvSpPr>
            <a:spLocks noGrp="1"/>
          </p:cNvSpPr>
          <p:nvPr>
            <p:ph type="dt" sz="half" idx="10"/>
          </p:nvPr>
        </p:nvSpPr>
        <p:spPr/>
        <p:txBody>
          <a:bodyPr/>
          <a:lstStyle/>
          <a:p>
            <a:fld id="{EDB25298-F688-4150-B34C-CD8101999BC3}" type="datetimeFigureOut">
              <a:rPr lang="en-US" smtClean="0"/>
              <a:t>9/14/2020</a:t>
            </a:fld>
            <a:endParaRPr lang="en-US"/>
          </a:p>
        </p:txBody>
      </p:sp>
      <p:sp>
        <p:nvSpPr>
          <p:cNvPr id="6" name="바닥글 개체 틀 5"/>
          <p:cNvSpPr>
            <a:spLocks noGrp="1"/>
          </p:cNvSpPr>
          <p:nvPr>
            <p:ph type="ftr" sz="quarter" idx="11"/>
          </p:nvPr>
        </p:nvSpPr>
        <p:spPr/>
        <p:txBody>
          <a:bodyPr/>
          <a:lstStyle/>
          <a:p>
            <a:endParaRPr lang="en-US"/>
          </a:p>
        </p:txBody>
      </p:sp>
      <p:sp>
        <p:nvSpPr>
          <p:cNvPr id="7" name="슬라이드 번호 개체 틀 6"/>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0931591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ko-KR" altLang="en-US" smtClean="0"/>
              <a:t>마스터 제목 스타일 편집</a:t>
            </a:r>
            <a:endParaRPr lang="en-US"/>
          </a:p>
        </p:txBody>
      </p:sp>
      <p:sp>
        <p:nvSpPr>
          <p:cNvPr id="3" name="텍스트 개체 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a:p>
        </p:txBody>
      </p:sp>
      <p:sp>
        <p:nvSpPr>
          <p:cNvPr id="4" name="날짜 개체 틀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B25298-F688-4150-B34C-CD8101999BC3}" type="datetimeFigureOut">
              <a:rPr lang="en-US" smtClean="0"/>
              <a:t>9/14/2020</a:t>
            </a:fld>
            <a:endParaRPr lang="en-US"/>
          </a:p>
        </p:txBody>
      </p:sp>
      <p:sp>
        <p:nvSpPr>
          <p:cNvPr id="5" name="바닥글 개체 틀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슬라이드 번호 개체 틀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7E0DAE-A1C9-4D60-BA3C-4F78DD393968}" type="slidenum">
              <a:rPr lang="en-US" smtClean="0"/>
              <a:t>‹#›</a:t>
            </a:fld>
            <a:endParaRPr lang="en-US"/>
          </a:p>
        </p:txBody>
      </p:sp>
    </p:spTree>
    <p:extLst>
      <p:ext uri="{BB962C8B-B14F-4D97-AF65-F5344CB8AC3E}">
        <p14:creationId xmlns:p14="http://schemas.microsoft.com/office/powerpoint/2010/main" val="40405713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직사각형 3"/>
          <p:cNvSpPr/>
          <p:nvPr/>
        </p:nvSpPr>
        <p:spPr>
          <a:xfrm>
            <a:off x="1059642" y="3557856"/>
            <a:ext cx="7186731" cy="2031325"/>
          </a:xfrm>
          <a:prstGeom prst="rect">
            <a:avLst/>
          </a:prstGeom>
        </p:spPr>
        <p:txBody>
          <a:bodyPr wrap="square">
            <a:spAutoFit/>
          </a:bodyPr>
          <a:lstStyle/>
          <a:p>
            <a:pPr>
              <a:spcBef>
                <a:spcPts val="0"/>
              </a:spcBef>
              <a:spcAft>
                <a:spcPts val="1200"/>
              </a:spcAft>
            </a:pPr>
            <a:r>
              <a:rPr lang="en-US" altLang="ko-KR" sz="2400" b="1" dirty="0" smtClean="0">
                <a:solidFill>
                  <a:schemeClr val="bg1"/>
                </a:solidFill>
                <a:latin typeface="Arial" panose="020B0604020202020204" pitchFamily="34" charset="0"/>
                <a:cs typeface="Arial" panose="020B0604020202020204" pitchFamily="34" charset="0"/>
              </a:rPr>
              <a:t>Agenda Item: 14</a:t>
            </a:r>
          </a:p>
          <a:p>
            <a:pPr>
              <a:spcBef>
                <a:spcPts val="0"/>
              </a:spcBef>
              <a:spcAft>
                <a:spcPts val="1200"/>
              </a:spcAft>
            </a:pPr>
            <a:r>
              <a:rPr lang="en-US" altLang="ko-KR" sz="2400" b="1" dirty="0" smtClean="0">
                <a:solidFill>
                  <a:schemeClr val="bg1"/>
                </a:solidFill>
                <a:latin typeface="Arial" panose="020B0604020202020204" pitchFamily="34" charset="0"/>
                <a:cs typeface="Arial" panose="020B0604020202020204" pitchFamily="34" charset="0"/>
              </a:rPr>
              <a:t>Source: Samsung, CMCC, </a:t>
            </a:r>
            <a:r>
              <a:rPr lang="en-US" altLang="ko-KR" sz="2400" b="1" dirty="0" err="1" smtClean="0">
                <a:solidFill>
                  <a:schemeClr val="bg1"/>
                </a:solidFill>
                <a:latin typeface="Arial" panose="020B0604020202020204" pitchFamily="34" charset="0"/>
                <a:cs typeface="Arial" panose="020B0604020202020204" pitchFamily="34" charset="0"/>
              </a:rPr>
              <a:t>LGUplus</a:t>
            </a:r>
            <a:r>
              <a:rPr lang="en-US" altLang="ko-KR" sz="2400" b="1" dirty="0" smtClean="0">
                <a:solidFill>
                  <a:schemeClr val="bg1"/>
                </a:solidFill>
                <a:latin typeface="Arial" panose="020B0604020202020204" pitchFamily="34" charset="0"/>
                <a:cs typeface="Arial" panose="020B0604020202020204" pitchFamily="34" charset="0"/>
              </a:rPr>
              <a:t>, SK Telecom</a:t>
            </a:r>
          </a:p>
          <a:p>
            <a:pPr>
              <a:spcBef>
                <a:spcPts val="0"/>
              </a:spcBef>
              <a:spcAft>
                <a:spcPts val="1200"/>
              </a:spcAft>
            </a:pPr>
            <a:r>
              <a:rPr lang="en-US" altLang="ko-KR" sz="2400" b="1" dirty="0" smtClean="0">
                <a:solidFill>
                  <a:schemeClr val="bg1"/>
                </a:solidFill>
                <a:latin typeface="Arial" panose="020B0604020202020204" pitchFamily="34" charset="0"/>
                <a:cs typeface="Arial" panose="020B0604020202020204" pitchFamily="34" charset="0"/>
              </a:rPr>
              <a:t>Title: On SIB24 issues</a:t>
            </a:r>
          </a:p>
          <a:p>
            <a:pPr>
              <a:spcBef>
                <a:spcPts val="0"/>
              </a:spcBef>
              <a:spcAft>
                <a:spcPts val="1200"/>
              </a:spcAft>
            </a:pPr>
            <a:r>
              <a:rPr lang="en-US" altLang="ko-KR" sz="2400" b="1" dirty="0" smtClean="0">
                <a:solidFill>
                  <a:schemeClr val="bg1"/>
                </a:solidFill>
                <a:latin typeface="Arial" panose="020B0604020202020204" pitchFamily="34" charset="0"/>
                <a:cs typeface="Arial" panose="020B0604020202020204" pitchFamily="34" charset="0"/>
              </a:rPr>
              <a:t>Document for: Discussion and Decision</a:t>
            </a:r>
          </a:p>
        </p:txBody>
      </p:sp>
      <p:sp>
        <p:nvSpPr>
          <p:cNvPr id="5" name="직사각형 4"/>
          <p:cNvSpPr/>
          <p:nvPr/>
        </p:nvSpPr>
        <p:spPr>
          <a:xfrm>
            <a:off x="344021" y="406717"/>
            <a:ext cx="5228643" cy="584775"/>
          </a:xfrm>
          <a:prstGeom prst="rect">
            <a:avLst/>
          </a:prstGeom>
        </p:spPr>
        <p:txBody>
          <a:bodyPr wrap="square">
            <a:spAutoFit/>
          </a:bodyPr>
          <a:lstStyle/>
          <a:p>
            <a:pPr>
              <a:spcAft>
                <a:spcPts val="0"/>
              </a:spcAft>
            </a:pPr>
            <a:r>
              <a:rPr lang="en-US" altLang="ko-KR" sz="1600" dirty="0">
                <a:solidFill>
                  <a:schemeClr val="bg1"/>
                </a:solidFill>
                <a:latin typeface="Calibri" panose="020F0502020204030204" pitchFamily="34" charset="0"/>
                <a:cs typeface="Times New Roman" panose="02020603050405020304" pitchFamily="18" charset="0"/>
              </a:rPr>
              <a:t>3GPP TSG RAN Meeting #</a:t>
            </a:r>
            <a:r>
              <a:rPr lang="en-US" altLang="ko-KR" sz="1600" dirty="0" smtClean="0">
                <a:solidFill>
                  <a:schemeClr val="bg1"/>
                </a:solidFill>
                <a:latin typeface="Calibri" panose="020F0502020204030204" pitchFamily="34" charset="0"/>
                <a:cs typeface="Times New Roman" panose="02020603050405020304" pitchFamily="18" charset="0"/>
              </a:rPr>
              <a:t>88e</a:t>
            </a:r>
            <a:endParaRPr lang="en-US" altLang="ko-KR" sz="1600" dirty="0">
              <a:solidFill>
                <a:schemeClr val="bg1"/>
              </a:solidFill>
              <a:latin typeface="Calibri" panose="020F0502020204030204" pitchFamily="34" charset="0"/>
              <a:cs typeface="Times New Roman" panose="02020603050405020304" pitchFamily="18" charset="0"/>
            </a:endParaRPr>
          </a:p>
          <a:p>
            <a:pPr>
              <a:spcAft>
                <a:spcPts val="0"/>
              </a:spcAft>
            </a:pPr>
            <a:r>
              <a:rPr lang="en-US" altLang="ko-KR" sz="1600" dirty="0">
                <a:solidFill>
                  <a:schemeClr val="bg1"/>
                </a:solidFill>
                <a:latin typeface="Calibri" panose="020F0502020204030204" pitchFamily="34" charset="0"/>
                <a:cs typeface="Times New Roman" panose="02020603050405020304" pitchFamily="18" charset="0"/>
              </a:rPr>
              <a:t>Electronic Meeting, June 29 - July 3, 2020</a:t>
            </a:r>
          </a:p>
        </p:txBody>
      </p:sp>
      <p:sp>
        <p:nvSpPr>
          <p:cNvPr id="6" name="직사각형 5"/>
          <p:cNvSpPr/>
          <p:nvPr/>
        </p:nvSpPr>
        <p:spPr>
          <a:xfrm>
            <a:off x="10630134" y="484685"/>
            <a:ext cx="1218288" cy="338554"/>
          </a:xfrm>
          <a:prstGeom prst="rect">
            <a:avLst/>
          </a:prstGeom>
        </p:spPr>
        <p:txBody>
          <a:bodyPr wrap="square">
            <a:spAutoFit/>
          </a:bodyPr>
          <a:lstStyle/>
          <a:p>
            <a:pPr algn="r">
              <a:spcAft>
                <a:spcPts val="0"/>
              </a:spcAft>
            </a:pPr>
            <a:r>
              <a:rPr lang="en-US" altLang="ko-KR" sz="1600" dirty="0" smtClean="0">
                <a:solidFill>
                  <a:schemeClr val="bg1"/>
                </a:solidFill>
                <a:latin typeface="Calibri" panose="020F0502020204030204" pitchFamily="34" charset="0"/>
                <a:cs typeface="Arial" panose="020B0604020202020204" pitchFamily="34" charset="0"/>
              </a:rPr>
              <a:t>RP-201983</a:t>
            </a:r>
            <a:endParaRPr lang="ko-KR" altLang="ko-KR" sz="1100" b="0" dirty="0">
              <a:solidFill>
                <a:schemeClr val="bg1"/>
              </a:solidFill>
              <a:effectLst/>
              <a:latin typeface="Calibri" panose="020F0502020204030204" pitchFamily="34" charset="0"/>
              <a:ea typeface="맑은 고딕" panose="020B0503020000020004" pitchFamily="50" charset="-127"/>
              <a:cs typeface="Times New Roman" panose="02020603050405020304" pitchFamily="18" charset="0"/>
            </a:endParaRPr>
          </a:p>
        </p:txBody>
      </p:sp>
    </p:spTree>
    <p:extLst>
      <p:ext uri="{BB962C8B-B14F-4D97-AF65-F5344CB8AC3E}">
        <p14:creationId xmlns:p14="http://schemas.microsoft.com/office/powerpoint/2010/main" val="3373515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Observations and Suggestions</a:t>
            </a:r>
            <a:endParaRPr lang="ko-KR" altLang="en-US" dirty="0"/>
          </a:p>
        </p:txBody>
      </p:sp>
      <p:sp>
        <p:nvSpPr>
          <p:cNvPr id="3" name="내용 개체 틀 2"/>
          <p:cNvSpPr>
            <a:spLocks noGrp="1"/>
          </p:cNvSpPr>
          <p:nvPr>
            <p:ph idx="1"/>
          </p:nvPr>
        </p:nvSpPr>
        <p:spPr/>
        <p:txBody>
          <a:bodyPr>
            <a:normAutofit/>
          </a:bodyPr>
          <a:lstStyle/>
          <a:p>
            <a:r>
              <a:rPr lang="en-US" altLang="ko-KR" sz="2000" dirty="0" smtClean="0"/>
              <a:t>Observations</a:t>
            </a:r>
          </a:p>
          <a:p>
            <a:pPr lvl="1"/>
            <a:r>
              <a:rPr lang="en-US" altLang="ko-KR" sz="1800" dirty="0" smtClean="0"/>
              <a:t>It is an unfortunate event stemmed from the wrong UE implementations deployed long ago.</a:t>
            </a:r>
          </a:p>
          <a:p>
            <a:pPr lvl="1"/>
            <a:r>
              <a:rPr lang="en-US" altLang="ko-KR" sz="1800" dirty="0" smtClean="0"/>
              <a:t>Workaround solution has a limitation that it works only for a specific SIB. </a:t>
            </a:r>
          </a:p>
          <a:p>
            <a:pPr lvl="1"/>
            <a:r>
              <a:rPr lang="en-US" altLang="ko-KR" sz="1800" dirty="0" smtClean="0"/>
              <a:t>If the problem remains unsolved, NW vendors and operators will be forced to, whenever new SIBs are to be deployed, either handle the problems with proprietary solutions, take the risk of misbehaving UE(s) being in their network, or simply refrain themselves from broadcasting the new SIBs .</a:t>
            </a:r>
          </a:p>
          <a:p>
            <a:pPr lvl="1"/>
            <a:r>
              <a:rPr lang="en-US" altLang="ko-KR" sz="1800" dirty="0" smtClean="0"/>
              <a:t>SIB24 extension and SIB24 multiplexing are different problems in nature. However, they cause similar consequences and deserve the solutions especially when the solutions have great commonalities.</a:t>
            </a:r>
          </a:p>
          <a:p>
            <a:pPr lvl="1"/>
            <a:r>
              <a:rPr lang="en-US" altLang="ko-KR" sz="1800" dirty="0" smtClean="0"/>
              <a:t>Timely solution is important because the number of UE(s) impacted by the solution will continuously increase </a:t>
            </a:r>
          </a:p>
          <a:p>
            <a:r>
              <a:rPr lang="en-US" altLang="ko-KR" sz="2000" dirty="0" smtClean="0"/>
              <a:t>Proposals</a:t>
            </a:r>
          </a:p>
          <a:p>
            <a:pPr lvl="1"/>
            <a:r>
              <a:rPr lang="en-US" altLang="ko-KR" sz="1800" dirty="0" smtClean="0"/>
              <a:t>RAN agree to solve SIB 24 extension problem based on the technically endorsed CRs in September version specifications. </a:t>
            </a:r>
          </a:p>
          <a:p>
            <a:pPr lvl="1"/>
            <a:r>
              <a:rPr lang="en-US" altLang="ko-KR" sz="1800" dirty="0" smtClean="0"/>
              <a:t>RAN agree to solve SIB 24 multiplexing problem by updating the technically endorsed CRs </a:t>
            </a:r>
            <a:r>
              <a:rPr lang="en-US" altLang="ko-KR" sz="1800" dirty="0"/>
              <a:t>in September version </a:t>
            </a:r>
            <a:r>
              <a:rPr lang="en-US" altLang="ko-KR" sz="1800" dirty="0" smtClean="0"/>
              <a:t>specifications. A draft CR is attached. A change outlined in slide 7 is added on top of RAN2 endorsed CR </a:t>
            </a:r>
            <a:br>
              <a:rPr lang="en-US" altLang="ko-KR" sz="1800" dirty="0" smtClean="0"/>
            </a:br>
            <a:endParaRPr lang="ko-KR" altLang="en-US" sz="1800" dirty="0"/>
          </a:p>
        </p:txBody>
      </p:sp>
    </p:spTree>
    <p:extLst>
      <p:ext uri="{BB962C8B-B14F-4D97-AF65-F5344CB8AC3E}">
        <p14:creationId xmlns:p14="http://schemas.microsoft.com/office/powerpoint/2010/main" val="21737625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Annex. Scheduling (in)flexibility of </a:t>
            </a:r>
            <a:r>
              <a:rPr lang="en-US" altLang="ko-KR" dirty="0" err="1" smtClean="0"/>
              <a:t>SystemInformation</a:t>
            </a:r>
            <a:endParaRPr lang="ko-KR" altLang="en-US" dirty="0"/>
          </a:p>
        </p:txBody>
      </p:sp>
      <p:sp>
        <p:nvSpPr>
          <p:cNvPr id="3" name="내용 개체 틀 2"/>
          <p:cNvSpPr>
            <a:spLocks noGrp="1"/>
          </p:cNvSpPr>
          <p:nvPr>
            <p:ph idx="1"/>
          </p:nvPr>
        </p:nvSpPr>
        <p:spPr>
          <a:xfrm>
            <a:off x="338667" y="965200"/>
            <a:ext cx="11514666" cy="1176906"/>
          </a:xfrm>
        </p:spPr>
        <p:txBody>
          <a:bodyPr>
            <a:normAutofit/>
          </a:bodyPr>
          <a:lstStyle/>
          <a:p>
            <a:r>
              <a:rPr lang="en-US" altLang="ko-KR" dirty="0" smtClean="0"/>
              <a:t>Transmitting legacy SIB and new SIB together in a </a:t>
            </a:r>
            <a:r>
              <a:rPr lang="en-US" altLang="ko-KR" dirty="0" err="1" smtClean="0"/>
              <a:t>SystemInformation</a:t>
            </a:r>
            <a:r>
              <a:rPr lang="en-US" altLang="ko-KR" dirty="0" smtClean="0"/>
              <a:t> and transmitting them in separate </a:t>
            </a:r>
            <a:r>
              <a:rPr lang="en-US" altLang="ko-KR" dirty="0" err="1" smtClean="0"/>
              <a:t>SystemInformation</a:t>
            </a:r>
            <a:r>
              <a:rPr lang="en-US" altLang="ko-KR" dirty="0" smtClean="0"/>
              <a:t>(s) makes difference only in time domain scheduling. </a:t>
            </a:r>
          </a:p>
          <a:p>
            <a:r>
              <a:rPr lang="en-US" altLang="ko-KR" dirty="0" smtClean="0"/>
              <a:t>One additional </a:t>
            </a:r>
            <a:r>
              <a:rPr lang="en-US" altLang="ko-KR" dirty="0" err="1" smtClean="0"/>
              <a:t>si</a:t>
            </a:r>
            <a:r>
              <a:rPr lang="en-US" altLang="ko-KR" dirty="0" smtClean="0"/>
              <a:t>-Window is required. Unless the sum of </a:t>
            </a:r>
            <a:r>
              <a:rPr lang="en-US" altLang="ko-KR" dirty="0" err="1" smtClean="0"/>
              <a:t>si</a:t>
            </a:r>
            <a:r>
              <a:rPr lang="en-US" altLang="ko-KR" dirty="0" smtClean="0"/>
              <a:t>-Windows &gt; </a:t>
            </a:r>
            <a:r>
              <a:rPr lang="en-US" altLang="ko-KR" dirty="0" err="1" smtClean="0"/>
              <a:t>si</a:t>
            </a:r>
            <a:r>
              <a:rPr lang="en-US" altLang="ko-KR" dirty="0" smtClean="0"/>
              <a:t>-Periodicity, it doesn’t matter</a:t>
            </a:r>
          </a:p>
          <a:p>
            <a:endParaRPr lang="ko-KR" altLang="en-US" dirty="0"/>
          </a:p>
        </p:txBody>
      </p:sp>
      <p:cxnSp>
        <p:nvCxnSpPr>
          <p:cNvPr id="5" name="직선 화살표 연결선 4"/>
          <p:cNvCxnSpPr/>
          <p:nvPr/>
        </p:nvCxnSpPr>
        <p:spPr>
          <a:xfrm>
            <a:off x="338667" y="3804556"/>
            <a:ext cx="10799025" cy="67456"/>
          </a:xfrm>
          <a:prstGeom prst="straightConnector1">
            <a:avLst/>
          </a:prstGeom>
          <a:ln>
            <a:tailEnd type="triangle" w="lg" len="lg"/>
          </a:ln>
        </p:spPr>
        <p:style>
          <a:lnRef idx="3">
            <a:schemeClr val="dk1"/>
          </a:lnRef>
          <a:fillRef idx="0">
            <a:schemeClr val="dk1"/>
          </a:fillRef>
          <a:effectRef idx="2">
            <a:schemeClr val="dk1"/>
          </a:effectRef>
          <a:fontRef idx="minor">
            <a:schemeClr val="tx1"/>
          </a:fontRef>
        </p:style>
      </p:cxnSp>
      <p:cxnSp>
        <p:nvCxnSpPr>
          <p:cNvPr id="7" name="직선 연결선 6"/>
          <p:cNvCxnSpPr/>
          <p:nvPr/>
        </p:nvCxnSpPr>
        <p:spPr>
          <a:xfrm>
            <a:off x="1069521" y="3331029"/>
            <a:ext cx="8165" cy="49199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 name="직선 연결선 7"/>
          <p:cNvCxnSpPr/>
          <p:nvPr/>
        </p:nvCxnSpPr>
        <p:spPr>
          <a:xfrm>
            <a:off x="1768932" y="3303816"/>
            <a:ext cx="8165" cy="49199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 name="직선 연결선 9"/>
          <p:cNvCxnSpPr/>
          <p:nvPr/>
        </p:nvCxnSpPr>
        <p:spPr>
          <a:xfrm>
            <a:off x="1069521" y="3411026"/>
            <a:ext cx="707576" cy="0"/>
          </a:xfrm>
          <a:prstGeom prst="line">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595992" y="2996291"/>
            <a:ext cx="1608364" cy="276999"/>
          </a:xfrm>
          <a:prstGeom prst="rect">
            <a:avLst/>
          </a:prstGeom>
          <a:noFill/>
        </p:spPr>
        <p:txBody>
          <a:bodyPr wrap="square" rtlCol="0">
            <a:spAutoFit/>
          </a:bodyPr>
          <a:lstStyle/>
          <a:p>
            <a:pPr algn="ctr"/>
            <a:r>
              <a:rPr lang="en-US" altLang="ko-KR" sz="1200" dirty="0" smtClean="0"/>
              <a:t>Si-Window</a:t>
            </a:r>
            <a:endParaRPr lang="ko-KR" altLang="en-US" sz="1200" dirty="0"/>
          </a:p>
        </p:txBody>
      </p:sp>
      <p:sp>
        <p:nvSpPr>
          <p:cNvPr id="13" name="직사각형 12"/>
          <p:cNvSpPr/>
          <p:nvPr/>
        </p:nvSpPr>
        <p:spPr>
          <a:xfrm>
            <a:off x="1177799" y="3699999"/>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14" name="직사각형 13"/>
          <p:cNvSpPr/>
          <p:nvPr/>
        </p:nvSpPr>
        <p:spPr>
          <a:xfrm>
            <a:off x="1516906" y="3697471"/>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15" name="직사각형 14"/>
          <p:cNvSpPr/>
          <p:nvPr/>
        </p:nvSpPr>
        <p:spPr>
          <a:xfrm>
            <a:off x="1925121" y="3699999"/>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16" name="직사각형 15"/>
          <p:cNvSpPr/>
          <p:nvPr/>
        </p:nvSpPr>
        <p:spPr>
          <a:xfrm>
            <a:off x="2273463" y="3697471"/>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17" name="직사각형 16"/>
          <p:cNvSpPr/>
          <p:nvPr/>
        </p:nvSpPr>
        <p:spPr>
          <a:xfrm>
            <a:off x="2582443" y="3699999"/>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18" name="직사각형 17"/>
          <p:cNvSpPr/>
          <p:nvPr/>
        </p:nvSpPr>
        <p:spPr>
          <a:xfrm>
            <a:off x="3020016" y="3697471"/>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27" name="직사각형 26"/>
          <p:cNvSpPr/>
          <p:nvPr/>
        </p:nvSpPr>
        <p:spPr>
          <a:xfrm>
            <a:off x="1177799" y="3591144"/>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28" name="직사각형 27"/>
          <p:cNvSpPr/>
          <p:nvPr/>
        </p:nvSpPr>
        <p:spPr>
          <a:xfrm>
            <a:off x="1516906" y="3588616"/>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29" name="직사각형 28"/>
          <p:cNvSpPr/>
          <p:nvPr/>
        </p:nvSpPr>
        <p:spPr>
          <a:xfrm>
            <a:off x="1925121" y="3591144"/>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30" name="직사각형 29"/>
          <p:cNvSpPr/>
          <p:nvPr/>
        </p:nvSpPr>
        <p:spPr>
          <a:xfrm>
            <a:off x="2273463" y="3588616"/>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35" name="직사각형 34"/>
          <p:cNvSpPr/>
          <p:nvPr/>
        </p:nvSpPr>
        <p:spPr>
          <a:xfrm>
            <a:off x="2582443" y="3588616"/>
            <a:ext cx="180000" cy="108000"/>
          </a:xfrm>
          <a:prstGeom prst="rect">
            <a:avLst/>
          </a:prstGeom>
          <a:solidFill>
            <a:srgbClr val="FF0000"/>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36" name="직사각형 35"/>
          <p:cNvSpPr/>
          <p:nvPr/>
        </p:nvSpPr>
        <p:spPr>
          <a:xfrm>
            <a:off x="3020016" y="3586088"/>
            <a:ext cx="180000" cy="108000"/>
          </a:xfrm>
          <a:prstGeom prst="rect">
            <a:avLst/>
          </a:prstGeom>
          <a:solidFill>
            <a:srgbClr val="FF0000"/>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cxnSp>
        <p:nvCxnSpPr>
          <p:cNvPr id="37" name="직선 연결선 36"/>
          <p:cNvCxnSpPr/>
          <p:nvPr/>
        </p:nvCxnSpPr>
        <p:spPr>
          <a:xfrm>
            <a:off x="2492834" y="3314234"/>
            <a:ext cx="8165" cy="49199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 name="직선 연결선 38"/>
          <p:cNvCxnSpPr/>
          <p:nvPr/>
        </p:nvCxnSpPr>
        <p:spPr>
          <a:xfrm>
            <a:off x="3200410" y="3316985"/>
            <a:ext cx="8165" cy="49199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1" name="직선 연결선 40"/>
          <p:cNvCxnSpPr/>
          <p:nvPr/>
        </p:nvCxnSpPr>
        <p:spPr>
          <a:xfrm>
            <a:off x="6096005" y="3344637"/>
            <a:ext cx="8165" cy="49199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2" name="직선 연결선 41"/>
          <p:cNvCxnSpPr/>
          <p:nvPr/>
        </p:nvCxnSpPr>
        <p:spPr>
          <a:xfrm>
            <a:off x="6795416" y="3317424"/>
            <a:ext cx="8165" cy="49199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3" name="직선 연결선 42"/>
          <p:cNvCxnSpPr/>
          <p:nvPr/>
        </p:nvCxnSpPr>
        <p:spPr>
          <a:xfrm>
            <a:off x="6096005" y="3424634"/>
            <a:ext cx="707576" cy="0"/>
          </a:xfrm>
          <a:prstGeom prst="line">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5622476" y="3009899"/>
            <a:ext cx="1608364" cy="276999"/>
          </a:xfrm>
          <a:prstGeom prst="rect">
            <a:avLst/>
          </a:prstGeom>
          <a:noFill/>
        </p:spPr>
        <p:txBody>
          <a:bodyPr wrap="square" rtlCol="0">
            <a:spAutoFit/>
          </a:bodyPr>
          <a:lstStyle/>
          <a:p>
            <a:pPr algn="ctr"/>
            <a:r>
              <a:rPr lang="en-US" altLang="ko-KR" sz="1200" dirty="0" smtClean="0"/>
              <a:t>Si-Window</a:t>
            </a:r>
            <a:endParaRPr lang="ko-KR" altLang="en-US" sz="1200" dirty="0"/>
          </a:p>
        </p:txBody>
      </p:sp>
      <p:sp>
        <p:nvSpPr>
          <p:cNvPr id="45" name="직사각형 44"/>
          <p:cNvSpPr/>
          <p:nvPr/>
        </p:nvSpPr>
        <p:spPr>
          <a:xfrm>
            <a:off x="6204283" y="3713607"/>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46" name="직사각형 45"/>
          <p:cNvSpPr/>
          <p:nvPr/>
        </p:nvSpPr>
        <p:spPr>
          <a:xfrm>
            <a:off x="6543390" y="3711079"/>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47" name="직사각형 46"/>
          <p:cNvSpPr/>
          <p:nvPr/>
        </p:nvSpPr>
        <p:spPr>
          <a:xfrm>
            <a:off x="6951605" y="3713607"/>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48" name="직사각형 47"/>
          <p:cNvSpPr/>
          <p:nvPr/>
        </p:nvSpPr>
        <p:spPr>
          <a:xfrm>
            <a:off x="7299947" y="3711079"/>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49" name="직사각형 48"/>
          <p:cNvSpPr/>
          <p:nvPr/>
        </p:nvSpPr>
        <p:spPr>
          <a:xfrm>
            <a:off x="7608927" y="3713607"/>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50" name="직사각형 49"/>
          <p:cNvSpPr/>
          <p:nvPr/>
        </p:nvSpPr>
        <p:spPr>
          <a:xfrm>
            <a:off x="8046500" y="3711079"/>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51" name="직사각형 50"/>
          <p:cNvSpPr/>
          <p:nvPr/>
        </p:nvSpPr>
        <p:spPr>
          <a:xfrm>
            <a:off x="6204283" y="3604752"/>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52" name="직사각형 51"/>
          <p:cNvSpPr/>
          <p:nvPr/>
        </p:nvSpPr>
        <p:spPr>
          <a:xfrm>
            <a:off x="6543390" y="3602224"/>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53" name="직사각형 52"/>
          <p:cNvSpPr/>
          <p:nvPr/>
        </p:nvSpPr>
        <p:spPr>
          <a:xfrm>
            <a:off x="6951605" y="3604752"/>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54" name="직사각형 53"/>
          <p:cNvSpPr/>
          <p:nvPr/>
        </p:nvSpPr>
        <p:spPr>
          <a:xfrm>
            <a:off x="7299947" y="3602224"/>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55" name="직사각형 54"/>
          <p:cNvSpPr/>
          <p:nvPr/>
        </p:nvSpPr>
        <p:spPr>
          <a:xfrm>
            <a:off x="7608927" y="3602224"/>
            <a:ext cx="180000" cy="108000"/>
          </a:xfrm>
          <a:prstGeom prst="rect">
            <a:avLst/>
          </a:prstGeom>
          <a:solidFill>
            <a:srgbClr val="FF0000"/>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56" name="직사각형 55"/>
          <p:cNvSpPr/>
          <p:nvPr/>
        </p:nvSpPr>
        <p:spPr>
          <a:xfrm>
            <a:off x="8046500" y="3599696"/>
            <a:ext cx="180000" cy="108000"/>
          </a:xfrm>
          <a:prstGeom prst="rect">
            <a:avLst/>
          </a:prstGeom>
          <a:solidFill>
            <a:srgbClr val="FF0000"/>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cxnSp>
        <p:nvCxnSpPr>
          <p:cNvPr id="57" name="직선 연결선 56"/>
          <p:cNvCxnSpPr/>
          <p:nvPr/>
        </p:nvCxnSpPr>
        <p:spPr>
          <a:xfrm>
            <a:off x="7519318" y="3327842"/>
            <a:ext cx="8165" cy="49199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8" name="직선 연결선 57"/>
          <p:cNvCxnSpPr/>
          <p:nvPr/>
        </p:nvCxnSpPr>
        <p:spPr>
          <a:xfrm>
            <a:off x="8226894" y="3330593"/>
            <a:ext cx="8165" cy="49199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60" name="직선 연결선 59"/>
          <p:cNvCxnSpPr/>
          <p:nvPr/>
        </p:nvCxnSpPr>
        <p:spPr>
          <a:xfrm flipV="1">
            <a:off x="1069521" y="2694213"/>
            <a:ext cx="5034649" cy="8164"/>
          </a:xfrm>
          <a:prstGeom prst="line">
            <a:avLst/>
          </a:prstGeom>
          <a:ln>
            <a:headEnd type="triangle" w="lg" len="med"/>
            <a:tailEnd type="triangle" w="lg" len="med"/>
          </a:ln>
        </p:spPr>
        <p:style>
          <a:lnRef idx="1">
            <a:schemeClr val="dk1"/>
          </a:lnRef>
          <a:fillRef idx="0">
            <a:schemeClr val="dk1"/>
          </a:fillRef>
          <a:effectRef idx="0">
            <a:schemeClr val="dk1"/>
          </a:effectRef>
          <a:fontRef idx="minor">
            <a:schemeClr val="tx1"/>
          </a:fontRef>
        </p:style>
      </p:cxnSp>
      <p:cxnSp>
        <p:nvCxnSpPr>
          <p:cNvPr id="62" name="직선 화살표 연결선 61"/>
          <p:cNvCxnSpPr/>
          <p:nvPr/>
        </p:nvCxnSpPr>
        <p:spPr>
          <a:xfrm flipH="1">
            <a:off x="8735785" y="5870118"/>
            <a:ext cx="97972"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63" name="TextBox 62"/>
          <p:cNvSpPr txBox="1"/>
          <p:nvPr/>
        </p:nvSpPr>
        <p:spPr>
          <a:xfrm>
            <a:off x="1800139" y="2390538"/>
            <a:ext cx="3588290" cy="276999"/>
          </a:xfrm>
          <a:prstGeom prst="rect">
            <a:avLst/>
          </a:prstGeom>
          <a:noFill/>
        </p:spPr>
        <p:txBody>
          <a:bodyPr wrap="square" rtlCol="0">
            <a:spAutoFit/>
          </a:bodyPr>
          <a:lstStyle/>
          <a:p>
            <a:pPr algn="ctr"/>
            <a:r>
              <a:rPr lang="en-US" altLang="ko-KR" sz="1200" dirty="0" smtClean="0"/>
              <a:t>Si-Periodicity</a:t>
            </a:r>
            <a:endParaRPr lang="ko-KR" altLang="en-US" sz="1200" dirty="0"/>
          </a:p>
        </p:txBody>
      </p:sp>
      <p:cxnSp>
        <p:nvCxnSpPr>
          <p:cNvPr id="65" name="직선 연결선 64"/>
          <p:cNvCxnSpPr/>
          <p:nvPr/>
        </p:nvCxnSpPr>
        <p:spPr>
          <a:xfrm>
            <a:off x="1069521" y="2514597"/>
            <a:ext cx="0" cy="334736"/>
          </a:xfrm>
          <a:prstGeom prst="line">
            <a:avLst/>
          </a:prstGeom>
        </p:spPr>
        <p:style>
          <a:lnRef idx="2">
            <a:schemeClr val="dk1"/>
          </a:lnRef>
          <a:fillRef idx="0">
            <a:schemeClr val="dk1"/>
          </a:fillRef>
          <a:effectRef idx="1">
            <a:schemeClr val="dk1"/>
          </a:effectRef>
          <a:fontRef idx="minor">
            <a:schemeClr val="tx1"/>
          </a:fontRef>
        </p:style>
      </p:cxnSp>
      <p:cxnSp>
        <p:nvCxnSpPr>
          <p:cNvPr id="66" name="직선 연결선 65"/>
          <p:cNvCxnSpPr/>
          <p:nvPr/>
        </p:nvCxnSpPr>
        <p:spPr>
          <a:xfrm>
            <a:off x="6117776" y="2528205"/>
            <a:ext cx="0" cy="334736"/>
          </a:xfrm>
          <a:prstGeom prst="line">
            <a:avLst/>
          </a:prstGeom>
        </p:spPr>
        <p:style>
          <a:lnRef idx="2">
            <a:schemeClr val="dk1"/>
          </a:lnRef>
          <a:fillRef idx="0">
            <a:schemeClr val="dk1"/>
          </a:fillRef>
          <a:effectRef idx="1">
            <a:schemeClr val="dk1"/>
          </a:effectRef>
          <a:fontRef idx="minor">
            <a:schemeClr val="tx1"/>
          </a:fontRef>
        </p:style>
      </p:cxnSp>
      <p:cxnSp>
        <p:nvCxnSpPr>
          <p:cNvPr id="67" name="직선 화살표 연결선 66"/>
          <p:cNvCxnSpPr/>
          <p:nvPr/>
        </p:nvCxnSpPr>
        <p:spPr>
          <a:xfrm>
            <a:off x="368602" y="5974397"/>
            <a:ext cx="10799025" cy="67456"/>
          </a:xfrm>
          <a:prstGeom prst="straightConnector1">
            <a:avLst/>
          </a:prstGeom>
          <a:ln>
            <a:tailEnd type="triangle" w="lg" len="lg"/>
          </a:ln>
        </p:spPr>
        <p:style>
          <a:lnRef idx="3">
            <a:schemeClr val="dk1"/>
          </a:lnRef>
          <a:fillRef idx="0">
            <a:schemeClr val="dk1"/>
          </a:fillRef>
          <a:effectRef idx="2">
            <a:schemeClr val="dk1"/>
          </a:effectRef>
          <a:fontRef idx="minor">
            <a:schemeClr val="tx1"/>
          </a:fontRef>
        </p:style>
      </p:cxnSp>
      <p:cxnSp>
        <p:nvCxnSpPr>
          <p:cNvPr id="68" name="직선 연결선 67"/>
          <p:cNvCxnSpPr/>
          <p:nvPr/>
        </p:nvCxnSpPr>
        <p:spPr>
          <a:xfrm>
            <a:off x="1099456" y="5500870"/>
            <a:ext cx="8165" cy="49199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69" name="직선 연결선 68"/>
          <p:cNvCxnSpPr/>
          <p:nvPr/>
        </p:nvCxnSpPr>
        <p:spPr>
          <a:xfrm>
            <a:off x="1798867" y="5473657"/>
            <a:ext cx="8165" cy="49199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70" name="직선 연결선 69"/>
          <p:cNvCxnSpPr/>
          <p:nvPr/>
        </p:nvCxnSpPr>
        <p:spPr>
          <a:xfrm>
            <a:off x="1099456" y="5580867"/>
            <a:ext cx="707576" cy="0"/>
          </a:xfrm>
          <a:prstGeom prst="line">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1" name="TextBox 70"/>
          <p:cNvSpPr txBox="1"/>
          <p:nvPr/>
        </p:nvSpPr>
        <p:spPr>
          <a:xfrm>
            <a:off x="625927" y="5166132"/>
            <a:ext cx="1608364" cy="276999"/>
          </a:xfrm>
          <a:prstGeom prst="rect">
            <a:avLst/>
          </a:prstGeom>
          <a:noFill/>
        </p:spPr>
        <p:txBody>
          <a:bodyPr wrap="square" rtlCol="0">
            <a:spAutoFit/>
          </a:bodyPr>
          <a:lstStyle/>
          <a:p>
            <a:pPr algn="ctr"/>
            <a:r>
              <a:rPr lang="en-US" altLang="ko-KR" sz="1200" dirty="0" smtClean="0"/>
              <a:t>Si-Window</a:t>
            </a:r>
            <a:endParaRPr lang="ko-KR" altLang="en-US" sz="1200" dirty="0"/>
          </a:p>
        </p:txBody>
      </p:sp>
      <p:sp>
        <p:nvSpPr>
          <p:cNvPr id="72" name="직사각형 71"/>
          <p:cNvSpPr/>
          <p:nvPr/>
        </p:nvSpPr>
        <p:spPr>
          <a:xfrm>
            <a:off x="1207734" y="5869840"/>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73" name="직사각형 72"/>
          <p:cNvSpPr/>
          <p:nvPr/>
        </p:nvSpPr>
        <p:spPr>
          <a:xfrm>
            <a:off x="1546841" y="5867312"/>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74" name="직사각형 73"/>
          <p:cNvSpPr/>
          <p:nvPr/>
        </p:nvSpPr>
        <p:spPr>
          <a:xfrm>
            <a:off x="1955056" y="5869840"/>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75" name="직사각형 74"/>
          <p:cNvSpPr/>
          <p:nvPr/>
        </p:nvSpPr>
        <p:spPr>
          <a:xfrm>
            <a:off x="2303398" y="5867312"/>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78" name="직사각형 77"/>
          <p:cNvSpPr/>
          <p:nvPr/>
        </p:nvSpPr>
        <p:spPr>
          <a:xfrm>
            <a:off x="1207734" y="5760985"/>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79" name="직사각형 78"/>
          <p:cNvSpPr/>
          <p:nvPr/>
        </p:nvSpPr>
        <p:spPr>
          <a:xfrm>
            <a:off x="1546841" y="5758457"/>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80" name="직사각형 79"/>
          <p:cNvSpPr/>
          <p:nvPr/>
        </p:nvSpPr>
        <p:spPr>
          <a:xfrm>
            <a:off x="1955056" y="5760985"/>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81" name="직사각형 80"/>
          <p:cNvSpPr/>
          <p:nvPr/>
        </p:nvSpPr>
        <p:spPr>
          <a:xfrm>
            <a:off x="2303398" y="5758457"/>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cxnSp>
        <p:nvCxnSpPr>
          <p:cNvPr id="84" name="직선 연결선 83"/>
          <p:cNvCxnSpPr/>
          <p:nvPr/>
        </p:nvCxnSpPr>
        <p:spPr>
          <a:xfrm>
            <a:off x="2522769" y="5484075"/>
            <a:ext cx="8165" cy="49199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5" name="직선 연결선 84"/>
          <p:cNvCxnSpPr/>
          <p:nvPr/>
        </p:nvCxnSpPr>
        <p:spPr>
          <a:xfrm>
            <a:off x="3230345" y="5486826"/>
            <a:ext cx="8165" cy="49199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6" name="직선 연결선 85"/>
          <p:cNvCxnSpPr/>
          <p:nvPr/>
        </p:nvCxnSpPr>
        <p:spPr>
          <a:xfrm>
            <a:off x="6125940" y="5514478"/>
            <a:ext cx="8165" cy="49199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7" name="직선 연결선 86"/>
          <p:cNvCxnSpPr/>
          <p:nvPr/>
        </p:nvCxnSpPr>
        <p:spPr>
          <a:xfrm>
            <a:off x="6825351" y="5487265"/>
            <a:ext cx="8165" cy="49199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8" name="직선 연결선 87"/>
          <p:cNvCxnSpPr/>
          <p:nvPr/>
        </p:nvCxnSpPr>
        <p:spPr>
          <a:xfrm>
            <a:off x="6125940" y="5594475"/>
            <a:ext cx="707576" cy="0"/>
          </a:xfrm>
          <a:prstGeom prst="line">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9" name="TextBox 88"/>
          <p:cNvSpPr txBox="1"/>
          <p:nvPr/>
        </p:nvSpPr>
        <p:spPr>
          <a:xfrm>
            <a:off x="5652411" y="5179740"/>
            <a:ext cx="1608364" cy="276999"/>
          </a:xfrm>
          <a:prstGeom prst="rect">
            <a:avLst/>
          </a:prstGeom>
          <a:noFill/>
        </p:spPr>
        <p:txBody>
          <a:bodyPr wrap="square" rtlCol="0">
            <a:spAutoFit/>
          </a:bodyPr>
          <a:lstStyle/>
          <a:p>
            <a:pPr algn="ctr"/>
            <a:r>
              <a:rPr lang="en-US" altLang="ko-KR" sz="1200" dirty="0" smtClean="0"/>
              <a:t>Si-Window</a:t>
            </a:r>
            <a:endParaRPr lang="ko-KR" altLang="en-US" sz="1200" dirty="0"/>
          </a:p>
        </p:txBody>
      </p:sp>
      <p:sp>
        <p:nvSpPr>
          <p:cNvPr id="90" name="직사각형 89"/>
          <p:cNvSpPr/>
          <p:nvPr/>
        </p:nvSpPr>
        <p:spPr>
          <a:xfrm>
            <a:off x="6234218" y="5883448"/>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91" name="직사각형 90"/>
          <p:cNvSpPr/>
          <p:nvPr/>
        </p:nvSpPr>
        <p:spPr>
          <a:xfrm>
            <a:off x="6573325" y="5880920"/>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92" name="직사각형 91"/>
          <p:cNvSpPr/>
          <p:nvPr/>
        </p:nvSpPr>
        <p:spPr>
          <a:xfrm>
            <a:off x="6981540" y="5883448"/>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93" name="직사각형 92"/>
          <p:cNvSpPr/>
          <p:nvPr/>
        </p:nvSpPr>
        <p:spPr>
          <a:xfrm>
            <a:off x="7329882" y="5880920"/>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96" name="직사각형 95"/>
          <p:cNvSpPr/>
          <p:nvPr/>
        </p:nvSpPr>
        <p:spPr>
          <a:xfrm>
            <a:off x="6234218" y="5774593"/>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97" name="직사각형 96"/>
          <p:cNvSpPr/>
          <p:nvPr/>
        </p:nvSpPr>
        <p:spPr>
          <a:xfrm>
            <a:off x="6573325" y="5772065"/>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98" name="직사각형 97"/>
          <p:cNvSpPr/>
          <p:nvPr/>
        </p:nvSpPr>
        <p:spPr>
          <a:xfrm>
            <a:off x="6981540" y="5774593"/>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99" name="직사각형 98"/>
          <p:cNvSpPr/>
          <p:nvPr/>
        </p:nvSpPr>
        <p:spPr>
          <a:xfrm>
            <a:off x="7329882" y="5772065"/>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cxnSp>
        <p:nvCxnSpPr>
          <p:cNvPr id="102" name="직선 연결선 101"/>
          <p:cNvCxnSpPr/>
          <p:nvPr/>
        </p:nvCxnSpPr>
        <p:spPr>
          <a:xfrm>
            <a:off x="7549253" y="5497683"/>
            <a:ext cx="8165" cy="49199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3" name="직선 연결선 102"/>
          <p:cNvCxnSpPr/>
          <p:nvPr/>
        </p:nvCxnSpPr>
        <p:spPr>
          <a:xfrm>
            <a:off x="8256829" y="5500434"/>
            <a:ext cx="8165" cy="49199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4" name="직선 연결선 103"/>
          <p:cNvCxnSpPr/>
          <p:nvPr/>
        </p:nvCxnSpPr>
        <p:spPr>
          <a:xfrm flipV="1">
            <a:off x="1099456" y="4864054"/>
            <a:ext cx="5034649" cy="8164"/>
          </a:xfrm>
          <a:prstGeom prst="line">
            <a:avLst/>
          </a:prstGeom>
          <a:ln>
            <a:headEnd type="triangle" w="lg" len="med"/>
            <a:tailEnd type="triangle" w="lg" len="med"/>
          </a:ln>
        </p:spPr>
        <p:style>
          <a:lnRef idx="1">
            <a:schemeClr val="dk1"/>
          </a:lnRef>
          <a:fillRef idx="0">
            <a:schemeClr val="dk1"/>
          </a:fillRef>
          <a:effectRef idx="0">
            <a:schemeClr val="dk1"/>
          </a:effectRef>
          <a:fontRef idx="minor">
            <a:schemeClr val="tx1"/>
          </a:fontRef>
        </p:style>
      </p:cxnSp>
      <p:sp>
        <p:nvSpPr>
          <p:cNvPr id="105" name="TextBox 104"/>
          <p:cNvSpPr txBox="1"/>
          <p:nvPr/>
        </p:nvSpPr>
        <p:spPr>
          <a:xfrm>
            <a:off x="1830074" y="4560379"/>
            <a:ext cx="3588290" cy="276999"/>
          </a:xfrm>
          <a:prstGeom prst="rect">
            <a:avLst/>
          </a:prstGeom>
          <a:noFill/>
        </p:spPr>
        <p:txBody>
          <a:bodyPr wrap="square" rtlCol="0">
            <a:spAutoFit/>
          </a:bodyPr>
          <a:lstStyle/>
          <a:p>
            <a:pPr algn="ctr"/>
            <a:r>
              <a:rPr lang="en-US" altLang="ko-KR" sz="1200" dirty="0" smtClean="0"/>
              <a:t>Si-Periodicity</a:t>
            </a:r>
            <a:endParaRPr lang="ko-KR" altLang="en-US" sz="1200" dirty="0"/>
          </a:p>
        </p:txBody>
      </p:sp>
      <p:cxnSp>
        <p:nvCxnSpPr>
          <p:cNvPr id="106" name="직선 연결선 105"/>
          <p:cNvCxnSpPr/>
          <p:nvPr/>
        </p:nvCxnSpPr>
        <p:spPr>
          <a:xfrm>
            <a:off x="1099456" y="4684438"/>
            <a:ext cx="0" cy="334736"/>
          </a:xfrm>
          <a:prstGeom prst="line">
            <a:avLst/>
          </a:prstGeom>
        </p:spPr>
        <p:style>
          <a:lnRef idx="2">
            <a:schemeClr val="dk1"/>
          </a:lnRef>
          <a:fillRef idx="0">
            <a:schemeClr val="dk1"/>
          </a:fillRef>
          <a:effectRef idx="1">
            <a:schemeClr val="dk1"/>
          </a:effectRef>
          <a:fontRef idx="minor">
            <a:schemeClr val="tx1"/>
          </a:fontRef>
        </p:style>
      </p:cxnSp>
      <p:cxnSp>
        <p:nvCxnSpPr>
          <p:cNvPr id="107" name="직선 연결선 106"/>
          <p:cNvCxnSpPr/>
          <p:nvPr/>
        </p:nvCxnSpPr>
        <p:spPr>
          <a:xfrm>
            <a:off x="6147711" y="4698046"/>
            <a:ext cx="0" cy="334736"/>
          </a:xfrm>
          <a:prstGeom prst="line">
            <a:avLst/>
          </a:prstGeom>
        </p:spPr>
        <p:style>
          <a:lnRef idx="2">
            <a:schemeClr val="dk1"/>
          </a:lnRef>
          <a:fillRef idx="0">
            <a:schemeClr val="dk1"/>
          </a:fillRef>
          <a:effectRef idx="1">
            <a:schemeClr val="dk1"/>
          </a:effectRef>
          <a:fontRef idx="minor">
            <a:schemeClr val="tx1"/>
          </a:fontRef>
        </p:style>
      </p:cxnSp>
      <p:cxnSp>
        <p:nvCxnSpPr>
          <p:cNvPr id="108" name="직선 연결선 107"/>
          <p:cNvCxnSpPr/>
          <p:nvPr/>
        </p:nvCxnSpPr>
        <p:spPr>
          <a:xfrm>
            <a:off x="3954247" y="5500432"/>
            <a:ext cx="8165" cy="49199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9" name="직선 연결선 108"/>
          <p:cNvCxnSpPr/>
          <p:nvPr/>
        </p:nvCxnSpPr>
        <p:spPr>
          <a:xfrm>
            <a:off x="8980731" y="5514040"/>
            <a:ext cx="8165" cy="49199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10" name="직사각형 109"/>
          <p:cNvSpPr/>
          <p:nvPr/>
        </p:nvSpPr>
        <p:spPr>
          <a:xfrm>
            <a:off x="2588082" y="5875857"/>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111" name="직사각형 110"/>
          <p:cNvSpPr/>
          <p:nvPr/>
        </p:nvSpPr>
        <p:spPr>
          <a:xfrm>
            <a:off x="3009327" y="5873329"/>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112" name="직사각형 111"/>
          <p:cNvSpPr/>
          <p:nvPr/>
        </p:nvSpPr>
        <p:spPr>
          <a:xfrm>
            <a:off x="3409955" y="5862054"/>
            <a:ext cx="180000" cy="108000"/>
          </a:xfrm>
          <a:prstGeom prst="rect">
            <a:avLst/>
          </a:prstGeom>
          <a:solidFill>
            <a:srgbClr val="FF0000"/>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113" name="직사각형 112"/>
          <p:cNvSpPr/>
          <p:nvPr/>
        </p:nvSpPr>
        <p:spPr>
          <a:xfrm>
            <a:off x="3741392" y="5859526"/>
            <a:ext cx="180000" cy="108000"/>
          </a:xfrm>
          <a:prstGeom prst="rect">
            <a:avLst/>
          </a:prstGeom>
          <a:solidFill>
            <a:srgbClr val="FF0000"/>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114" name="직사각형 113"/>
          <p:cNvSpPr/>
          <p:nvPr/>
        </p:nvSpPr>
        <p:spPr>
          <a:xfrm>
            <a:off x="7613547" y="5897825"/>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115" name="직사각형 114"/>
          <p:cNvSpPr/>
          <p:nvPr/>
        </p:nvSpPr>
        <p:spPr>
          <a:xfrm>
            <a:off x="8034792" y="5895297"/>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116" name="직사각형 115"/>
          <p:cNvSpPr/>
          <p:nvPr/>
        </p:nvSpPr>
        <p:spPr>
          <a:xfrm>
            <a:off x="8435420" y="5884022"/>
            <a:ext cx="180000" cy="108000"/>
          </a:xfrm>
          <a:prstGeom prst="rect">
            <a:avLst/>
          </a:prstGeom>
          <a:solidFill>
            <a:srgbClr val="FF0000"/>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117" name="직사각형 116"/>
          <p:cNvSpPr/>
          <p:nvPr/>
        </p:nvSpPr>
        <p:spPr>
          <a:xfrm>
            <a:off x="8766857" y="5881494"/>
            <a:ext cx="180000" cy="108000"/>
          </a:xfrm>
          <a:prstGeom prst="rect">
            <a:avLst/>
          </a:prstGeom>
          <a:solidFill>
            <a:srgbClr val="FF0000"/>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119" name="직사각형 118"/>
          <p:cNvSpPr/>
          <p:nvPr/>
        </p:nvSpPr>
        <p:spPr>
          <a:xfrm>
            <a:off x="8991622" y="2932520"/>
            <a:ext cx="180000" cy="108000"/>
          </a:xfrm>
          <a:prstGeom prst="rect">
            <a:avLst/>
          </a:prstGeom>
          <a:solidFill>
            <a:srgbClr val="FF0000"/>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120" name="직사각형 119"/>
          <p:cNvSpPr/>
          <p:nvPr/>
        </p:nvSpPr>
        <p:spPr>
          <a:xfrm>
            <a:off x="8991622" y="2676489"/>
            <a:ext cx="180000" cy="108000"/>
          </a:xfrm>
          <a:prstGeom prst="rect">
            <a:avLst/>
          </a:prstGeom>
          <a:solidFill>
            <a:srgbClr val="0000FF"/>
          </a:solidFill>
          <a:ln w="3175"/>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121" name="TextBox 120"/>
          <p:cNvSpPr txBox="1"/>
          <p:nvPr/>
        </p:nvSpPr>
        <p:spPr>
          <a:xfrm>
            <a:off x="8862203" y="2602558"/>
            <a:ext cx="1608364" cy="276999"/>
          </a:xfrm>
          <a:prstGeom prst="rect">
            <a:avLst/>
          </a:prstGeom>
          <a:noFill/>
        </p:spPr>
        <p:txBody>
          <a:bodyPr wrap="square" rtlCol="0">
            <a:spAutoFit/>
          </a:bodyPr>
          <a:lstStyle/>
          <a:p>
            <a:pPr algn="ctr"/>
            <a:r>
              <a:rPr lang="en-US" altLang="ko-KR" sz="1200" dirty="0" smtClean="0"/>
              <a:t>Legacy SIB</a:t>
            </a:r>
            <a:endParaRPr lang="ko-KR" altLang="en-US" sz="1200" dirty="0"/>
          </a:p>
        </p:txBody>
      </p:sp>
      <p:sp>
        <p:nvSpPr>
          <p:cNvPr id="122" name="TextBox 121"/>
          <p:cNvSpPr txBox="1"/>
          <p:nvPr/>
        </p:nvSpPr>
        <p:spPr>
          <a:xfrm>
            <a:off x="8867649" y="2844767"/>
            <a:ext cx="1608364" cy="276999"/>
          </a:xfrm>
          <a:prstGeom prst="rect">
            <a:avLst/>
          </a:prstGeom>
          <a:noFill/>
        </p:spPr>
        <p:txBody>
          <a:bodyPr wrap="square" rtlCol="0">
            <a:spAutoFit/>
          </a:bodyPr>
          <a:lstStyle/>
          <a:p>
            <a:pPr algn="ctr"/>
            <a:r>
              <a:rPr lang="en-US" altLang="ko-KR" sz="1200" dirty="0" smtClean="0"/>
              <a:t>New SIB</a:t>
            </a:r>
            <a:endParaRPr lang="ko-KR" altLang="en-US" sz="1200" dirty="0"/>
          </a:p>
        </p:txBody>
      </p:sp>
      <p:sp>
        <p:nvSpPr>
          <p:cNvPr id="123" name="TextBox 122"/>
          <p:cNvSpPr txBox="1"/>
          <p:nvPr/>
        </p:nvSpPr>
        <p:spPr>
          <a:xfrm>
            <a:off x="1657120" y="4111723"/>
            <a:ext cx="7205083" cy="369332"/>
          </a:xfrm>
          <a:prstGeom prst="rect">
            <a:avLst/>
          </a:prstGeom>
          <a:noFill/>
        </p:spPr>
        <p:txBody>
          <a:bodyPr wrap="square" rtlCol="0">
            <a:spAutoFit/>
          </a:bodyPr>
          <a:lstStyle/>
          <a:p>
            <a:r>
              <a:rPr lang="en-US" altLang="ko-KR" dirty="0">
                <a:solidFill>
                  <a:srgbClr val="0000FF"/>
                </a:solidFill>
              </a:rPr>
              <a:t>2</a:t>
            </a:r>
            <a:r>
              <a:rPr lang="en-US" altLang="ko-KR" dirty="0" smtClean="0">
                <a:solidFill>
                  <a:srgbClr val="0000FF"/>
                </a:solidFill>
              </a:rPr>
              <a:t>) Transmitting legacy SIB and new SIB in </a:t>
            </a:r>
            <a:r>
              <a:rPr lang="en-US" altLang="ko-KR" dirty="0" err="1" smtClean="0">
                <a:solidFill>
                  <a:srgbClr val="0000FF"/>
                </a:solidFill>
              </a:rPr>
              <a:t>seperate</a:t>
            </a:r>
            <a:r>
              <a:rPr lang="en-US" altLang="ko-KR" dirty="0" smtClean="0">
                <a:solidFill>
                  <a:srgbClr val="0000FF"/>
                </a:solidFill>
              </a:rPr>
              <a:t> </a:t>
            </a:r>
            <a:r>
              <a:rPr lang="en-US" altLang="ko-KR" dirty="0" err="1" smtClean="0">
                <a:solidFill>
                  <a:srgbClr val="0000FF"/>
                </a:solidFill>
              </a:rPr>
              <a:t>SystemInformation</a:t>
            </a:r>
            <a:r>
              <a:rPr lang="en-US" altLang="ko-KR" dirty="0" smtClean="0">
                <a:solidFill>
                  <a:srgbClr val="0000FF"/>
                </a:solidFill>
              </a:rPr>
              <a:t>(s)</a:t>
            </a:r>
            <a:endParaRPr lang="ko-KR" altLang="en-US" dirty="0">
              <a:solidFill>
                <a:srgbClr val="0000FF"/>
              </a:solidFill>
            </a:endParaRPr>
          </a:p>
        </p:txBody>
      </p:sp>
      <p:sp>
        <p:nvSpPr>
          <p:cNvPr id="124" name="TextBox 123"/>
          <p:cNvSpPr txBox="1"/>
          <p:nvPr/>
        </p:nvSpPr>
        <p:spPr>
          <a:xfrm>
            <a:off x="1699241" y="2149339"/>
            <a:ext cx="6577951" cy="369332"/>
          </a:xfrm>
          <a:prstGeom prst="rect">
            <a:avLst/>
          </a:prstGeom>
          <a:noFill/>
        </p:spPr>
        <p:txBody>
          <a:bodyPr wrap="square" rtlCol="0">
            <a:spAutoFit/>
          </a:bodyPr>
          <a:lstStyle/>
          <a:p>
            <a:r>
              <a:rPr lang="en-US" altLang="ko-KR" dirty="0" smtClean="0">
                <a:solidFill>
                  <a:srgbClr val="0000FF"/>
                </a:solidFill>
              </a:rPr>
              <a:t>1) Transmitting legacy SIB and new SIB in a </a:t>
            </a:r>
            <a:r>
              <a:rPr lang="en-US" altLang="ko-KR" dirty="0" err="1" smtClean="0">
                <a:solidFill>
                  <a:srgbClr val="0000FF"/>
                </a:solidFill>
              </a:rPr>
              <a:t>SystemInformation</a:t>
            </a:r>
            <a:endParaRPr lang="ko-KR" altLang="en-US" dirty="0">
              <a:solidFill>
                <a:srgbClr val="0000FF"/>
              </a:solidFill>
            </a:endParaRPr>
          </a:p>
        </p:txBody>
      </p:sp>
      <p:cxnSp>
        <p:nvCxnSpPr>
          <p:cNvPr id="125" name="직선 연결선 124"/>
          <p:cNvCxnSpPr/>
          <p:nvPr/>
        </p:nvCxnSpPr>
        <p:spPr>
          <a:xfrm>
            <a:off x="3235972" y="5620191"/>
            <a:ext cx="707576" cy="0"/>
          </a:xfrm>
          <a:prstGeom prst="line">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6" name="TextBox 125"/>
          <p:cNvSpPr txBox="1"/>
          <p:nvPr/>
        </p:nvSpPr>
        <p:spPr>
          <a:xfrm>
            <a:off x="2762443" y="5205456"/>
            <a:ext cx="1608364" cy="276999"/>
          </a:xfrm>
          <a:prstGeom prst="rect">
            <a:avLst/>
          </a:prstGeom>
          <a:noFill/>
        </p:spPr>
        <p:txBody>
          <a:bodyPr wrap="square" rtlCol="0">
            <a:spAutoFit/>
          </a:bodyPr>
          <a:lstStyle/>
          <a:p>
            <a:pPr algn="ctr"/>
            <a:r>
              <a:rPr lang="en-US" altLang="ko-KR" sz="1200" dirty="0" smtClean="0"/>
              <a:t>One more Si-Window</a:t>
            </a:r>
            <a:endParaRPr lang="ko-KR" altLang="en-US" sz="1200" dirty="0"/>
          </a:p>
        </p:txBody>
      </p:sp>
    </p:spTree>
    <p:extLst>
      <p:ext uri="{BB962C8B-B14F-4D97-AF65-F5344CB8AC3E}">
        <p14:creationId xmlns:p14="http://schemas.microsoft.com/office/powerpoint/2010/main" val="10784186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Background</a:t>
            </a:r>
            <a:endParaRPr lang="ko-KR" altLang="en-US" dirty="0"/>
          </a:p>
        </p:txBody>
      </p:sp>
      <p:sp>
        <p:nvSpPr>
          <p:cNvPr id="3" name="내용 개체 틀 2"/>
          <p:cNvSpPr>
            <a:spLocks noGrp="1"/>
          </p:cNvSpPr>
          <p:nvPr>
            <p:ph idx="1"/>
          </p:nvPr>
        </p:nvSpPr>
        <p:spPr/>
        <p:txBody>
          <a:bodyPr>
            <a:normAutofit/>
          </a:bodyPr>
          <a:lstStyle/>
          <a:p>
            <a:r>
              <a:rPr lang="en-US" altLang="ko-KR" sz="2000" dirty="0" smtClean="0"/>
              <a:t>RAN2-111e intensively discussed SIB24 issues</a:t>
            </a:r>
          </a:p>
          <a:p>
            <a:r>
              <a:rPr lang="en-US" altLang="ko-KR" sz="2000" dirty="0" smtClean="0"/>
              <a:t>The problem was identified, number of solutions were debated.</a:t>
            </a:r>
          </a:p>
          <a:p>
            <a:r>
              <a:rPr lang="en-US" altLang="ko-KR" sz="2000" dirty="0" smtClean="0"/>
              <a:t>RAN2 decided to ask RAN to make the final decision.</a:t>
            </a:r>
          </a:p>
          <a:p>
            <a:r>
              <a:rPr lang="en-US" altLang="ko-KR" sz="2000" dirty="0" smtClean="0"/>
              <a:t>In this slide set, we make set of proposals together with the analysis on the issues, with the hope to provide the assistance in RAN making the decision</a:t>
            </a:r>
          </a:p>
          <a:p>
            <a:endParaRPr lang="ko-KR" altLang="en-US" sz="2000" dirty="0"/>
          </a:p>
        </p:txBody>
      </p:sp>
    </p:spTree>
    <p:extLst>
      <p:ext uri="{BB962C8B-B14F-4D97-AF65-F5344CB8AC3E}">
        <p14:creationId xmlns:p14="http://schemas.microsoft.com/office/powerpoint/2010/main" val="11697544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Discussion in RAN2</a:t>
            </a:r>
            <a:endParaRPr lang="ko-KR" altLang="en-US" dirty="0"/>
          </a:p>
        </p:txBody>
      </p:sp>
      <p:sp>
        <p:nvSpPr>
          <p:cNvPr id="3" name="내용 개체 틀 2"/>
          <p:cNvSpPr>
            <a:spLocks noGrp="1"/>
          </p:cNvSpPr>
          <p:nvPr>
            <p:ph idx="1"/>
          </p:nvPr>
        </p:nvSpPr>
        <p:spPr/>
        <p:txBody>
          <a:bodyPr>
            <a:normAutofit/>
          </a:bodyPr>
          <a:lstStyle/>
          <a:p>
            <a:r>
              <a:rPr lang="en-US" altLang="ko-KR" sz="2000" dirty="0" smtClean="0"/>
              <a:t>Two problems were identified and discussed during RAN2 111-e</a:t>
            </a:r>
          </a:p>
          <a:p>
            <a:pPr lvl="1"/>
            <a:r>
              <a:rPr lang="en-US" altLang="ko-KR" sz="1800" dirty="0" smtClean="0"/>
              <a:t>SIB24 extension problems</a:t>
            </a:r>
          </a:p>
          <a:p>
            <a:pPr lvl="2"/>
            <a:r>
              <a:rPr lang="en-US" altLang="ko-KR" sz="1600" dirty="0" smtClean="0"/>
              <a:t>Some legacy UE fails to decode SIB1 if scheduling info for SIB24 is included within SIB1 </a:t>
            </a:r>
          </a:p>
          <a:p>
            <a:pPr lvl="1"/>
            <a:r>
              <a:rPr lang="en-US" altLang="ko-KR" sz="1800" dirty="0" smtClean="0"/>
              <a:t>SIB24 multiplexing problem </a:t>
            </a:r>
          </a:p>
          <a:p>
            <a:pPr lvl="2"/>
            <a:r>
              <a:rPr lang="en-US" altLang="ko-KR" sz="1600" dirty="0" smtClean="0"/>
              <a:t>Some legacy UE fails to decode </a:t>
            </a:r>
            <a:r>
              <a:rPr lang="en-US" altLang="ko-KR" sz="1600" dirty="0" err="1" smtClean="0"/>
              <a:t>SystemInformation</a:t>
            </a:r>
            <a:r>
              <a:rPr lang="en-US" altLang="ko-KR" sz="1600" dirty="0" smtClean="0"/>
              <a:t> multiplexing SIB24 and other legacy SIBs together</a:t>
            </a:r>
          </a:p>
          <a:p>
            <a:r>
              <a:rPr lang="en-US" altLang="ko-KR" sz="2000" dirty="0" smtClean="0"/>
              <a:t>RAN2 111-e endorsed a set of CRs addressing SIB24 extension problem only. The reason behind that is because SIB24 multiplexing was not widely acknowledged. </a:t>
            </a:r>
            <a:endParaRPr lang="ko-KR" altLang="en-US" sz="2000" dirty="0"/>
          </a:p>
        </p:txBody>
      </p:sp>
    </p:spTree>
    <p:extLst>
      <p:ext uri="{BB962C8B-B14F-4D97-AF65-F5344CB8AC3E}">
        <p14:creationId xmlns:p14="http://schemas.microsoft.com/office/powerpoint/2010/main" val="39084230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내용 개체 틀 2"/>
          <p:cNvSpPr>
            <a:spLocks noGrp="1"/>
          </p:cNvSpPr>
          <p:nvPr>
            <p:ph idx="1"/>
          </p:nvPr>
        </p:nvSpPr>
        <p:spPr>
          <a:xfrm>
            <a:off x="338667" y="965200"/>
            <a:ext cx="6899041" cy="5453017"/>
          </a:xfrm>
        </p:spPr>
        <p:txBody>
          <a:bodyPr/>
          <a:lstStyle/>
          <a:p>
            <a:r>
              <a:rPr lang="en-US" altLang="ko-KR" dirty="0" smtClean="0"/>
              <a:t>SIB-Type used in SIB1 was extended since Release 12 as below.</a:t>
            </a:r>
          </a:p>
          <a:p>
            <a:endParaRPr lang="en-US" altLang="ko-KR" dirty="0"/>
          </a:p>
          <a:p>
            <a:pPr marL="0" indent="0">
              <a:buNone/>
            </a:pPr>
            <a:r>
              <a:rPr lang="en-US" altLang="ko-KR" sz="1400" b="1" dirty="0">
                <a:solidFill>
                  <a:schemeClr val="bg1">
                    <a:lumMod val="50000"/>
                  </a:schemeClr>
                </a:solidFill>
              </a:rPr>
              <a:t>SIB-Type ::= ENUMERATED </a:t>
            </a:r>
            <a:r>
              <a:rPr lang="en-US" altLang="ko-KR" sz="1400" b="1" dirty="0" smtClean="0">
                <a:solidFill>
                  <a:schemeClr val="bg1">
                    <a:lumMod val="50000"/>
                  </a:schemeClr>
                </a:solidFill>
              </a:rPr>
              <a:t>{</a:t>
            </a:r>
          </a:p>
          <a:p>
            <a:pPr marL="0" indent="0">
              <a:buNone/>
            </a:pPr>
            <a:r>
              <a:rPr lang="en-US" altLang="ko-KR" sz="1400" b="1" dirty="0" smtClean="0"/>
              <a:t> </a:t>
            </a:r>
            <a:r>
              <a:rPr lang="en-US" altLang="ko-KR" sz="1400" b="1" dirty="0">
                <a:solidFill>
                  <a:srgbClr val="0000FF"/>
                </a:solidFill>
              </a:rPr>
              <a:t>sibType3, sibType4, sibType5, sibType6, sibType7, sibType8, sibType9, sibType10, sibType11, sibType12-v920, sibType13-v920, </a:t>
            </a:r>
            <a:r>
              <a:rPr lang="en-US" altLang="ko-KR" sz="1400" b="1" dirty="0" smtClean="0">
                <a:solidFill>
                  <a:srgbClr val="0000FF"/>
                </a:solidFill>
              </a:rPr>
              <a:t>sibType14-v1130</a:t>
            </a:r>
            <a:r>
              <a:rPr lang="en-US" altLang="ko-KR" sz="1400" b="1" dirty="0">
                <a:solidFill>
                  <a:srgbClr val="0000FF"/>
                </a:solidFill>
              </a:rPr>
              <a:t>, sibType15-v1130, sibType16-v1130, sibType17-v1250, sibType18-v1250</a:t>
            </a:r>
            <a:r>
              <a:rPr lang="en-US" altLang="ko-KR" sz="1400" b="1" dirty="0"/>
              <a:t>, ..., </a:t>
            </a:r>
            <a:endParaRPr lang="en-US" altLang="ko-KR" sz="1400" b="1" dirty="0" smtClean="0"/>
          </a:p>
          <a:p>
            <a:pPr marL="0" indent="0">
              <a:buNone/>
            </a:pPr>
            <a:r>
              <a:rPr lang="en-US" altLang="ko-KR" sz="1400" b="1" dirty="0" smtClean="0">
                <a:solidFill>
                  <a:srgbClr val="FF0000"/>
                </a:solidFill>
              </a:rPr>
              <a:t>sibType19-v1250</a:t>
            </a:r>
            <a:r>
              <a:rPr lang="en-US" altLang="ko-KR" sz="1400" b="1" dirty="0">
                <a:solidFill>
                  <a:srgbClr val="FF0000"/>
                </a:solidFill>
              </a:rPr>
              <a:t>, sibType20-v1310, sibType21-v1430, sibType24-v1530, sibType25-v1530, sibType26-v1530, sibType26a-v1610, sibType27-v1610, sibType28-v1610, sibType29-v1610</a:t>
            </a:r>
            <a:r>
              <a:rPr lang="en-US" altLang="ko-KR" sz="1400" b="1" dirty="0"/>
              <a:t>}</a:t>
            </a:r>
          </a:p>
          <a:p>
            <a:endParaRPr lang="en-US" altLang="ko-KR" dirty="0" smtClean="0"/>
          </a:p>
          <a:p>
            <a:r>
              <a:rPr lang="en-US" altLang="ko-KR" dirty="0" smtClean="0"/>
              <a:t>Upon receiving SIB 1 including new SIB-Type, legacy UEs not understanding the value are supposed to ignore the SIB-Type and to process the other part of SIB 1. However, it is reported some legacy UEs (apparently wrongly implements the specification) ignore the entire SIB 1 which results in considering the cell being barred </a:t>
            </a:r>
            <a:endParaRPr lang="en-US" altLang="ko-KR" dirty="0"/>
          </a:p>
          <a:p>
            <a:endParaRPr lang="en-US" altLang="ko-KR" dirty="0" smtClean="0"/>
          </a:p>
          <a:p>
            <a:r>
              <a:rPr lang="en-US" altLang="ko-KR" dirty="0" smtClean="0"/>
              <a:t>The problem is found for SIB 24, but could occur to other New SIBs as well   </a:t>
            </a:r>
            <a:endParaRPr lang="ko-KR" altLang="en-US" dirty="0"/>
          </a:p>
        </p:txBody>
      </p:sp>
      <p:sp>
        <p:nvSpPr>
          <p:cNvPr id="2" name="제목 1"/>
          <p:cNvSpPr>
            <a:spLocks noGrp="1"/>
          </p:cNvSpPr>
          <p:nvPr>
            <p:ph type="title"/>
          </p:nvPr>
        </p:nvSpPr>
        <p:spPr/>
        <p:txBody>
          <a:bodyPr/>
          <a:lstStyle/>
          <a:p>
            <a:r>
              <a:rPr lang="en-US" altLang="ko-KR" dirty="0" smtClean="0"/>
              <a:t>SIB 24 Extension: Problem Description</a:t>
            </a:r>
            <a:endParaRPr lang="ko-KR" altLang="en-US" dirty="0"/>
          </a:p>
        </p:txBody>
      </p:sp>
      <p:sp>
        <p:nvSpPr>
          <p:cNvPr id="4" name="TextBox 3"/>
          <p:cNvSpPr txBox="1"/>
          <p:nvPr/>
        </p:nvSpPr>
        <p:spPr>
          <a:xfrm>
            <a:off x="5375329" y="3195865"/>
            <a:ext cx="1701383" cy="369332"/>
          </a:xfrm>
          <a:prstGeom prst="rect">
            <a:avLst/>
          </a:prstGeom>
          <a:noFill/>
        </p:spPr>
        <p:txBody>
          <a:bodyPr wrap="square" rtlCol="0">
            <a:spAutoFit/>
          </a:bodyPr>
          <a:lstStyle/>
          <a:p>
            <a:r>
              <a:rPr lang="en-US" altLang="ko-KR" i="1" dirty="0" smtClean="0">
                <a:solidFill>
                  <a:srgbClr val="FF0000"/>
                </a:solidFill>
              </a:rPr>
              <a:t>New SIB-Type</a:t>
            </a:r>
            <a:endParaRPr lang="ko-KR" altLang="en-US" i="1" dirty="0">
              <a:solidFill>
                <a:srgbClr val="FF0000"/>
              </a:solidFill>
            </a:endParaRPr>
          </a:p>
        </p:txBody>
      </p:sp>
      <p:sp>
        <p:nvSpPr>
          <p:cNvPr id="5" name="TextBox 4"/>
          <p:cNvSpPr txBox="1"/>
          <p:nvPr/>
        </p:nvSpPr>
        <p:spPr>
          <a:xfrm>
            <a:off x="5245308" y="1526535"/>
            <a:ext cx="1701383" cy="369332"/>
          </a:xfrm>
          <a:prstGeom prst="rect">
            <a:avLst/>
          </a:prstGeom>
          <a:noFill/>
        </p:spPr>
        <p:txBody>
          <a:bodyPr wrap="square" rtlCol="0">
            <a:spAutoFit/>
          </a:bodyPr>
          <a:lstStyle/>
          <a:p>
            <a:r>
              <a:rPr lang="en-US" altLang="ko-KR" i="1" dirty="0" smtClean="0">
                <a:solidFill>
                  <a:srgbClr val="0000FF"/>
                </a:solidFill>
              </a:rPr>
              <a:t>Legacy SIB-Type</a:t>
            </a:r>
            <a:endParaRPr lang="ko-KR" altLang="en-US" i="1" dirty="0">
              <a:solidFill>
                <a:srgbClr val="0000FF"/>
              </a:solidFill>
            </a:endParaRPr>
          </a:p>
        </p:txBody>
      </p:sp>
      <p:sp>
        <p:nvSpPr>
          <p:cNvPr id="6" name="모서리가 둥근 직사각형 5"/>
          <p:cNvSpPr/>
          <p:nvPr/>
        </p:nvSpPr>
        <p:spPr>
          <a:xfrm>
            <a:off x="426204" y="1948418"/>
            <a:ext cx="6462794" cy="715780"/>
          </a:xfrm>
          <a:prstGeom prst="roundRect">
            <a:avLst/>
          </a:prstGeom>
          <a:noFill/>
          <a:ln w="3175">
            <a:solidFill>
              <a:srgbClr val="0000FF"/>
            </a:solidFill>
            <a:prstDash val="sysDash"/>
          </a:ln>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7" name="모서리가 둥근 직사각형 6"/>
          <p:cNvSpPr/>
          <p:nvPr/>
        </p:nvSpPr>
        <p:spPr>
          <a:xfrm>
            <a:off x="426204" y="2711179"/>
            <a:ext cx="6520487" cy="715780"/>
          </a:xfrm>
          <a:prstGeom prst="roundRect">
            <a:avLst/>
          </a:prstGeom>
          <a:noFill/>
          <a:ln w="3175">
            <a:solidFill>
              <a:srgbClr val="FF0000"/>
            </a:solidFill>
            <a:prstDash val="sysDash"/>
          </a:ln>
        </p:spPr>
        <p:style>
          <a:lnRef idx="2">
            <a:schemeClr val="dk1"/>
          </a:lnRef>
          <a:fillRef idx="1">
            <a:schemeClr val="lt1"/>
          </a:fillRef>
          <a:effectRef idx="0">
            <a:schemeClr val="dk1"/>
          </a:effectRef>
          <a:fontRef idx="minor">
            <a:schemeClr val="dk1"/>
          </a:fontRef>
        </p:style>
        <p:txBody>
          <a:bodyPr rtlCol="0" anchor="ctr"/>
          <a:lstStyle/>
          <a:p>
            <a:pPr algn="ctr"/>
            <a:endParaRPr lang="ko-KR" altLang="en-US"/>
          </a:p>
        </p:txBody>
      </p:sp>
      <p:sp>
        <p:nvSpPr>
          <p:cNvPr id="8" name="이등변 삼각형 7"/>
          <p:cNvSpPr/>
          <p:nvPr/>
        </p:nvSpPr>
        <p:spPr>
          <a:xfrm>
            <a:off x="9221492" y="2376448"/>
            <a:ext cx="596684" cy="715780"/>
          </a:xfrm>
          <a:prstGeom prst="triangle">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ko-KR" altLang="en-US"/>
          </a:p>
        </p:txBody>
      </p:sp>
      <p:sp>
        <p:nvSpPr>
          <p:cNvPr id="9" name="TextBox 8"/>
          <p:cNvSpPr txBox="1"/>
          <p:nvPr/>
        </p:nvSpPr>
        <p:spPr>
          <a:xfrm>
            <a:off x="8586061" y="1949324"/>
            <a:ext cx="1867546" cy="369332"/>
          </a:xfrm>
          <a:prstGeom prst="rect">
            <a:avLst/>
          </a:prstGeom>
          <a:noFill/>
        </p:spPr>
        <p:txBody>
          <a:bodyPr wrap="square" rtlCol="0">
            <a:spAutoFit/>
          </a:bodyPr>
          <a:lstStyle/>
          <a:p>
            <a:r>
              <a:rPr lang="en-US" altLang="ko-KR" dirty="0" smtClean="0"/>
              <a:t>LTE base station</a:t>
            </a:r>
            <a:endParaRPr lang="ko-KR" altLang="en-US" dirty="0"/>
          </a:p>
        </p:txBody>
      </p:sp>
      <p:sp>
        <p:nvSpPr>
          <p:cNvPr id="10" name="TextBox 9"/>
          <p:cNvSpPr txBox="1"/>
          <p:nvPr/>
        </p:nvSpPr>
        <p:spPr>
          <a:xfrm>
            <a:off x="8500820" y="3336010"/>
            <a:ext cx="2479729" cy="1277273"/>
          </a:xfrm>
          <a:prstGeom prst="rect">
            <a:avLst/>
          </a:prstGeom>
          <a:noFill/>
        </p:spPr>
        <p:txBody>
          <a:bodyPr wrap="square" rtlCol="0">
            <a:spAutoFit/>
          </a:bodyPr>
          <a:lstStyle/>
          <a:p>
            <a:r>
              <a:rPr lang="en-US" altLang="ko-KR" sz="1100" b="1" dirty="0" smtClean="0"/>
              <a:t>SIB 1</a:t>
            </a:r>
          </a:p>
          <a:p>
            <a:pPr marL="285750" indent="-285750">
              <a:buFontTx/>
              <a:buChar char="-"/>
            </a:pPr>
            <a:r>
              <a:rPr lang="en-US" altLang="ko-KR" sz="1100" dirty="0" smtClean="0"/>
              <a:t>Scheduling Info</a:t>
            </a:r>
          </a:p>
          <a:p>
            <a:pPr marL="742950" lvl="1" indent="-285750">
              <a:buFontTx/>
              <a:buChar char="-"/>
            </a:pPr>
            <a:r>
              <a:rPr lang="en-US" altLang="ko-KR" sz="1100" dirty="0" smtClean="0"/>
              <a:t>SIB-Type = </a:t>
            </a:r>
            <a:r>
              <a:rPr lang="en-US" altLang="ko-KR" sz="1100" dirty="0" smtClean="0">
                <a:solidFill>
                  <a:srgbClr val="0000FF"/>
                </a:solidFill>
              </a:rPr>
              <a:t>sibType3</a:t>
            </a:r>
          </a:p>
          <a:p>
            <a:pPr marL="742950" lvl="1" indent="-285750">
              <a:buFontTx/>
              <a:buChar char="-"/>
            </a:pPr>
            <a:r>
              <a:rPr lang="en-US" altLang="ko-KR" sz="1100" dirty="0" smtClean="0"/>
              <a:t>Periodicity = 320 </a:t>
            </a:r>
            <a:r>
              <a:rPr lang="en-US" altLang="ko-KR" sz="1100" dirty="0" err="1" smtClean="0"/>
              <a:t>ms</a:t>
            </a:r>
            <a:endParaRPr lang="en-US" altLang="ko-KR" sz="1100" dirty="0" smtClean="0"/>
          </a:p>
          <a:p>
            <a:pPr marL="285750" indent="-285750">
              <a:buFontTx/>
              <a:buChar char="-"/>
            </a:pPr>
            <a:r>
              <a:rPr lang="en-US" altLang="ko-KR" sz="1100" dirty="0" smtClean="0"/>
              <a:t>Scheduling Info</a:t>
            </a:r>
          </a:p>
          <a:p>
            <a:pPr marL="742950" lvl="1" indent="-285750">
              <a:buFontTx/>
              <a:buChar char="-"/>
            </a:pPr>
            <a:r>
              <a:rPr lang="en-US" altLang="ko-KR" sz="1100" dirty="0" smtClean="0"/>
              <a:t>SIB-Type = </a:t>
            </a:r>
            <a:r>
              <a:rPr lang="en-US" altLang="ko-KR" sz="1100" dirty="0" smtClean="0">
                <a:solidFill>
                  <a:srgbClr val="FF0000"/>
                </a:solidFill>
              </a:rPr>
              <a:t>sibType24</a:t>
            </a:r>
          </a:p>
          <a:p>
            <a:pPr marL="742950" lvl="1" indent="-285750">
              <a:buFontTx/>
              <a:buChar char="-"/>
            </a:pPr>
            <a:r>
              <a:rPr lang="en-US" altLang="ko-KR" sz="1100" dirty="0" smtClean="0"/>
              <a:t>Periodicity = 640 </a:t>
            </a:r>
            <a:r>
              <a:rPr lang="en-US" altLang="ko-KR" sz="1100" dirty="0" err="1" smtClean="0"/>
              <a:t>ms</a:t>
            </a:r>
            <a:endParaRPr lang="ko-KR" altLang="en-US" sz="1100" dirty="0"/>
          </a:p>
        </p:txBody>
      </p:sp>
      <p:sp>
        <p:nvSpPr>
          <p:cNvPr id="11" name="아래쪽 화살표 10"/>
          <p:cNvSpPr/>
          <p:nvPr/>
        </p:nvSpPr>
        <p:spPr>
          <a:xfrm rot="1123849">
            <a:off x="8852747" y="3132600"/>
            <a:ext cx="170070" cy="1689002"/>
          </a:xfrm>
          <a:prstGeom prst="downArrow">
            <a:avLst>
              <a:gd name="adj1" fmla="val 50000"/>
              <a:gd name="adj2" fmla="val 107846"/>
            </a:avLst>
          </a:prstGeom>
          <a:solidFill>
            <a:srgbClr val="000000">
              <a:alpha val="20000"/>
            </a:srgbClr>
          </a:solidFill>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ko-KR" altLang="en-US"/>
          </a:p>
        </p:txBody>
      </p:sp>
      <p:sp>
        <p:nvSpPr>
          <p:cNvPr id="13" name="아래쪽 화살표 12"/>
          <p:cNvSpPr/>
          <p:nvPr/>
        </p:nvSpPr>
        <p:spPr>
          <a:xfrm rot="20460000">
            <a:off x="10063899" y="3133505"/>
            <a:ext cx="170070" cy="1689002"/>
          </a:xfrm>
          <a:prstGeom prst="downArrow">
            <a:avLst>
              <a:gd name="adj1" fmla="val 50000"/>
              <a:gd name="adj2" fmla="val 107846"/>
            </a:avLst>
          </a:prstGeom>
          <a:solidFill>
            <a:srgbClr val="000000">
              <a:alpha val="20000"/>
            </a:srgbClr>
          </a:solidFill>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ko-KR" altLang="en-US"/>
          </a:p>
        </p:txBody>
      </p:sp>
      <p:sp>
        <p:nvSpPr>
          <p:cNvPr id="14" name="모서리가 둥근 직사각형 13"/>
          <p:cNvSpPr/>
          <p:nvPr/>
        </p:nvSpPr>
        <p:spPr>
          <a:xfrm>
            <a:off x="8500820" y="4857065"/>
            <a:ext cx="351721" cy="644978"/>
          </a:xfrm>
          <a:prstGeom prst="roundRect">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5" name="모서리가 둥근 직사각형 14"/>
          <p:cNvSpPr/>
          <p:nvPr/>
        </p:nvSpPr>
        <p:spPr>
          <a:xfrm>
            <a:off x="10277746" y="4863784"/>
            <a:ext cx="351721" cy="644978"/>
          </a:xfrm>
          <a:prstGeom prst="round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6" name="TextBox 15"/>
          <p:cNvSpPr txBox="1"/>
          <p:nvPr/>
        </p:nvSpPr>
        <p:spPr>
          <a:xfrm>
            <a:off x="7707087" y="5508762"/>
            <a:ext cx="2111090" cy="461665"/>
          </a:xfrm>
          <a:prstGeom prst="rect">
            <a:avLst/>
          </a:prstGeom>
          <a:noFill/>
        </p:spPr>
        <p:txBody>
          <a:bodyPr wrap="square" rtlCol="0">
            <a:spAutoFit/>
          </a:bodyPr>
          <a:lstStyle/>
          <a:p>
            <a:pPr algn="ctr"/>
            <a:r>
              <a:rPr lang="en-US" altLang="ko-KR" sz="1200" dirty="0" smtClean="0"/>
              <a:t>Wrongly implemented legacy UE ignores entire SIB1</a:t>
            </a:r>
            <a:endParaRPr lang="ko-KR" altLang="en-US" sz="1200" dirty="0"/>
          </a:p>
        </p:txBody>
      </p:sp>
      <p:sp>
        <p:nvSpPr>
          <p:cNvPr id="17" name="TextBox 16"/>
          <p:cNvSpPr txBox="1"/>
          <p:nvPr/>
        </p:nvSpPr>
        <p:spPr>
          <a:xfrm>
            <a:off x="9714735" y="5574074"/>
            <a:ext cx="2146761" cy="461665"/>
          </a:xfrm>
          <a:prstGeom prst="rect">
            <a:avLst/>
          </a:prstGeom>
          <a:noFill/>
        </p:spPr>
        <p:txBody>
          <a:bodyPr wrap="square" rtlCol="0">
            <a:spAutoFit/>
          </a:bodyPr>
          <a:lstStyle/>
          <a:p>
            <a:pPr algn="ctr"/>
            <a:r>
              <a:rPr lang="en-US" altLang="ko-KR" sz="1200" dirty="0" smtClean="0"/>
              <a:t>Correctly  implemented legacy UE ignores only sibType24</a:t>
            </a:r>
            <a:endParaRPr lang="ko-KR" altLang="en-US" sz="1200" dirty="0"/>
          </a:p>
        </p:txBody>
      </p:sp>
    </p:spTree>
    <p:extLst>
      <p:ext uri="{BB962C8B-B14F-4D97-AF65-F5344CB8AC3E}">
        <p14:creationId xmlns:p14="http://schemas.microsoft.com/office/powerpoint/2010/main" val="91946671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SIB 24 multiplexing: Problem Description</a:t>
            </a:r>
            <a:endParaRPr lang="ko-KR" altLang="en-US" dirty="0"/>
          </a:p>
        </p:txBody>
      </p:sp>
      <p:sp>
        <p:nvSpPr>
          <p:cNvPr id="3" name="내용 개체 틀 2"/>
          <p:cNvSpPr>
            <a:spLocks noGrp="1"/>
          </p:cNvSpPr>
          <p:nvPr>
            <p:ph idx="1"/>
          </p:nvPr>
        </p:nvSpPr>
        <p:spPr>
          <a:xfrm>
            <a:off x="338667" y="965200"/>
            <a:ext cx="5694874" cy="5453017"/>
          </a:xfrm>
        </p:spPr>
        <p:txBody>
          <a:bodyPr/>
          <a:lstStyle/>
          <a:p>
            <a:r>
              <a:rPr lang="en-US" altLang="ko-KR" dirty="0" smtClean="0"/>
              <a:t>During the e-mail discussion, it was reported that SI message with which </a:t>
            </a:r>
            <a:r>
              <a:rPr lang="en-US" altLang="ko-KR" dirty="0" smtClean="0">
                <a:solidFill>
                  <a:srgbClr val="FF0000"/>
                </a:solidFill>
              </a:rPr>
              <a:t>SIB24</a:t>
            </a:r>
            <a:r>
              <a:rPr lang="en-US" altLang="ko-KR" dirty="0" smtClean="0"/>
              <a:t> and other </a:t>
            </a:r>
            <a:r>
              <a:rPr lang="en-US" altLang="ko-KR" dirty="0" smtClean="0">
                <a:solidFill>
                  <a:srgbClr val="0000FF"/>
                </a:solidFill>
              </a:rPr>
              <a:t>legacy SIBs</a:t>
            </a:r>
            <a:r>
              <a:rPr lang="en-US" altLang="ko-KR" dirty="0" smtClean="0"/>
              <a:t> are multiplexed together is discarded by some legacy UE. Hence the legacy SIBs there is lost.</a:t>
            </a:r>
          </a:p>
          <a:p>
            <a:endParaRPr lang="en-US" altLang="ko-KR" dirty="0" smtClean="0"/>
          </a:p>
          <a:p>
            <a:r>
              <a:rPr lang="en-US" altLang="ko-KR" dirty="0" smtClean="0"/>
              <a:t>Alike SIB24 extension, it is not intended behavior in specification perspective. The source of problem is known as old version ASN.1 decoder.  </a:t>
            </a:r>
          </a:p>
          <a:p>
            <a:endParaRPr lang="en-US" altLang="ko-KR" dirty="0" smtClean="0"/>
          </a:p>
          <a:p>
            <a:r>
              <a:rPr lang="en-US" altLang="ko-KR" dirty="0" smtClean="0"/>
              <a:t>The </a:t>
            </a:r>
            <a:r>
              <a:rPr lang="en-US" altLang="ko-KR" dirty="0"/>
              <a:t>problem is found for SIB 24, but could occur to other New SIBs as </a:t>
            </a:r>
            <a:r>
              <a:rPr lang="en-US" altLang="ko-KR" dirty="0" smtClean="0"/>
              <a:t>well.</a:t>
            </a:r>
          </a:p>
          <a:p>
            <a:endParaRPr lang="en-US" altLang="ko-KR" dirty="0"/>
          </a:p>
          <a:p>
            <a:r>
              <a:rPr lang="en-US" altLang="ko-KR" dirty="0" smtClean="0"/>
              <a:t>It was argued whether the problem is real one or only speculated one. It should be confirmed again the problem is existing. </a:t>
            </a:r>
            <a:endParaRPr lang="ko-KR" altLang="en-US" dirty="0"/>
          </a:p>
          <a:p>
            <a:endParaRPr lang="ko-KR" altLang="en-US" dirty="0"/>
          </a:p>
        </p:txBody>
      </p:sp>
      <p:sp>
        <p:nvSpPr>
          <p:cNvPr id="4" name="이등변 삼각형 3"/>
          <p:cNvSpPr/>
          <p:nvPr/>
        </p:nvSpPr>
        <p:spPr>
          <a:xfrm>
            <a:off x="8524449" y="1896763"/>
            <a:ext cx="596684" cy="715780"/>
          </a:xfrm>
          <a:prstGeom prst="triangle">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ko-KR" altLang="en-US"/>
          </a:p>
        </p:txBody>
      </p:sp>
      <p:sp>
        <p:nvSpPr>
          <p:cNvPr id="5" name="TextBox 4"/>
          <p:cNvSpPr txBox="1"/>
          <p:nvPr/>
        </p:nvSpPr>
        <p:spPr>
          <a:xfrm>
            <a:off x="7889018" y="1469639"/>
            <a:ext cx="1867546" cy="369332"/>
          </a:xfrm>
          <a:prstGeom prst="rect">
            <a:avLst/>
          </a:prstGeom>
          <a:noFill/>
        </p:spPr>
        <p:txBody>
          <a:bodyPr wrap="square" rtlCol="0">
            <a:spAutoFit/>
          </a:bodyPr>
          <a:lstStyle/>
          <a:p>
            <a:r>
              <a:rPr lang="en-US" altLang="ko-KR" dirty="0" smtClean="0"/>
              <a:t>LTE base station</a:t>
            </a:r>
            <a:endParaRPr lang="ko-KR" altLang="en-US" dirty="0"/>
          </a:p>
        </p:txBody>
      </p:sp>
      <p:sp>
        <p:nvSpPr>
          <p:cNvPr id="6" name="TextBox 5"/>
          <p:cNvSpPr txBox="1"/>
          <p:nvPr/>
        </p:nvSpPr>
        <p:spPr>
          <a:xfrm>
            <a:off x="7788787" y="3751832"/>
            <a:ext cx="2479729" cy="261610"/>
          </a:xfrm>
          <a:prstGeom prst="rect">
            <a:avLst/>
          </a:prstGeom>
          <a:noFill/>
          <a:ln>
            <a:solidFill>
              <a:srgbClr val="FF0000"/>
            </a:solidFill>
          </a:ln>
        </p:spPr>
        <p:txBody>
          <a:bodyPr wrap="square" rtlCol="0">
            <a:spAutoFit/>
          </a:bodyPr>
          <a:lstStyle/>
          <a:p>
            <a:r>
              <a:rPr lang="en-US" altLang="ko-KR" sz="1100" b="1" dirty="0" smtClean="0"/>
              <a:t>2</a:t>
            </a:r>
            <a:r>
              <a:rPr lang="en-US" altLang="ko-KR" sz="1100" b="1" baseline="30000" dirty="0" smtClean="0"/>
              <a:t>nd</a:t>
            </a:r>
            <a:r>
              <a:rPr lang="en-US" altLang="ko-KR" sz="1100" b="1" dirty="0" smtClean="0"/>
              <a:t> </a:t>
            </a:r>
            <a:r>
              <a:rPr lang="en-US" altLang="ko-KR" sz="1100" b="1" dirty="0" err="1" smtClean="0"/>
              <a:t>SystemInformation</a:t>
            </a:r>
            <a:r>
              <a:rPr lang="en-US" altLang="ko-KR" sz="1100" b="1" dirty="0" smtClean="0"/>
              <a:t> [</a:t>
            </a:r>
            <a:r>
              <a:rPr lang="en-US" altLang="ko-KR" sz="1100" b="1" dirty="0" smtClean="0">
                <a:solidFill>
                  <a:srgbClr val="0000FF"/>
                </a:solidFill>
              </a:rPr>
              <a:t>SIB 4</a:t>
            </a:r>
            <a:r>
              <a:rPr lang="en-US" altLang="ko-KR" sz="1100" b="1" dirty="0" smtClean="0"/>
              <a:t>, </a:t>
            </a:r>
            <a:r>
              <a:rPr lang="en-US" altLang="ko-KR" sz="1100" b="1" dirty="0" smtClean="0">
                <a:solidFill>
                  <a:srgbClr val="FF0000"/>
                </a:solidFill>
              </a:rPr>
              <a:t>SIB 24</a:t>
            </a:r>
            <a:r>
              <a:rPr lang="en-US" altLang="ko-KR" sz="1100" b="1" dirty="0" smtClean="0"/>
              <a:t>]</a:t>
            </a:r>
          </a:p>
        </p:txBody>
      </p:sp>
      <p:sp>
        <p:nvSpPr>
          <p:cNvPr id="7" name="아래쪽 화살표 6"/>
          <p:cNvSpPr/>
          <p:nvPr/>
        </p:nvSpPr>
        <p:spPr>
          <a:xfrm rot="1123849">
            <a:off x="8155704" y="2652915"/>
            <a:ext cx="170070" cy="1689002"/>
          </a:xfrm>
          <a:prstGeom prst="downArrow">
            <a:avLst>
              <a:gd name="adj1" fmla="val 50000"/>
              <a:gd name="adj2" fmla="val 107846"/>
            </a:avLst>
          </a:prstGeom>
          <a:solidFill>
            <a:srgbClr val="000000">
              <a:alpha val="20000"/>
            </a:srgbClr>
          </a:solidFill>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ko-KR" altLang="en-US"/>
          </a:p>
        </p:txBody>
      </p:sp>
      <p:sp>
        <p:nvSpPr>
          <p:cNvPr id="8" name="아래쪽 화살표 7"/>
          <p:cNvSpPr/>
          <p:nvPr/>
        </p:nvSpPr>
        <p:spPr>
          <a:xfrm rot="20460000">
            <a:off x="9366856" y="2653820"/>
            <a:ext cx="170070" cy="1689002"/>
          </a:xfrm>
          <a:prstGeom prst="downArrow">
            <a:avLst>
              <a:gd name="adj1" fmla="val 50000"/>
              <a:gd name="adj2" fmla="val 107846"/>
            </a:avLst>
          </a:prstGeom>
          <a:solidFill>
            <a:srgbClr val="000000">
              <a:alpha val="20000"/>
            </a:srgbClr>
          </a:solidFill>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ko-KR" altLang="en-US"/>
          </a:p>
        </p:txBody>
      </p:sp>
      <p:sp>
        <p:nvSpPr>
          <p:cNvPr id="9" name="모서리가 둥근 직사각형 8"/>
          <p:cNvSpPr/>
          <p:nvPr/>
        </p:nvSpPr>
        <p:spPr>
          <a:xfrm>
            <a:off x="7803777" y="4377380"/>
            <a:ext cx="351721" cy="644978"/>
          </a:xfrm>
          <a:prstGeom prst="roundRect">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 name="모서리가 둥근 직사각형 9"/>
          <p:cNvSpPr/>
          <p:nvPr/>
        </p:nvSpPr>
        <p:spPr>
          <a:xfrm>
            <a:off x="9580703" y="4384099"/>
            <a:ext cx="351721" cy="644978"/>
          </a:xfrm>
          <a:prstGeom prst="round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1" name="TextBox 10"/>
          <p:cNvSpPr txBox="1"/>
          <p:nvPr/>
        </p:nvSpPr>
        <p:spPr>
          <a:xfrm>
            <a:off x="7010044" y="5029077"/>
            <a:ext cx="2111090" cy="646331"/>
          </a:xfrm>
          <a:prstGeom prst="rect">
            <a:avLst/>
          </a:prstGeom>
          <a:noFill/>
        </p:spPr>
        <p:txBody>
          <a:bodyPr wrap="square" rtlCol="0">
            <a:spAutoFit/>
          </a:bodyPr>
          <a:lstStyle/>
          <a:p>
            <a:pPr algn="ctr"/>
            <a:r>
              <a:rPr lang="en-US" altLang="ko-KR" sz="1200" dirty="0" smtClean="0"/>
              <a:t>Wrongly implemented legacy UE ignores the 2</a:t>
            </a:r>
            <a:r>
              <a:rPr lang="en-US" altLang="ko-KR" sz="1200" baseline="30000" dirty="0" smtClean="0"/>
              <a:t>nd</a:t>
            </a:r>
            <a:r>
              <a:rPr lang="en-US" altLang="ko-KR" sz="1200" dirty="0" smtClean="0"/>
              <a:t> </a:t>
            </a:r>
            <a:r>
              <a:rPr lang="en-US" altLang="ko-KR" sz="1200" dirty="0" err="1" smtClean="0"/>
              <a:t>SystemInformation</a:t>
            </a:r>
            <a:endParaRPr lang="ko-KR" altLang="en-US" sz="1200" dirty="0"/>
          </a:p>
        </p:txBody>
      </p:sp>
      <p:sp>
        <p:nvSpPr>
          <p:cNvPr id="12" name="TextBox 11"/>
          <p:cNvSpPr txBox="1"/>
          <p:nvPr/>
        </p:nvSpPr>
        <p:spPr>
          <a:xfrm>
            <a:off x="9017692" y="5094389"/>
            <a:ext cx="2146761" cy="646331"/>
          </a:xfrm>
          <a:prstGeom prst="rect">
            <a:avLst/>
          </a:prstGeom>
          <a:noFill/>
        </p:spPr>
        <p:txBody>
          <a:bodyPr wrap="square" rtlCol="0">
            <a:spAutoFit/>
          </a:bodyPr>
          <a:lstStyle/>
          <a:p>
            <a:pPr algn="ctr"/>
            <a:r>
              <a:rPr lang="en-US" altLang="ko-KR" sz="1200" dirty="0" smtClean="0"/>
              <a:t>Correctly  implemented legacy UE ignores only SIB24 in 2</a:t>
            </a:r>
            <a:r>
              <a:rPr lang="en-US" altLang="ko-KR" sz="1200" baseline="30000" dirty="0" smtClean="0"/>
              <a:t>nd</a:t>
            </a:r>
            <a:r>
              <a:rPr lang="en-US" altLang="ko-KR" sz="1200" dirty="0" smtClean="0"/>
              <a:t> </a:t>
            </a:r>
            <a:r>
              <a:rPr lang="en-US" altLang="ko-KR" sz="1200" dirty="0" err="1" smtClean="0"/>
              <a:t>SystemInformation</a:t>
            </a:r>
            <a:endParaRPr lang="ko-KR" altLang="en-US" sz="1200" dirty="0"/>
          </a:p>
        </p:txBody>
      </p:sp>
      <p:sp>
        <p:nvSpPr>
          <p:cNvPr id="13" name="TextBox 12"/>
          <p:cNvSpPr txBox="1"/>
          <p:nvPr/>
        </p:nvSpPr>
        <p:spPr>
          <a:xfrm>
            <a:off x="7777827" y="3339305"/>
            <a:ext cx="2479729" cy="261610"/>
          </a:xfrm>
          <a:prstGeom prst="rect">
            <a:avLst/>
          </a:prstGeom>
          <a:noFill/>
          <a:ln>
            <a:solidFill>
              <a:schemeClr val="bg1">
                <a:lumMod val="65000"/>
              </a:schemeClr>
            </a:solidFill>
          </a:ln>
        </p:spPr>
        <p:txBody>
          <a:bodyPr wrap="square" rtlCol="0">
            <a:spAutoFit/>
          </a:bodyPr>
          <a:lstStyle/>
          <a:p>
            <a:r>
              <a:rPr lang="en-US" altLang="ko-KR" sz="1100" b="1" dirty="0" smtClean="0"/>
              <a:t>1</a:t>
            </a:r>
            <a:r>
              <a:rPr lang="en-US" altLang="ko-KR" sz="1100" b="1" baseline="30000" dirty="0" smtClean="0"/>
              <a:t>st</a:t>
            </a:r>
            <a:r>
              <a:rPr lang="en-US" altLang="ko-KR" sz="1100" b="1" dirty="0" smtClean="0"/>
              <a:t> </a:t>
            </a:r>
            <a:r>
              <a:rPr lang="en-US" altLang="ko-KR" sz="1100" b="1" dirty="0" err="1" smtClean="0"/>
              <a:t>SystemInformation</a:t>
            </a:r>
            <a:r>
              <a:rPr lang="en-US" altLang="ko-KR" sz="1100" b="1" dirty="0" smtClean="0"/>
              <a:t> [</a:t>
            </a:r>
            <a:r>
              <a:rPr lang="en-US" altLang="ko-KR" sz="1100" b="1" dirty="0" smtClean="0">
                <a:solidFill>
                  <a:srgbClr val="0000FF"/>
                </a:solidFill>
              </a:rPr>
              <a:t>SIB 2</a:t>
            </a:r>
            <a:r>
              <a:rPr lang="en-US" altLang="ko-KR" sz="1100" b="1" dirty="0" smtClean="0"/>
              <a:t>, </a:t>
            </a:r>
            <a:r>
              <a:rPr lang="en-US" altLang="ko-KR" sz="1100" b="1" dirty="0" smtClean="0">
                <a:solidFill>
                  <a:srgbClr val="0000FF"/>
                </a:solidFill>
              </a:rPr>
              <a:t>SIB 3</a:t>
            </a:r>
            <a:r>
              <a:rPr lang="en-US" altLang="ko-KR" sz="1100" b="1" dirty="0" smtClean="0"/>
              <a:t>]</a:t>
            </a:r>
          </a:p>
        </p:txBody>
      </p:sp>
      <p:sp>
        <p:nvSpPr>
          <p:cNvPr id="14" name="TextBox 13"/>
          <p:cNvSpPr txBox="1"/>
          <p:nvPr/>
        </p:nvSpPr>
        <p:spPr>
          <a:xfrm>
            <a:off x="7781857" y="2710229"/>
            <a:ext cx="3258399" cy="430887"/>
          </a:xfrm>
          <a:prstGeom prst="rect">
            <a:avLst/>
          </a:prstGeom>
          <a:noFill/>
          <a:ln>
            <a:solidFill>
              <a:schemeClr val="bg1">
                <a:lumMod val="65000"/>
              </a:schemeClr>
            </a:solidFill>
          </a:ln>
        </p:spPr>
        <p:txBody>
          <a:bodyPr wrap="square" rtlCol="0">
            <a:spAutoFit/>
          </a:bodyPr>
          <a:lstStyle/>
          <a:p>
            <a:r>
              <a:rPr lang="en-US" altLang="ko-KR" sz="1100" b="1" dirty="0" smtClean="0"/>
              <a:t>SIB1 </a:t>
            </a:r>
          </a:p>
          <a:p>
            <a:r>
              <a:rPr lang="en-US" altLang="ko-KR" sz="1100" b="1" dirty="0" smtClean="0"/>
              <a:t>[</a:t>
            </a:r>
            <a:r>
              <a:rPr lang="en-US" altLang="ko-KR" sz="1100" b="1" dirty="0" err="1" smtClean="0"/>
              <a:t>SchedulingInfo</a:t>
            </a:r>
            <a:r>
              <a:rPr lang="en-US" altLang="ko-KR" sz="1100" b="1" dirty="0" smtClean="0"/>
              <a:t> for 1</a:t>
            </a:r>
            <a:r>
              <a:rPr lang="en-US" altLang="ko-KR" sz="1100" b="1" baseline="30000" dirty="0" smtClean="0"/>
              <a:t>st</a:t>
            </a:r>
            <a:r>
              <a:rPr lang="en-US" altLang="ko-KR" sz="1100" b="1" dirty="0" smtClean="0"/>
              <a:t> SI, </a:t>
            </a:r>
            <a:r>
              <a:rPr lang="en-US" altLang="ko-KR" sz="1100" b="1" dirty="0" err="1" smtClean="0"/>
              <a:t>SchedulingInfo</a:t>
            </a:r>
            <a:r>
              <a:rPr lang="en-US" altLang="ko-KR" sz="1100" b="1" dirty="0" smtClean="0"/>
              <a:t> for 2</a:t>
            </a:r>
            <a:r>
              <a:rPr lang="en-US" altLang="ko-KR" sz="1100" b="1" baseline="30000" dirty="0" smtClean="0"/>
              <a:t>nd</a:t>
            </a:r>
            <a:r>
              <a:rPr lang="en-US" altLang="ko-KR" sz="1100" b="1" dirty="0" smtClean="0"/>
              <a:t> SI]</a:t>
            </a:r>
          </a:p>
        </p:txBody>
      </p:sp>
    </p:spTree>
    <p:extLst>
      <p:ext uri="{BB962C8B-B14F-4D97-AF65-F5344CB8AC3E}">
        <p14:creationId xmlns:p14="http://schemas.microsoft.com/office/powerpoint/2010/main" val="14558260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Solutions </a:t>
            </a:r>
            <a:r>
              <a:rPr lang="en-US" altLang="ko-KR" dirty="0"/>
              <a:t>D</a:t>
            </a:r>
            <a:r>
              <a:rPr lang="en-US" altLang="ko-KR" dirty="0" smtClean="0"/>
              <a:t>iscussed in RAN2 #111-e</a:t>
            </a:r>
            <a:endParaRPr lang="ko-KR" altLang="en-US" dirty="0"/>
          </a:p>
        </p:txBody>
      </p:sp>
      <p:sp>
        <p:nvSpPr>
          <p:cNvPr id="3" name="내용 개체 틀 2"/>
          <p:cNvSpPr>
            <a:spLocks noGrp="1"/>
          </p:cNvSpPr>
          <p:nvPr>
            <p:ph idx="1"/>
          </p:nvPr>
        </p:nvSpPr>
        <p:spPr/>
        <p:txBody>
          <a:bodyPr>
            <a:normAutofit lnSpcReduction="10000"/>
          </a:bodyPr>
          <a:lstStyle/>
          <a:p>
            <a:r>
              <a:rPr lang="en-US" altLang="ko-KR" sz="2400" dirty="0" smtClean="0"/>
              <a:t>For SIB24 extension, two types of solutions were discussed during RAN2 for SIB24 extension.</a:t>
            </a:r>
          </a:p>
          <a:p>
            <a:pPr lvl="1"/>
            <a:r>
              <a:rPr lang="en-US" altLang="ko-KR" sz="2000" dirty="0" smtClean="0"/>
              <a:t>Solution 1: Workaround</a:t>
            </a:r>
          </a:p>
          <a:p>
            <a:pPr lvl="2"/>
            <a:r>
              <a:rPr lang="en-US" altLang="ko-KR" sz="1800" dirty="0" smtClean="0"/>
              <a:t>SIB24 is not transmitted</a:t>
            </a:r>
          </a:p>
          <a:p>
            <a:pPr lvl="2"/>
            <a:r>
              <a:rPr lang="en-US" altLang="ko-KR" sz="1800" dirty="0" smtClean="0"/>
              <a:t>As a consequence the functionality supported by SIB24 needs to be provided by other means. SIB 24 concerns  NR IDLE mobility (for NR SA UE)</a:t>
            </a:r>
          </a:p>
          <a:p>
            <a:pPr lvl="2"/>
            <a:r>
              <a:rPr lang="en-US" altLang="ko-KR" sz="1800" dirty="0" smtClean="0"/>
              <a:t>With this workaround, NR SA UE (capable of LTE as well) first makes connection with LTE NW which redirect the UE to NR network</a:t>
            </a:r>
          </a:p>
          <a:p>
            <a:pPr lvl="1"/>
            <a:r>
              <a:rPr lang="en-US" altLang="ko-KR" sz="2000" dirty="0" smtClean="0"/>
              <a:t>Solution 2: Spec Amendment (as proposed </a:t>
            </a:r>
            <a:r>
              <a:rPr lang="en-US" altLang="ko-KR" sz="2000" dirty="0"/>
              <a:t>in </a:t>
            </a:r>
            <a:r>
              <a:rPr lang="en-US" altLang="ko-KR" sz="2000" dirty="0" smtClean="0"/>
              <a:t>RAN2 endorsed CR in RP 201939) </a:t>
            </a:r>
          </a:p>
          <a:p>
            <a:pPr lvl="2"/>
            <a:r>
              <a:rPr lang="en-US" altLang="ko-KR" sz="1800" dirty="0" smtClean="0"/>
              <a:t>SIB1 is basically multiple of containers. New container is introduced in SIB 1. Legacy UE does not decode the container. New sib-Types are used only in the new container</a:t>
            </a:r>
          </a:p>
          <a:p>
            <a:pPr lvl="2"/>
            <a:endParaRPr lang="en-US" altLang="ko-KR" sz="1800" dirty="0" smtClean="0"/>
          </a:p>
          <a:p>
            <a:r>
              <a:rPr lang="en-US" altLang="ko-KR" sz="2400" dirty="0" smtClean="0"/>
              <a:t>For SIB24 multiplexing, no solution was discussed in RAN2. However there is a clear (and maybe only) solution that old SIBs and new SIBs are transmitted in separate SI messages.</a:t>
            </a:r>
          </a:p>
          <a:p>
            <a:pPr lvl="1"/>
            <a:r>
              <a:rPr lang="en-US" altLang="ko-KR" sz="2000" dirty="0" smtClean="0"/>
              <a:t>See the details in the next slide</a:t>
            </a:r>
          </a:p>
          <a:p>
            <a:pPr lvl="2"/>
            <a:endParaRPr lang="en-US" altLang="ko-KR" sz="2000" dirty="0" smtClean="0"/>
          </a:p>
          <a:p>
            <a:endParaRPr lang="en-US" altLang="ko-KR" dirty="0"/>
          </a:p>
          <a:p>
            <a:endParaRPr lang="en-US" altLang="ko-KR" sz="2400" dirty="0" smtClean="0"/>
          </a:p>
          <a:p>
            <a:endParaRPr lang="en-US" altLang="ko-KR" sz="2400" dirty="0"/>
          </a:p>
          <a:p>
            <a:endParaRPr lang="ko-KR" altLang="en-US" sz="2400" dirty="0"/>
          </a:p>
        </p:txBody>
      </p:sp>
    </p:spTree>
    <p:extLst>
      <p:ext uri="{BB962C8B-B14F-4D97-AF65-F5344CB8AC3E}">
        <p14:creationId xmlns:p14="http://schemas.microsoft.com/office/powerpoint/2010/main" val="15488538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Solution for SIB </a:t>
            </a:r>
            <a:r>
              <a:rPr lang="en-US" altLang="ko-KR" dirty="0"/>
              <a:t>24 </a:t>
            </a:r>
            <a:r>
              <a:rPr lang="en-US" altLang="ko-KR" dirty="0" smtClean="0"/>
              <a:t>Multiplexing</a:t>
            </a:r>
            <a:endParaRPr lang="ko-KR" altLang="en-US" dirty="0"/>
          </a:p>
        </p:txBody>
      </p:sp>
      <p:sp>
        <p:nvSpPr>
          <p:cNvPr id="4" name="내용 개체 틀 3"/>
          <p:cNvSpPr>
            <a:spLocks noGrp="1"/>
          </p:cNvSpPr>
          <p:nvPr>
            <p:ph idx="1"/>
          </p:nvPr>
        </p:nvSpPr>
        <p:spPr>
          <a:xfrm>
            <a:off x="338667" y="981856"/>
            <a:ext cx="11514666" cy="5436361"/>
          </a:xfrm>
        </p:spPr>
        <p:txBody>
          <a:bodyPr>
            <a:normAutofit/>
          </a:bodyPr>
          <a:lstStyle/>
          <a:p>
            <a:r>
              <a:rPr lang="en-US" altLang="ko-KR" sz="2000" dirty="0"/>
              <a:t>Solution is straightforward. If legacy SIBs </a:t>
            </a:r>
            <a:r>
              <a:rPr lang="en-US" altLang="ko-KR" sz="2000" dirty="0" smtClean="0"/>
              <a:t>and new SIBs are transmitted in different </a:t>
            </a:r>
            <a:r>
              <a:rPr lang="en-US" altLang="ko-KR" sz="2000" dirty="0" err="1" smtClean="0"/>
              <a:t>SystemInformation</a:t>
            </a:r>
            <a:r>
              <a:rPr lang="en-US" altLang="ko-KR" sz="2000" dirty="0" smtClean="0"/>
              <a:t>(s), the problem is gone. </a:t>
            </a:r>
          </a:p>
          <a:p>
            <a:pPr lvl="1"/>
            <a:r>
              <a:rPr lang="en-US" altLang="ko-KR" sz="1800" dirty="0" smtClean="0"/>
              <a:t>It can be achieved by specifying a guideline in the specification e.g. with following text added in the CRs</a:t>
            </a:r>
          </a:p>
          <a:p>
            <a:endParaRPr lang="en-US" altLang="ko-KR" sz="2000" dirty="0" smtClean="0"/>
          </a:p>
          <a:p>
            <a:endParaRPr lang="en-US" altLang="ko-KR" sz="2000" dirty="0"/>
          </a:p>
          <a:p>
            <a:endParaRPr lang="en-US" altLang="ko-KR" sz="2000" dirty="0" smtClean="0"/>
          </a:p>
          <a:p>
            <a:endParaRPr lang="en-US" altLang="ko-KR" sz="2000" dirty="0"/>
          </a:p>
          <a:p>
            <a:pPr lvl="1"/>
            <a:r>
              <a:rPr lang="en-US" altLang="ko-KR" sz="1800" dirty="0" err="1" smtClean="0"/>
              <a:t>Rel</a:t>
            </a:r>
            <a:r>
              <a:rPr lang="en-US" altLang="ko-KR" sz="1800" dirty="0" smtClean="0"/>
              <a:t> 16 CR is submitted in RP-</a:t>
            </a:r>
            <a:r>
              <a:rPr lang="en-US" altLang="ko-KR" sz="1800" dirty="0" err="1" smtClean="0"/>
              <a:t>xxxxxx</a:t>
            </a:r>
            <a:r>
              <a:rPr lang="en-US" altLang="ko-KR" sz="1800" dirty="0" smtClean="0"/>
              <a:t> for the discussion. If the CR is agreeable, since the change is identical, full set of CRs (R12 ~ R16) can be processed shortly. </a:t>
            </a:r>
          </a:p>
          <a:p>
            <a:r>
              <a:rPr lang="en-US" altLang="ko-KR" sz="2000" dirty="0" smtClean="0"/>
              <a:t>The solution may restrict the </a:t>
            </a:r>
            <a:r>
              <a:rPr lang="en-US" altLang="ko-KR" sz="2000" dirty="0" err="1" smtClean="0"/>
              <a:t>SystemInformation</a:t>
            </a:r>
            <a:r>
              <a:rPr lang="en-US" altLang="ko-KR" sz="2000" dirty="0" smtClean="0"/>
              <a:t> scheduling flexibility for the network in theory. But the limitation is trivial in the real deployment. See the details in Annex.</a:t>
            </a:r>
          </a:p>
          <a:p>
            <a:r>
              <a:rPr lang="en-US" altLang="ko-KR" sz="2000" dirty="0" smtClean="0"/>
              <a:t>If the problem remains unsolved, all the networks currently (or potentially) having the problematic legacy UEs may have to refrain itself from transmitting the new SIBs in their network (or accept the possibility that there could be some misbehaving UEs)   </a:t>
            </a:r>
          </a:p>
          <a:p>
            <a:endParaRPr lang="en-US" altLang="ko-KR" sz="2000" dirty="0"/>
          </a:p>
          <a:p>
            <a:endParaRPr lang="ko-KR" altLang="en-US" sz="2000" dirty="0"/>
          </a:p>
        </p:txBody>
      </p:sp>
      <p:sp>
        <p:nvSpPr>
          <p:cNvPr id="3" name="직사각형 2"/>
          <p:cNvSpPr/>
          <p:nvPr/>
        </p:nvSpPr>
        <p:spPr>
          <a:xfrm>
            <a:off x="541034" y="2242101"/>
            <a:ext cx="10829005" cy="1223412"/>
          </a:xfrm>
          <a:prstGeom prst="rect">
            <a:avLst/>
          </a:prstGeom>
          <a:solidFill>
            <a:schemeClr val="bg1">
              <a:lumMod val="85000"/>
            </a:schemeClr>
          </a:solidFill>
        </p:spPr>
        <p:txBody>
          <a:bodyPr wrap="square">
            <a:spAutoFit/>
          </a:bodyPr>
          <a:lstStyle/>
          <a:p>
            <a:r>
              <a:rPr lang="en-US" altLang="ko-KR" sz="1050" b="1" dirty="0" err="1">
                <a:latin typeface="Arial" panose="020B0604020202020204" pitchFamily="34" charset="0"/>
                <a:cs typeface="Arial" panose="020B0604020202020204" pitchFamily="34" charset="0"/>
              </a:rPr>
              <a:t>schedulingInfoList</a:t>
            </a:r>
            <a:endParaRPr lang="en-US" altLang="ko-KR" sz="1050" b="1" dirty="0">
              <a:latin typeface="Arial" panose="020B0604020202020204" pitchFamily="34" charset="0"/>
              <a:cs typeface="Arial" panose="020B0604020202020204" pitchFamily="34" charset="0"/>
            </a:endParaRPr>
          </a:p>
          <a:p>
            <a:r>
              <a:rPr lang="en-US" altLang="ko-KR" sz="1050" dirty="0">
                <a:latin typeface="Arial" panose="020B0604020202020204" pitchFamily="34" charset="0"/>
                <a:cs typeface="Arial" panose="020B0604020202020204" pitchFamily="34" charset="0"/>
              </a:rPr>
              <a:t>Indicates scheduling information of SI messages. The schedulingInfoList-v12xy (if present) provides additional SIBs mapped into the SI message scheduled via </a:t>
            </a:r>
            <a:r>
              <a:rPr lang="en-US" altLang="ko-KR" sz="1050" dirty="0" err="1">
                <a:latin typeface="Arial" panose="020B0604020202020204" pitchFamily="34" charset="0"/>
                <a:cs typeface="Arial" panose="020B0604020202020204" pitchFamily="34" charset="0"/>
              </a:rPr>
              <a:t>schedulingInfoList</a:t>
            </a:r>
            <a:r>
              <a:rPr lang="en-US" altLang="ko-KR" sz="1050" dirty="0">
                <a:latin typeface="Arial" panose="020B0604020202020204" pitchFamily="34" charset="0"/>
                <a:cs typeface="Arial" panose="020B0604020202020204" pitchFamily="34" charset="0"/>
              </a:rPr>
              <a:t> (without suffix). If E-UTRAN includes schedulingInfoList-v12xy, it includes the same number of entries, and listed in the same order, as in </a:t>
            </a:r>
            <a:r>
              <a:rPr lang="en-US" altLang="ko-KR" sz="1050" dirty="0" err="1">
                <a:latin typeface="Arial" panose="020B0604020202020204" pitchFamily="34" charset="0"/>
                <a:cs typeface="Arial" panose="020B0604020202020204" pitchFamily="34" charset="0"/>
              </a:rPr>
              <a:t>schedulingInfoList</a:t>
            </a:r>
            <a:r>
              <a:rPr lang="en-US" altLang="ko-KR" sz="1050" dirty="0">
                <a:latin typeface="Arial" panose="020B0604020202020204" pitchFamily="34" charset="0"/>
                <a:cs typeface="Arial" panose="020B0604020202020204" pitchFamily="34" charset="0"/>
              </a:rPr>
              <a:t> (without suffix). </a:t>
            </a:r>
          </a:p>
          <a:p>
            <a:r>
              <a:rPr lang="en-US" altLang="ko-KR" sz="1050" u="sng" dirty="0">
                <a:solidFill>
                  <a:srgbClr val="FF0000"/>
                </a:solidFill>
                <a:latin typeface="Arial" panose="020B0604020202020204" pitchFamily="34" charset="0"/>
                <a:cs typeface="Arial" panose="020B0604020202020204" pitchFamily="34" charset="0"/>
              </a:rPr>
              <a:t>Some legacy UEs may discard SI messages containing both</a:t>
            </a:r>
          </a:p>
          <a:p>
            <a:r>
              <a:rPr lang="en-US" altLang="ko-KR" sz="1050" u="sng" dirty="0">
                <a:solidFill>
                  <a:srgbClr val="FF0000"/>
                </a:solidFill>
                <a:latin typeface="Arial" panose="020B0604020202020204" pitchFamily="34" charset="0"/>
                <a:cs typeface="Arial" panose="020B0604020202020204" pitchFamily="34" charset="0"/>
              </a:rPr>
              <a:t>-        one or more SIB19 and </a:t>
            </a:r>
            <a:r>
              <a:rPr lang="en-US" altLang="ko-KR" sz="1050" u="sng" dirty="0" smtClean="0">
                <a:solidFill>
                  <a:srgbClr val="FF0000"/>
                </a:solidFill>
                <a:latin typeface="Arial" panose="020B0604020202020204" pitchFamily="34" charset="0"/>
                <a:cs typeface="Arial" panose="020B0604020202020204" pitchFamily="34" charset="0"/>
              </a:rPr>
              <a:t>onwards; and </a:t>
            </a:r>
            <a:endParaRPr lang="en-US" altLang="ko-KR" sz="1050" u="sng" dirty="0">
              <a:solidFill>
                <a:srgbClr val="FF0000"/>
              </a:solidFill>
              <a:latin typeface="Arial" panose="020B0604020202020204" pitchFamily="34" charset="0"/>
              <a:cs typeface="Arial" panose="020B0604020202020204" pitchFamily="34" charset="0"/>
            </a:endParaRPr>
          </a:p>
          <a:p>
            <a:r>
              <a:rPr lang="en-US" altLang="ko-KR" sz="1050" u="sng" dirty="0">
                <a:solidFill>
                  <a:srgbClr val="FF0000"/>
                </a:solidFill>
                <a:latin typeface="Arial" panose="020B0604020202020204" pitchFamily="34" charset="0"/>
                <a:cs typeface="Arial" panose="020B0604020202020204" pitchFamily="34" charset="0"/>
              </a:rPr>
              <a:t>-        one or more SIB18 and </a:t>
            </a:r>
            <a:r>
              <a:rPr lang="en-US" altLang="ko-KR" sz="1050" u="sng" dirty="0" err="1">
                <a:solidFill>
                  <a:srgbClr val="FF0000"/>
                </a:solidFill>
                <a:latin typeface="Arial" panose="020B0604020202020204" pitchFamily="34" charset="0"/>
                <a:cs typeface="Arial" panose="020B0604020202020204" pitchFamily="34" charset="0"/>
              </a:rPr>
              <a:t>downards</a:t>
            </a:r>
            <a:endParaRPr lang="en-US" altLang="ko-KR" sz="1050" u="sng" dirty="0">
              <a:solidFill>
                <a:srgbClr val="FF0000"/>
              </a:solidFill>
              <a:latin typeface="Arial" panose="020B0604020202020204" pitchFamily="34" charset="0"/>
              <a:cs typeface="Arial" panose="020B0604020202020204" pitchFamily="34" charset="0"/>
            </a:endParaRPr>
          </a:p>
          <a:p>
            <a:r>
              <a:rPr lang="en-US" altLang="ko-KR" sz="1050" u="sng" dirty="0">
                <a:solidFill>
                  <a:srgbClr val="FF0000"/>
                </a:solidFill>
                <a:latin typeface="Arial" panose="020B0604020202020204" pitchFamily="34" charset="0"/>
                <a:cs typeface="Arial" panose="020B0604020202020204" pitchFamily="34" charset="0"/>
              </a:rPr>
              <a:t>If such UEs are present, E-UTRAN should not set </a:t>
            </a:r>
            <a:r>
              <a:rPr lang="en-US" altLang="ko-KR" sz="1050" u="sng" dirty="0" err="1">
                <a:solidFill>
                  <a:srgbClr val="FF0000"/>
                </a:solidFill>
                <a:latin typeface="Arial" panose="020B0604020202020204" pitchFamily="34" charset="0"/>
                <a:cs typeface="Arial" panose="020B0604020202020204" pitchFamily="34" charset="0"/>
              </a:rPr>
              <a:t>schedulingInfoList</a:t>
            </a:r>
            <a:r>
              <a:rPr lang="en-US" altLang="ko-KR" sz="1050" u="sng" dirty="0">
                <a:solidFill>
                  <a:srgbClr val="FF0000"/>
                </a:solidFill>
                <a:latin typeface="Arial" panose="020B0604020202020204" pitchFamily="34" charset="0"/>
                <a:cs typeface="Arial" panose="020B0604020202020204" pitchFamily="34" charset="0"/>
              </a:rPr>
              <a:t> and schedulingInfoLIst-v12xy resulting in such SI messages</a:t>
            </a:r>
          </a:p>
        </p:txBody>
      </p:sp>
    </p:spTree>
    <p:extLst>
      <p:ext uri="{BB962C8B-B14F-4D97-AF65-F5344CB8AC3E}">
        <p14:creationId xmlns:p14="http://schemas.microsoft.com/office/powerpoint/2010/main" val="202920441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Impacts from the solutions</a:t>
            </a:r>
            <a:endParaRPr lang="ko-KR" altLang="en-US" dirty="0"/>
          </a:p>
        </p:txBody>
      </p:sp>
      <p:graphicFrame>
        <p:nvGraphicFramePr>
          <p:cNvPr id="14" name="표 13"/>
          <p:cNvGraphicFramePr>
            <a:graphicFrameLocks noGrp="1"/>
          </p:cNvGraphicFramePr>
          <p:nvPr>
            <p:extLst>
              <p:ext uri="{D42A27DB-BD31-4B8C-83A1-F6EECF244321}">
                <p14:modId xmlns:p14="http://schemas.microsoft.com/office/powerpoint/2010/main" val="1904487833"/>
              </p:ext>
            </p:extLst>
          </p:nvPr>
        </p:nvGraphicFramePr>
        <p:xfrm>
          <a:off x="338667" y="2190710"/>
          <a:ext cx="11514664" cy="1564640"/>
        </p:xfrm>
        <a:graphic>
          <a:graphicData uri="http://schemas.openxmlformats.org/drawingml/2006/table">
            <a:tbl>
              <a:tblPr firstRow="1" bandRow="1">
                <a:tableStyleId>{69012ECD-51FC-41F1-AA8D-1B2483CD663E}</a:tableStyleId>
              </a:tblPr>
              <a:tblGrid>
                <a:gridCol w="1726897">
                  <a:extLst>
                    <a:ext uri="{9D8B030D-6E8A-4147-A177-3AD203B41FA5}">
                      <a16:colId xmlns:a16="http://schemas.microsoft.com/office/drawing/2014/main" val="2682368768"/>
                    </a:ext>
                  </a:extLst>
                </a:gridCol>
                <a:gridCol w="1240972">
                  <a:extLst>
                    <a:ext uri="{9D8B030D-6E8A-4147-A177-3AD203B41FA5}">
                      <a16:colId xmlns:a16="http://schemas.microsoft.com/office/drawing/2014/main" val="3527898430"/>
                    </a:ext>
                  </a:extLst>
                </a:gridCol>
                <a:gridCol w="1350130">
                  <a:extLst>
                    <a:ext uri="{9D8B030D-6E8A-4147-A177-3AD203B41FA5}">
                      <a16:colId xmlns:a16="http://schemas.microsoft.com/office/drawing/2014/main" val="3859682736"/>
                    </a:ext>
                  </a:extLst>
                </a:gridCol>
                <a:gridCol w="1439333">
                  <a:extLst>
                    <a:ext uri="{9D8B030D-6E8A-4147-A177-3AD203B41FA5}">
                      <a16:colId xmlns:a16="http://schemas.microsoft.com/office/drawing/2014/main" val="1045356475"/>
                    </a:ext>
                  </a:extLst>
                </a:gridCol>
                <a:gridCol w="1439333">
                  <a:extLst>
                    <a:ext uri="{9D8B030D-6E8A-4147-A177-3AD203B41FA5}">
                      <a16:colId xmlns:a16="http://schemas.microsoft.com/office/drawing/2014/main" val="1465584364"/>
                    </a:ext>
                  </a:extLst>
                </a:gridCol>
                <a:gridCol w="1439333">
                  <a:extLst>
                    <a:ext uri="{9D8B030D-6E8A-4147-A177-3AD203B41FA5}">
                      <a16:colId xmlns:a16="http://schemas.microsoft.com/office/drawing/2014/main" val="4074008443"/>
                    </a:ext>
                  </a:extLst>
                </a:gridCol>
                <a:gridCol w="1439333">
                  <a:extLst>
                    <a:ext uri="{9D8B030D-6E8A-4147-A177-3AD203B41FA5}">
                      <a16:colId xmlns:a16="http://schemas.microsoft.com/office/drawing/2014/main" val="271677296"/>
                    </a:ext>
                  </a:extLst>
                </a:gridCol>
                <a:gridCol w="1439333">
                  <a:extLst>
                    <a:ext uri="{9D8B030D-6E8A-4147-A177-3AD203B41FA5}">
                      <a16:colId xmlns:a16="http://schemas.microsoft.com/office/drawing/2014/main" val="2062290860"/>
                    </a:ext>
                  </a:extLst>
                </a:gridCol>
              </a:tblGrid>
              <a:tr h="370840">
                <a:tc>
                  <a:txBody>
                    <a:bodyPr/>
                    <a:lstStyle/>
                    <a:p>
                      <a:pPr latinLnBrk="1"/>
                      <a:endParaRPr lang="ko-KR" altLang="en-US" dirty="0"/>
                    </a:p>
                  </a:txBody>
                  <a:tcPr/>
                </a:tc>
                <a:tc>
                  <a:txBody>
                    <a:bodyPr/>
                    <a:lstStyle/>
                    <a:p>
                      <a:pPr latinLnBrk="1"/>
                      <a:r>
                        <a:rPr lang="en-US" altLang="ko-KR" sz="1200" dirty="0" smtClean="0"/>
                        <a:t>Wrong implementation</a:t>
                      </a:r>
                      <a:endParaRPr lang="ko-KR" altLang="en-US" sz="1200" dirty="0"/>
                    </a:p>
                  </a:txBody>
                  <a:tcPr/>
                </a:tc>
                <a:tc>
                  <a:txBody>
                    <a:bodyPr/>
                    <a:lstStyle/>
                    <a:p>
                      <a:pPr latinLnBrk="1"/>
                      <a:r>
                        <a:rPr lang="en-US" altLang="ko-KR" sz="1200" dirty="0" smtClean="0"/>
                        <a:t>Correct implementation</a:t>
                      </a:r>
                      <a:endParaRPr lang="ko-KR" altLang="en-US" sz="1200" dirty="0"/>
                    </a:p>
                  </a:txBody>
                  <a:tcPr/>
                </a:tc>
                <a:tc>
                  <a:txBody>
                    <a:bodyPr/>
                    <a:lstStyle/>
                    <a:p>
                      <a:pPr latinLnBrk="1"/>
                      <a:r>
                        <a:rPr lang="en-US" altLang="ko-KR" sz="1200" dirty="0" smtClean="0"/>
                        <a:t>Correct implementation without </a:t>
                      </a:r>
                      <a:r>
                        <a:rPr lang="en-US" altLang="ko-KR" sz="1200" baseline="0" dirty="0" smtClean="0"/>
                        <a:t>SIB19+  reception</a:t>
                      </a:r>
                      <a:endParaRPr lang="ko-KR" altLang="en-US" sz="1200" dirty="0"/>
                    </a:p>
                  </a:txBody>
                  <a:tcPr/>
                </a:tc>
                <a:tc>
                  <a:txBody>
                    <a:bodyPr/>
                    <a:lstStyle/>
                    <a:p>
                      <a:pPr latinLnBrk="1"/>
                      <a:r>
                        <a:rPr lang="en-US" altLang="ko-KR" sz="1200" dirty="0" smtClean="0"/>
                        <a:t>Correct implementation with </a:t>
                      </a:r>
                      <a:r>
                        <a:rPr lang="en-US" altLang="ko-KR" sz="1200" baseline="0" dirty="0" smtClean="0"/>
                        <a:t>SIB19+ reception</a:t>
                      </a:r>
                      <a:endParaRPr lang="ko-KR" altLang="en-US" sz="1200" dirty="0"/>
                    </a:p>
                  </a:txBody>
                  <a:tcPr/>
                </a:tc>
                <a:tc>
                  <a:txBody>
                    <a:bodyPr/>
                    <a:lstStyle/>
                    <a:p>
                      <a:pPr marL="0" marR="0" lvl="0" indent="0" algn="l" defTabSz="914400" rtl="0" eaLnBrk="1" fontAlgn="auto" latinLnBrk="1" hangingPunct="1">
                        <a:lnSpc>
                          <a:spcPct val="100000"/>
                        </a:lnSpc>
                        <a:spcBef>
                          <a:spcPts val="0"/>
                        </a:spcBef>
                        <a:spcAft>
                          <a:spcPts val="0"/>
                        </a:spcAft>
                        <a:buClrTx/>
                        <a:buSzTx/>
                        <a:buFontTx/>
                        <a:buNone/>
                        <a:tabLst/>
                        <a:defRPr/>
                      </a:pPr>
                      <a:r>
                        <a:rPr lang="en-US" altLang="ko-KR" sz="1200" baseline="0" dirty="0" smtClean="0"/>
                        <a:t>Implementation without SIB19+ transmission</a:t>
                      </a:r>
                      <a:endParaRPr lang="ko-KR" altLang="en-US" sz="1200" dirty="0"/>
                    </a:p>
                  </a:txBody>
                  <a:tcPr/>
                </a:tc>
                <a:tc>
                  <a:txBody>
                    <a:bodyPr/>
                    <a:lstStyle/>
                    <a:p>
                      <a:pPr marL="0" marR="0" lvl="0" indent="0" algn="l" defTabSz="914400" rtl="0" eaLnBrk="1" fontAlgn="auto" latinLnBrk="1" hangingPunct="1">
                        <a:lnSpc>
                          <a:spcPct val="100000"/>
                        </a:lnSpc>
                        <a:spcBef>
                          <a:spcPts val="0"/>
                        </a:spcBef>
                        <a:spcAft>
                          <a:spcPts val="0"/>
                        </a:spcAft>
                        <a:buClrTx/>
                        <a:buSzTx/>
                        <a:buFontTx/>
                        <a:buNone/>
                        <a:tabLst/>
                        <a:defRPr/>
                      </a:pPr>
                      <a:r>
                        <a:rPr lang="en-US" altLang="ko-KR" sz="1200" baseline="0" dirty="0" smtClean="0"/>
                        <a:t>Implementation with SIB19+ transmission</a:t>
                      </a:r>
                      <a:endParaRPr lang="ko-KR" altLang="en-US" sz="1200" dirty="0"/>
                    </a:p>
                  </a:txBody>
                  <a:tcPr/>
                </a:tc>
                <a:tc>
                  <a:txBody>
                    <a:bodyPr/>
                    <a:lstStyle/>
                    <a:p>
                      <a:pPr latinLnBrk="1"/>
                      <a:r>
                        <a:rPr lang="en-US" altLang="ko-KR" sz="1200" dirty="0" smtClean="0"/>
                        <a:t>Blocked Services</a:t>
                      </a:r>
                      <a:endParaRPr lang="ko-KR" altLang="en-US" sz="1200" dirty="0"/>
                    </a:p>
                  </a:txBody>
                  <a:tcPr/>
                </a:tc>
                <a:extLst>
                  <a:ext uri="{0D108BD9-81ED-4DB2-BD59-A6C34878D82A}">
                    <a16:rowId xmlns:a16="http://schemas.microsoft.com/office/drawing/2014/main" val="1651070923"/>
                  </a:ext>
                </a:extLst>
              </a:tr>
              <a:tr h="370840">
                <a:tc>
                  <a:txBody>
                    <a:bodyPr/>
                    <a:lstStyle/>
                    <a:p>
                      <a:pPr latinLnBrk="1"/>
                      <a:r>
                        <a:rPr lang="en-US" altLang="ko-KR" sz="1200" dirty="0" smtClean="0"/>
                        <a:t>Sol 1: NW</a:t>
                      </a:r>
                      <a:r>
                        <a:rPr lang="en-US" altLang="ko-KR" sz="1200" baseline="0" dirty="0" smtClean="0"/>
                        <a:t> workaround</a:t>
                      </a:r>
                      <a:endParaRPr lang="ko-KR" altLang="en-US" sz="1200" dirty="0"/>
                    </a:p>
                  </a:txBody>
                  <a:tcPr/>
                </a:tc>
                <a:tc>
                  <a:txBody>
                    <a:bodyPr/>
                    <a:lstStyle/>
                    <a:p>
                      <a:pPr algn="ctr" latinLnBrk="1"/>
                      <a:r>
                        <a:rPr lang="en-US" altLang="ko-KR" sz="1200" dirty="0" smtClean="0"/>
                        <a:t>No impact</a:t>
                      </a:r>
                      <a:endParaRPr lang="ko-KR" altLang="en-US" sz="1200" dirty="0"/>
                    </a:p>
                  </a:txBody>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200" dirty="0" smtClean="0"/>
                        <a:t>No impact</a:t>
                      </a:r>
                      <a:endParaRPr lang="ko-KR" altLang="en-US" sz="1200" dirty="0" smtClean="0"/>
                    </a:p>
                  </a:txBody>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200" dirty="0" smtClean="0"/>
                        <a:t>No impact</a:t>
                      </a:r>
                      <a:endParaRPr lang="ko-KR" altLang="en-US" sz="1200" dirty="0" smtClean="0"/>
                    </a:p>
                  </a:txBody>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200" dirty="0" smtClean="0"/>
                        <a:t>No impact</a:t>
                      </a:r>
                      <a:endParaRPr lang="ko-KR" altLang="en-US" sz="1200" dirty="0" smtClean="0"/>
                    </a:p>
                  </a:txBody>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200" dirty="0" smtClean="0"/>
                        <a:t>No impact</a:t>
                      </a:r>
                      <a:endParaRPr lang="ko-KR" altLang="en-US" sz="1200" dirty="0" smtClean="0"/>
                    </a:p>
                  </a:txBody>
                  <a:tcPr/>
                </a:tc>
                <a:tc>
                  <a:txBody>
                    <a:bodyPr/>
                    <a:lstStyle/>
                    <a:p>
                      <a:pPr algn="ctr" latinLnBrk="1"/>
                      <a:r>
                        <a:rPr lang="en-US" altLang="ko-KR" sz="1200" b="1" dirty="0" smtClean="0">
                          <a:solidFill>
                            <a:srgbClr val="FF0000"/>
                          </a:solidFill>
                        </a:rPr>
                        <a:t>Update (RRM)</a:t>
                      </a:r>
                      <a:endParaRPr lang="ko-KR" altLang="en-US" sz="1200" dirty="0"/>
                    </a:p>
                  </a:txBody>
                  <a:tcPr/>
                </a:tc>
                <a:tc>
                  <a:txBody>
                    <a:bodyPr/>
                    <a:lstStyle/>
                    <a:p>
                      <a:pPr algn="ctr" latinLnBrk="1"/>
                      <a:r>
                        <a:rPr lang="en-US" altLang="ko-KR" sz="1200" b="1" dirty="0" smtClean="0">
                          <a:solidFill>
                            <a:srgbClr val="FF0000"/>
                          </a:solidFill>
                        </a:rPr>
                        <a:t>Table 3</a:t>
                      </a:r>
                      <a:endParaRPr lang="ko-KR" altLang="en-US" sz="1200" b="1" dirty="0">
                        <a:solidFill>
                          <a:srgbClr val="FF0000"/>
                        </a:solidFill>
                      </a:endParaRPr>
                    </a:p>
                  </a:txBody>
                  <a:tcPr/>
                </a:tc>
                <a:extLst>
                  <a:ext uri="{0D108BD9-81ED-4DB2-BD59-A6C34878D82A}">
                    <a16:rowId xmlns:a16="http://schemas.microsoft.com/office/drawing/2014/main" val="1274532616"/>
                  </a:ext>
                </a:extLst>
              </a:tr>
              <a:tr h="370840">
                <a:tc>
                  <a:txBody>
                    <a:bodyPr/>
                    <a:lstStyle/>
                    <a:p>
                      <a:pPr latinLnBrk="1"/>
                      <a:r>
                        <a:rPr lang="en-US" altLang="ko-KR" sz="1200" dirty="0" smtClean="0"/>
                        <a:t>Sol 2: Fixing new UE</a:t>
                      </a:r>
                      <a:endParaRPr lang="ko-KR" altLang="en-US" sz="1200" dirty="0"/>
                    </a:p>
                  </a:txBody>
                  <a:tcPr/>
                </a:tc>
                <a:tc>
                  <a:txBody>
                    <a:bodyPr/>
                    <a:lstStyle/>
                    <a:p>
                      <a:pPr algn="ctr" latinLnBrk="1"/>
                      <a:r>
                        <a:rPr lang="en-US" altLang="ko-KR" sz="1200" dirty="0" smtClean="0"/>
                        <a:t>No impact</a:t>
                      </a:r>
                      <a:endParaRPr lang="ko-KR" altLang="en-US" sz="1200" dirty="0"/>
                    </a:p>
                  </a:txBody>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200" dirty="0" smtClean="0"/>
                        <a:t>No impact</a:t>
                      </a:r>
                      <a:endParaRPr lang="ko-KR" altLang="en-US" sz="1200" dirty="0" smtClean="0"/>
                    </a:p>
                  </a:txBody>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200" dirty="0" smtClean="0"/>
                        <a:t>No impact</a:t>
                      </a:r>
                      <a:endParaRPr lang="ko-KR" altLang="en-US" sz="1200" dirty="0" smtClean="0"/>
                    </a:p>
                  </a:txBody>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200" b="1" dirty="0" smtClean="0">
                          <a:solidFill>
                            <a:srgbClr val="FF0000"/>
                          </a:solidFill>
                        </a:rPr>
                        <a:t>Update</a:t>
                      </a:r>
                      <a:endParaRPr lang="ko-KR" altLang="en-US" sz="1200" dirty="0" smtClean="0"/>
                    </a:p>
                  </a:txBody>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200" dirty="0" smtClean="0"/>
                        <a:t>No impact</a:t>
                      </a:r>
                      <a:endParaRPr lang="ko-KR" altLang="en-US" sz="1200" dirty="0" smtClean="0"/>
                    </a:p>
                  </a:txBody>
                  <a:tcPr/>
                </a:tc>
                <a:tc>
                  <a:txBody>
                    <a:bodyPr/>
                    <a:lstStyle/>
                    <a:p>
                      <a:pPr algn="ctr" latinLnBrk="1"/>
                      <a:r>
                        <a:rPr lang="en-US" altLang="ko-KR" sz="1200" b="1" dirty="0" smtClean="0">
                          <a:solidFill>
                            <a:srgbClr val="FF0000"/>
                          </a:solidFill>
                        </a:rPr>
                        <a:t>Update</a:t>
                      </a:r>
                      <a:endParaRPr lang="ko-KR" altLang="en-US" sz="1200" dirty="0"/>
                    </a:p>
                  </a:txBody>
                  <a:tcPr/>
                </a:tc>
                <a:tc>
                  <a:txBody>
                    <a:bodyPr/>
                    <a:lstStyle/>
                    <a:p>
                      <a:pPr algn="ctr" latinLnBrk="1"/>
                      <a:r>
                        <a:rPr lang="en-US" altLang="ko-KR" sz="1200" dirty="0" smtClean="0"/>
                        <a:t>None</a:t>
                      </a:r>
                      <a:endParaRPr lang="ko-KR" altLang="en-US" sz="1200" dirty="0"/>
                    </a:p>
                  </a:txBody>
                  <a:tcPr/>
                </a:tc>
                <a:extLst>
                  <a:ext uri="{0D108BD9-81ED-4DB2-BD59-A6C34878D82A}">
                    <a16:rowId xmlns:a16="http://schemas.microsoft.com/office/drawing/2014/main" val="2989817722"/>
                  </a:ext>
                </a:extLst>
              </a:tr>
            </a:tbl>
          </a:graphicData>
        </a:graphic>
      </p:graphicFrame>
      <p:sp>
        <p:nvSpPr>
          <p:cNvPr id="15" name="TextBox 14"/>
          <p:cNvSpPr txBox="1"/>
          <p:nvPr/>
        </p:nvSpPr>
        <p:spPr>
          <a:xfrm>
            <a:off x="338667" y="1471176"/>
            <a:ext cx="3025019" cy="307777"/>
          </a:xfrm>
          <a:prstGeom prst="rect">
            <a:avLst/>
          </a:prstGeom>
          <a:noFill/>
        </p:spPr>
        <p:txBody>
          <a:bodyPr wrap="square" rtlCol="0">
            <a:spAutoFit/>
          </a:bodyPr>
          <a:lstStyle/>
          <a:p>
            <a:r>
              <a:rPr lang="en-US" altLang="ko-KR" sz="1400" b="1" dirty="0" smtClean="0"/>
              <a:t>&lt;Table 1&gt; Solution for SIB24 extension</a:t>
            </a:r>
            <a:endParaRPr lang="ko-KR" altLang="en-US" sz="1400" b="1" dirty="0"/>
          </a:p>
        </p:txBody>
      </p:sp>
      <p:graphicFrame>
        <p:nvGraphicFramePr>
          <p:cNvPr id="16" name="표 15"/>
          <p:cNvGraphicFramePr>
            <a:graphicFrameLocks noGrp="1"/>
          </p:cNvGraphicFramePr>
          <p:nvPr>
            <p:extLst>
              <p:ext uri="{D42A27DB-BD31-4B8C-83A1-F6EECF244321}">
                <p14:modId xmlns:p14="http://schemas.microsoft.com/office/powerpoint/2010/main" val="672425006"/>
              </p:ext>
            </p:extLst>
          </p:nvPr>
        </p:nvGraphicFramePr>
        <p:xfrm>
          <a:off x="331173" y="1771324"/>
          <a:ext cx="11514664" cy="370840"/>
        </p:xfrm>
        <a:graphic>
          <a:graphicData uri="http://schemas.openxmlformats.org/drawingml/2006/table">
            <a:tbl>
              <a:tblPr firstRow="1" bandRow="1">
                <a:tableStyleId>{69012ECD-51FC-41F1-AA8D-1B2483CD663E}</a:tableStyleId>
              </a:tblPr>
              <a:tblGrid>
                <a:gridCol w="1726897">
                  <a:extLst>
                    <a:ext uri="{9D8B030D-6E8A-4147-A177-3AD203B41FA5}">
                      <a16:colId xmlns:a16="http://schemas.microsoft.com/office/drawing/2014/main" val="3665728327"/>
                    </a:ext>
                  </a:extLst>
                </a:gridCol>
                <a:gridCol w="2591102">
                  <a:extLst>
                    <a:ext uri="{9D8B030D-6E8A-4147-A177-3AD203B41FA5}">
                      <a16:colId xmlns:a16="http://schemas.microsoft.com/office/drawing/2014/main" val="4098923160"/>
                    </a:ext>
                  </a:extLst>
                </a:gridCol>
                <a:gridCol w="2878666">
                  <a:extLst>
                    <a:ext uri="{9D8B030D-6E8A-4147-A177-3AD203B41FA5}">
                      <a16:colId xmlns:a16="http://schemas.microsoft.com/office/drawing/2014/main" val="6333153"/>
                    </a:ext>
                  </a:extLst>
                </a:gridCol>
                <a:gridCol w="2878666">
                  <a:extLst>
                    <a:ext uri="{9D8B030D-6E8A-4147-A177-3AD203B41FA5}">
                      <a16:colId xmlns:a16="http://schemas.microsoft.com/office/drawing/2014/main" val="3024054379"/>
                    </a:ext>
                  </a:extLst>
                </a:gridCol>
                <a:gridCol w="1439333">
                  <a:extLst>
                    <a:ext uri="{9D8B030D-6E8A-4147-A177-3AD203B41FA5}">
                      <a16:colId xmlns:a16="http://schemas.microsoft.com/office/drawing/2014/main" val="3892772969"/>
                    </a:ext>
                  </a:extLst>
                </a:gridCol>
              </a:tblGrid>
              <a:tr h="370840">
                <a:tc>
                  <a:txBody>
                    <a:bodyPr/>
                    <a:lstStyle/>
                    <a:p>
                      <a:pPr algn="ctr" latinLnBrk="1"/>
                      <a:endParaRPr lang="ko-KR" altLang="en-US" dirty="0"/>
                    </a:p>
                  </a:txBody>
                  <a:tcPr/>
                </a:tc>
                <a:tc>
                  <a:txBody>
                    <a:bodyPr/>
                    <a:lstStyle/>
                    <a:p>
                      <a:pPr algn="ctr" latinLnBrk="1"/>
                      <a:r>
                        <a:rPr lang="en-US" altLang="ko-KR" sz="1200" dirty="0" smtClean="0"/>
                        <a:t>Legacy UE (pre-R12 UE)</a:t>
                      </a:r>
                      <a:endParaRPr lang="ko-KR" altLang="en-US" sz="1200" dirty="0"/>
                    </a:p>
                  </a:txBody>
                  <a:tcPr/>
                </a:tc>
                <a:tc>
                  <a:txBody>
                    <a:bodyPr/>
                    <a:lstStyle/>
                    <a:p>
                      <a:pPr algn="ctr" latinLnBrk="1"/>
                      <a:r>
                        <a:rPr lang="en-US" altLang="ko-KR" sz="1200" dirty="0" smtClean="0"/>
                        <a:t>Rel-12</a:t>
                      </a:r>
                      <a:r>
                        <a:rPr lang="en-US" altLang="ko-KR" sz="1200" baseline="0" dirty="0" smtClean="0"/>
                        <a:t> onward UE</a:t>
                      </a:r>
                      <a:endParaRPr lang="ko-KR" altLang="en-US" sz="1200" dirty="0"/>
                    </a:p>
                  </a:txBody>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200" dirty="0" smtClean="0"/>
                        <a:t>ENB</a:t>
                      </a:r>
                      <a:endParaRPr lang="ko-KR" altLang="en-US" sz="1200" dirty="0"/>
                    </a:p>
                  </a:txBody>
                  <a:tcPr/>
                </a:tc>
                <a:tc>
                  <a:txBody>
                    <a:bodyPr/>
                    <a:lstStyle/>
                    <a:p>
                      <a:pPr algn="ctr" latinLnBrk="1"/>
                      <a:endParaRPr lang="ko-KR" altLang="en-US" sz="1200" dirty="0"/>
                    </a:p>
                  </a:txBody>
                  <a:tcPr/>
                </a:tc>
                <a:extLst>
                  <a:ext uri="{0D108BD9-81ED-4DB2-BD59-A6C34878D82A}">
                    <a16:rowId xmlns:a16="http://schemas.microsoft.com/office/drawing/2014/main" val="4239245966"/>
                  </a:ext>
                </a:extLst>
              </a:tr>
            </a:tbl>
          </a:graphicData>
        </a:graphic>
      </p:graphicFrame>
      <p:sp>
        <p:nvSpPr>
          <p:cNvPr id="8" name="내용 개체 틀 2"/>
          <p:cNvSpPr txBox="1">
            <a:spLocks/>
          </p:cNvSpPr>
          <p:nvPr/>
        </p:nvSpPr>
        <p:spPr>
          <a:xfrm>
            <a:off x="338665" y="829419"/>
            <a:ext cx="11514666" cy="476867"/>
          </a:xfrm>
          <a:prstGeom prst="rect">
            <a:avLst/>
          </a:prstGeom>
        </p:spPr>
        <p:txBody>
          <a:bodyPr vert="horz" lIns="91440" tIns="45720" rIns="91440" bIns="45720" rtlCol="0">
            <a:normAutofit/>
          </a:bodyPr>
          <a:lstStyle>
            <a:lvl1pPr marL="268288" indent="-268288" algn="l" defTabSz="914400" rtl="0" eaLnBrk="1" latinLnBrk="0" hangingPunct="1">
              <a:lnSpc>
                <a:spcPct val="120000"/>
              </a:lnSpc>
              <a:spcBef>
                <a:spcPts val="0"/>
              </a:spcBef>
              <a:buClr>
                <a:schemeClr val="accent5">
                  <a:lumMod val="75000"/>
                </a:schemeClr>
              </a:buClr>
              <a:buFont typeface="Verdana" panose="020B0604030504040204" pitchFamily="34" charset="0"/>
              <a:buChar char="◊"/>
              <a:defRPr sz="1800" kern="1200" baseline="0">
                <a:solidFill>
                  <a:schemeClr val="tx1"/>
                </a:solidFill>
                <a:latin typeface="+mn-lt"/>
                <a:ea typeface="+mn-ea"/>
                <a:cs typeface="+mn-cs"/>
              </a:defRPr>
            </a:lvl1pPr>
            <a:lvl2pPr marL="627063" indent="-271463" algn="l" defTabSz="914400" rtl="0" eaLnBrk="1" latinLnBrk="0" hangingPunct="1">
              <a:lnSpc>
                <a:spcPct val="120000"/>
              </a:lnSpc>
              <a:spcBef>
                <a:spcPts val="0"/>
              </a:spcBef>
              <a:buClr>
                <a:schemeClr val="accent5">
                  <a:lumMod val="75000"/>
                </a:schemeClr>
              </a:buClr>
              <a:buFont typeface="Symbol" panose="05050102010706020507" pitchFamily="18" charset="2"/>
              <a:buChar char=""/>
              <a:defRPr sz="1600" kern="1200" baseline="0">
                <a:solidFill>
                  <a:schemeClr val="tx1"/>
                </a:solidFill>
                <a:latin typeface="+mn-lt"/>
                <a:ea typeface="+mn-ea"/>
                <a:cs typeface="+mn-cs"/>
              </a:defRPr>
            </a:lvl2pPr>
            <a:lvl3pPr marL="896938" indent="-177800" algn="l" defTabSz="914400" rtl="0" eaLnBrk="1" latinLnBrk="0" hangingPunct="1">
              <a:lnSpc>
                <a:spcPct val="120000"/>
              </a:lnSpc>
              <a:spcBef>
                <a:spcPts val="0"/>
              </a:spcBef>
              <a:buClr>
                <a:schemeClr val="accent5">
                  <a:lumMod val="75000"/>
                </a:schemeClr>
              </a:buClr>
              <a:buFont typeface="Wingdings" panose="05000000000000000000" pitchFamily="2" charset="2"/>
              <a:buChar char="§"/>
              <a:defRPr sz="1400" kern="1200" baseline="0">
                <a:solidFill>
                  <a:schemeClr val="tx1"/>
                </a:solidFill>
                <a:latin typeface="+mn-lt"/>
                <a:ea typeface="+mn-ea"/>
                <a:cs typeface="+mn-cs"/>
              </a:defRPr>
            </a:lvl3pPr>
            <a:lvl4pPr marL="1165225" indent="-177800" algn="l" defTabSz="914400" rtl="0" eaLnBrk="1" latinLnBrk="0" hangingPunct="1">
              <a:lnSpc>
                <a:spcPct val="120000"/>
              </a:lnSpc>
              <a:spcBef>
                <a:spcPts val="0"/>
              </a:spcBef>
              <a:buClr>
                <a:schemeClr val="accent5">
                  <a:lumMod val="75000"/>
                </a:schemeClr>
              </a:buClr>
              <a:buFont typeface="Arial" panose="020B0604020202020204" pitchFamily="34" charset="0"/>
              <a:buChar char="•"/>
              <a:tabLst>
                <a:tab pos="1165225" algn="l"/>
              </a:tabLst>
              <a:defRPr sz="1400" kern="1200" baseline="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ko-KR" dirty="0" smtClean="0"/>
              <a:t>Table 1  &amp; 2 summarizes the impacts of solutions in terms of update requirements and blocked services</a:t>
            </a:r>
          </a:p>
          <a:p>
            <a:endParaRPr lang="ko-KR" altLang="en-US" dirty="0"/>
          </a:p>
        </p:txBody>
      </p:sp>
      <p:graphicFrame>
        <p:nvGraphicFramePr>
          <p:cNvPr id="9" name="표 8"/>
          <p:cNvGraphicFramePr>
            <a:graphicFrameLocks noGrp="1"/>
          </p:cNvGraphicFramePr>
          <p:nvPr>
            <p:extLst>
              <p:ext uri="{D42A27DB-BD31-4B8C-83A1-F6EECF244321}">
                <p14:modId xmlns:p14="http://schemas.microsoft.com/office/powerpoint/2010/main" val="2139333335"/>
              </p:ext>
            </p:extLst>
          </p:nvPr>
        </p:nvGraphicFramePr>
        <p:xfrm>
          <a:off x="338667" y="4688320"/>
          <a:ext cx="11514664" cy="1280160"/>
        </p:xfrm>
        <a:graphic>
          <a:graphicData uri="http://schemas.openxmlformats.org/drawingml/2006/table">
            <a:tbl>
              <a:tblPr firstRow="1" bandRow="1">
                <a:tableStyleId>{69012ECD-51FC-41F1-AA8D-1B2483CD663E}</a:tableStyleId>
              </a:tblPr>
              <a:tblGrid>
                <a:gridCol w="1726897">
                  <a:extLst>
                    <a:ext uri="{9D8B030D-6E8A-4147-A177-3AD203B41FA5}">
                      <a16:colId xmlns:a16="http://schemas.microsoft.com/office/drawing/2014/main" val="2682368768"/>
                    </a:ext>
                  </a:extLst>
                </a:gridCol>
                <a:gridCol w="1240972">
                  <a:extLst>
                    <a:ext uri="{9D8B030D-6E8A-4147-A177-3AD203B41FA5}">
                      <a16:colId xmlns:a16="http://schemas.microsoft.com/office/drawing/2014/main" val="3527898430"/>
                    </a:ext>
                  </a:extLst>
                </a:gridCol>
                <a:gridCol w="1350130">
                  <a:extLst>
                    <a:ext uri="{9D8B030D-6E8A-4147-A177-3AD203B41FA5}">
                      <a16:colId xmlns:a16="http://schemas.microsoft.com/office/drawing/2014/main" val="3859682736"/>
                    </a:ext>
                  </a:extLst>
                </a:gridCol>
                <a:gridCol w="1439333">
                  <a:extLst>
                    <a:ext uri="{9D8B030D-6E8A-4147-A177-3AD203B41FA5}">
                      <a16:colId xmlns:a16="http://schemas.microsoft.com/office/drawing/2014/main" val="1045356475"/>
                    </a:ext>
                  </a:extLst>
                </a:gridCol>
                <a:gridCol w="1439333">
                  <a:extLst>
                    <a:ext uri="{9D8B030D-6E8A-4147-A177-3AD203B41FA5}">
                      <a16:colId xmlns:a16="http://schemas.microsoft.com/office/drawing/2014/main" val="1465584364"/>
                    </a:ext>
                  </a:extLst>
                </a:gridCol>
                <a:gridCol w="1439333">
                  <a:extLst>
                    <a:ext uri="{9D8B030D-6E8A-4147-A177-3AD203B41FA5}">
                      <a16:colId xmlns:a16="http://schemas.microsoft.com/office/drawing/2014/main" val="4074008443"/>
                    </a:ext>
                  </a:extLst>
                </a:gridCol>
                <a:gridCol w="1439333">
                  <a:extLst>
                    <a:ext uri="{9D8B030D-6E8A-4147-A177-3AD203B41FA5}">
                      <a16:colId xmlns:a16="http://schemas.microsoft.com/office/drawing/2014/main" val="271677296"/>
                    </a:ext>
                  </a:extLst>
                </a:gridCol>
                <a:gridCol w="1439333">
                  <a:extLst>
                    <a:ext uri="{9D8B030D-6E8A-4147-A177-3AD203B41FA5}">
                      <a16:colId xmlns:a16="http://schemas.microsoft.com/office/drawing/2014/main" val="2062290860"/>
                    </a:ext>
                  </a:extLst>
                </a:gridCol>
              </a:tblGrid>
              <a:tr h="370840">
                <a:tc>
                  <a:txBody>
                    <a:bodyPr/>
                    <a:lstStyle/>
                    <a:p>
                      <a:pPr latinLnBrk="1"/>
                      <a:endParaRPr lang="ko-KR" altLang="en-US" dirty="0"/>
                    </a:p>
                  </a:txBody>
                  <a:tcPr/>
                </a:tc>
                <a:tc>
                  <a:txBody>
                    <a:bodyPr/>
                    <a:lstStyle/>
                    <a:p>
                      <a:pPr latinLnBrk="1"/>
                      <a:r>
                        <a:rPr lang="en-US" altLang="ko-KR" sz="1200" dirty="0" smtClean="0"/>
                        <a:t>Wrong implementation</a:t>
                      </a:r>
                      <a:endParaRPr lang="ko-KR" altLang="en-US" sz="1200" dirty="0"/>
                    </a:p>
                  </a:txBody>
                  <a:tcPr/>
                </a:tc>
                <a:tc>
                  <a:txBody>
                    <a:bodyPr/>
                    <a:lstStyle/>
                    <a:p>
                      <a:pPr latinLnBrk="1"/>
                      <a:r>
                        <a:rPr lang="en-US" altLang="ko-KR" sz="1200" dirty="0" smtClean="0"/>
                        <a:t>Correct implementation</a:t>
                      </a:r>
                      <a:endParaRPr lang="ko-KR" altLang="en-US" sz="1200" dirty="0"/>
                    </a:p>
                  </a:txBody>
                  <a:tcPr/>
                </a:tc>
                <a:tc>
                  <a:txBody>
                    <a:bodyPr/>
                    <a:lstStyle/>
                    <a:p>
                      <a:pPr latinLnBrk="1"/>
                      <a:r>
                        <a:rPr lang="en-US" altLang="ko-KR" sz="1200" dirty="0" smtClean="0"/>
                        <a:t>Correct implementation without </a:t>
                      </a:r>
                      <a:r>
                        <a:rPr lang="en-US" altLang="ko-KR" sz="1200" baseline="0" dirty="0" smtClean="0"/>
                        <a:t>SIB19+  reception</a:t>
                      </a:r>
                      <a:endParaRPr lang="ko-KR" altLang="en-US" sz="1200" dirty="0"/>
                    </a:p>
                  </a:txBody>
                  <a:tcPr/>
                </a:tc>
                <a:tc>
                  <a:txBody>
                    <a:bodyPr/>
                    <a:lstStyle/>
                    <a:p>
                      <a:pPr latinLnBrk="1"/>
                      <a:r>
                        <a:rPr lang="en-US" altLang="ko-KR" sz="1200" dirty="0" smtClean="0"/>
                        <a:t>Correct implementation with </a:t>
                      </a:r>
                      <a:r>
                        <a:rPr lang="en-US" altLang="ko-KR" sz="1200" baseline="0" dirty="0" smtClean="0"/>
                        <a:t>SIB19+ reception</a:t>
                      </a:r>
                      <a:endParaRPr lang="ko-KR" altLang="en-US" sz="1200" dirty="0"/>
                    </a:p>
                  </a:txBody>
                  <a:tcPr/>
                </a:tc>
                <a:tc>
                  <a:txBody>
                    <a:bodyPr/>
                    <a:lstStyle/>
                    <a:p>
                      <a:pPr marL="0" marR="0" lvl="0" indent="0" algn="l" defTabSz="914400" rtl="0" eaLnBrk="1" fontAlgn="auto" latinLnBrk="1" hangingPunct="1">
                        <a:lnSpc>
                          <a:spcPct val="100000"/>
                        </a:lnSpc>
                        <a:spcBef>
                          <a:spcPts val="0"/>
                        </a:spcBef>
                        <a:spcAft>
                          <a:spcPts val="0"/>
                        </a:spcAft>
                        <a:buClrTx/>
                        <a:buSzTx/>
                        <a:buFontTx/>
                        <a:buNone/>
                        <a:tabLst/>
                        <a:defRPr/>
                      </a:pPr>
                      <a:r>
                        <a:rPr lang="en-US" altLang="ko-KR" sz="1200" baseline="0" dirty="0" smtClean="0"/>
                        <a:t>Implementation without SIB19+ transmission</a:t>
                      </a:r>
                      <a:endParaRPr lang="ko-KR" altLang="en-US" sz="1200" dirty="0"/>
                    </a:p>
                  </a:txBody>
                  <a:tcPr/>
                </a:tc>
                <a:tc>
                  <a:txBody>
                    <a:bodyPr/>
                    <a:lstStyle/>
                    <a:p>
                      <a:pPr marL="0" marR="0" lvl="0" indent="0" algn="l" defTabSz="914400" rtl="0" eaLnBrk="1" fontAlgn="auto" latinLnBrk="1" hangingPunct="1">
                        <a:lnSpc>
                          <a:spcPct val="100000"/>
                        </a:lnSpc>
                        <a:spcBef>
                          <a:spcPts val="0"/>
                        </a:spcBef>
                        <a:spcAft>
                          <a:spcPts val="0"/>
                        </a:spcAft>
                        <a:buClrTx/>
                        <a:buSzTx/>
                        <a:buFontTx/>
                        <a:buNone/>
                        <a:tabLst/>
                        <a:defRPr/>
                      </a:pPr>
                      <a:r>
                        <a:rPr lang="en-US" altLang="ko-KR" sz="1200" baseline="0" dirty="0" smtClean="0"/>
                        <a:t>Implementation with SIB19+ transmission</a:t>
                      </a:r>
                      <a:endParaRPr lang="ko-KR" altLang="en-US" sz="1200" dirty="0"/>
                    </a:p>
                  </a:txBody>
                  <a:tcPr/>
                </a:tc>
                <a:tc>
                  <a:txBody>
                    <a:bodyPr/>
                    <a:lstStyle/>
                    <a:p>
                      <a:pPr latinLnBrk="1"/>
                      <a:r>
                        <a:rPr lang="en-US" altLang="ko-KR" sz="1200" dirty="0" smtClean="0"/>
                        <a:t>Blocked Services</a:t>
                      </a:r>
                      <a:endParaRPr lang="ko-KR" altLang="en-US" sz="1200" dirty="0"/>
                    </a:p>
                  </a:txBody>
                  <a:tcPr/>
                </a:tc>
                <a:extLst>
                  <a:ext uri="{0D108BD9-81ED-4DB2-BD59-A6C34878D82A}">
                    <a16:rowId xmlns:a16="http://schemas.microsoft.com/office/drawing/2014/main" val="1651070923"/>
                  </a:ext>
                </a:extLst>
              </a:tr>
              <a:tr h="370840">
                <a:tc>
                  <a:txBody>
                    <a:bodyPr/>
                    <a:lstStyle/>
                    <a:p>
                      <a:pPr latinLnBrk="1"/>
                      <a:r>
                        <a:rPr lang="en-US" altLang="ko-KR" sz="1200" dirty="0" smtClean="0"/>
                        <a:t>Sol 1: No</a:t>
                      </a:r>
                      <a:r>
                        <a:rPr lang="en-US" altLang="ko-KR" sz="1200" baseline="0" dirty="0" smtClean="0"/>
                        <a:t> multiplexing of SIB18- and SIB19+ in a SI</a:t>
                      </a:r>
                      <a:endParaRPr lang="ko-KR" altLang="en-US" sz="1200" dirty="0"/>
                    </a:p>
                  </a:txBody>
                  <a:tcPr/>
                </a:tc>
                <a:tc>
                  <a:txBody>
                    <a:bodyPr/>
                    <a:lstStyle/>
                    <a:p>
                      <a:pPr algn="ctr" latinLnBrk="1"/>
                      <a:r>
                        <a:rPr lang="en-US" altLang="ko-KR" sz="1200" dirty="0" smtClean="0"/>
                        <a:t>No impact</a:t>
                      </a:r>
                      <a:endParaRPr lang="ko-KR" altLang="en-US" sz="1200" dirty="0"/>
                    </a:p>
                  </a:txBody>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200" dirty="0" smtClean="0"/>
                        <a:t>No impact</a:t>
                      </a:r>
                      <a:endParaRPr lang="ko-KR" altLang="en-US" sz="1200" dirty="0" smtClean="0"/>
                    </a:p>
                  </a:txBody>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200" dirty="0" smtClean="0"/>
                        <a:t>No impact</a:t>
                      </a:r>
                      <a:endParaRPr lang="ko-KR" altLang="en-US" sz="1200" dirty="0" smtClean="0"/>
                    </a:p>
                  </a:txBody>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200" dirty="0" smtClean="0"/>
                        <a:t>No impact</a:t>
                      </a:r>
                      <a:endParaRPr lang="ko-KR" altLang="en-US" sz="1200" dirty="0" smtClean="0"/>
                    </a:p>
                  </a:txBody>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200" dirty="0" smtClean="0"/>
                        <a:t>No impact</a:t>
                      </a:r>
                      <a:endParaRPr lang="ko-KR" altLang="en-US" sz="1200" dirty="0" smtClean="0"/>
                    </a:p>
                  </a:txBody>
                  <a:tcPr/>
                </a:tc>
                <a:tc>
                  <a:txBody>
                    <a:bodyPr/>
                    <a:lstStyle/>
                    <a:p>
                      <a:pPr algn="ctr" latinLnBrk="1"/>
                      <a:r>
                        <a:rPr lang="en-US" altLang="ko-KR" sz="1200" b="1" dirty="0" smtClean="0">
                          <a:solidFill>
                            <a:srgbClr val="FF0000"/>
                          </a:solidFill>
                        </a:rPr>
                        <a:t>Update</a:t>
                      </a:r>
                      <a:endParaRPr lang="ko-KR" altLang="en-US" sz="1200" dirty="0"/>
                    </a:p>
                  </a:txBody>
                  <a:tcPr/>
                </a:tc>
                <a:tc>
                  <a:txBody>
                    <a:bodyPr/>
                    <a:lstStyle/>
                    <a:p>
                      <a:pPr algn="ctr" latinLnBrk="1"/>
                      <a:r>
                        <a:rPr lang="en-US" altLang="ko-KR" sz="1200" b="1" dirty="0" smtClean="0">
                          <a:solidFill>
                            <a:schemeClr val="tx1"/>
                          </a:solidFill>
                        </a:rPr>
                        <a:t>None</a:t>
                      </a:r>
                      <a:endParaRPr lang="ko-KR" altLang="en-US" sz="1200" b="1" dirty="0">
                        <a:solidFill>
                          <a:schemeClr val="tx1"/>
                        </a:solidFill>
                      </a:endParaRPr>
                    </a:p>
                  </a:txBody>
                  <a:tcPr/>
                </a:tc>
                <a:extLst>
                  <a:ext uri="{0D108BD9-81ED-4DB2-BD59-A6C34878D82A}">
                    <a16:rowId xmlns:a16="http://schemas.microsoft.com/office/drawing/2014/main" val="1274532616"/>
                  </a:ext>
                </a:extLst>
              </a:tr>
            </a:tbl>
          </a:graphicData>
        </a:graphic>
      </p:graphicFrame>
      <p:sp>
        <p:nvSpPr>
          <p:cNvPr id="10" name="TextBox 9"/>
          <p:cNvSpPr txBox="1"/>
          <p:nvPr/>
        </p:nvSpPr>
        <p:spPr>
          <a:xfrm>
            <a:off x="338667" y="3968786"/>
            <a:ext cx="3746153" cy="307777"/>
          </a:xfrm>
          <a:prstGeom prst="rect">
            <a:avLst/>
          </a:prstGeom>
          <a:noFill/>
        </p:spPr>
        <p:txBody>
          <a:bodyPr wrap="square" rtlCol="0">
            <a:spAutoFit/>
          </a:bodyPr>
          <a:lstStyle/>
          <a:p>
            <a:r>
              <a:rPr lang="en-US" altLang="ko-KR" sz="1400" b="1" dirty="0" smtClean="0"/>
              <a:t>&lt;Table 2&gt; Solution for SIB24 multiplexing</a:t>
            </a:r>
            <a:endParaRPr lang="ko-KR" altLang="en-US" sz="1400" b="1" dirty="0"/>
          </a:p>
        </p:txBody>
      </p:sp>
      <p:graphicFrame>
        <p:nvGraphicFramePr>
          <p:cNvPr id="11" name="표 10"/>
          <p:cNvGraphicFramePr>
            <a:graphicFrameLocks noGrp="1"/>
          </p:cNvGraphicFramePr>
          <p:nvPr>
            <p:extLst>
              <p:ext uri="{D42A27DB-BD31-4B8C-83A1-F6EECF244321}">
                <p14:modId xmlns:p14="http://schemas.microsoft.com/office/powerpoint/2010/main" val="3561221985"/>
              </p:ext>
            </p:extLst>
          </p:nvPr>
        </p:nvGraphicFramePr>
        <p:xfrm>
          <a:off x="331173" y="4268934"/>
          <a:ext cx="11514664" cy="370840"/>
        </p:xfrm>
        <a:graphic>
          <a:graphicData uri="http://schemas.openxmlformats.org/drawingml/2006/table">
            <a:tbl>
              <a:tblPr firstRow="1" bandRow="1">
                <a:tableStyleId>{69012ECD-51FC-41F1-AA8D-1B2483CD663E}</a:tableStyleId>
              </a:tblPr>
              <a:tblGrid>
                <a:gridCol w="1726897">
                  <a:extLst>
                    <a:ext uri="{9D8B030D-6E8A-4147-A177-3AD203B41FA5}">
                      <a16:colId xmlns:a16="http://schemas.microsoft.com/office/drawing/2014/main" val="3665728327"/>
                    </a:ext>
                  </a:extLst>
                </a:gridCol>
                <a:gridCol w="2591102">
                  <a:extLst>
                    <a:ext uri="{9D8B030D-6E8A-4147-A177-3AD203B41FA5}">
                      <a16:colId xmlns:a16="http://schemas.microsoft.com/office/drawing/2014/main" val="4098923160"/>
                    </a:ext>
                  </a:extLst>
                </a:gridCol>
                <a:gridCol w="2878666">
                  <a:extLst>
                    <a:ext uri="{9D8B030D-6E8A-4147-A177-3AD203B41FA5}">
                      <a16:colId xmlns:a16="http://schemas.microsoft.com/office/drawing/2014/main" val="6333153"/>
                    </a:ext>
                  </a:extLst>
                </a:gridCol>
                <a:gridCol w="2878666">
                  <a:extLst>
                    <a:ext uri="{9D8B030D-6E8A-4147-A177-3AD203B41FA5}">
                      <a16:colId xmlns:a16="http://schemas.microsoft.com/office/drawing/2014/main" val="3024054379"/>
                    </a:ext>
                  </a:extLst>
                </a:gridCol>
                <a:gridCol w="1439333">
                  <a:extLst>
                    <a:ext uri="{9D8B030D-6E8A-4147-A177-3AD203B41FA5}">
                      <a16:colId xmlns:a16="http://schemas.microsoft.com/office/drawing/2014/main" val="3892772969"/>
                    </a:ext>
                  </a:extLst>
                </a:gridCol>
              </a:tblGrid>
              <a:tr h="370840">
                <a:tc>
                  <a:txBody>
                    <a:bodyPr/>
                    <a:lstStyle/>
                    <a:p>
                      <a:pPr algn="ctr" latinLnBrk="1"/>
                      <a:endParaRPr lang="ko-KR" altLang="en-US" dirty="0"/>
                    </a:p>
                  </a:txBody>
                  <a:tcPr/>
                </a:tc>
                <a:tc>
                  <a:txBody>
                    <a:bodyPr/>
                    <a:lstStyle/>
                    <a:p>
                      <a:pPr algn="ctr" latinLnBrk="1"/>
                      <a:r>
                        <a:rPr lang="en-US" altLang="ko-KR" sz="1200" dirty="0" smtClean="0"/>
                        <a:t>Legacy UE (pre-R12 UE)</a:t>
                      </a:r>
                      <a:endParaRPr lang="ko-KR" altLang="en-US" sz="1200" dirty="0"/>
                    </a:p>
                  </a:txBody>
                  <a:tcPr/>
                </a:tc>
                <a:tc>
                  <a:txBody>
                    <a:bodyPr/>
                    <a:lstStyle/>
                    <a:p>
                      <a:pPr algn="ctr" latinLnBrk="1"/>
                      <a:r>
                        <a:rPr lang="en-US" altLang="ko-KR" sz="1200" dirty="0" smtClean="0"/>
                        <a:t>Rel-12</a:t>
                      </a:r>
                      <a:r>
                        <a:rPr lang="en-US" altLang="ko-KR" sz="1200" baseline="0" dirty="0" smtClean="0"/>
                        <a:t> onward UE</a:t>
                      </a:r>
                      <a:endParaRPr lang="ko-KR" altLang="en-US" sz="1200" dirty="0"/>
                    </a:p>
                  </a:txBody>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US" altLang="ko-KR" sz="1200" dirty="0" smtClean="0"/>
                        <a:t>ENB</a:t>
                      </a:r>
                      <a:endParaRPr lang="ko-KR" altLang="en-US" sz="1200" dirty="0"/>
                    </a:p>
                  </a:txBody>
                  <a:tcPr/>
                </a:tc>
                <a:tc>
                  <a:txBody>
                    <a:bodyPr/>
                    <a:lstStyle/>
                    <a:p>
                      <a:pPr algn="ctr" latinLnBrk="1"/>
                      <a:endParaRPr lang="ko-KR" altLang="en-US" sz="1200" dirty="0"/>
                    </a:p>
                  </a:txBody>
                  <a:tcPr/>
                </a:tc>
                <a:extLst>
                  <a:ext uri="{0D108BD9-81ED-4DB2-BD59-A6C34878D82A}">
                    <a16:rowId xmlns:a16="http://schemas.microsoft.com/office/drawing/2014/main" val="4239245966"/>
                  </a:ext>
                </a:extLst>
              </a:tr>
            </a:tbl>
          </a:graphicData>
        </a:graphic>
      </p:graphicFrame>
    </p:spTree>
    <p:extLst>
      <p:ext uri="{BB962C8B-B14F-4D97-AF65-F5344CB8AC3E}">
        <p14:creationId xmlns:p14="http://schemas.microsoft.com/office/powerpoint/2010/main" val="116553616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Implication of Absence of </a:t>
            </a:r>
            <a:r>
              <a:rPr lang="en-US" altLang="ko-KR" dirty="0"/>
              <a:t>N</a:t>
            </a:r>
            <a:r>
              <a:rPr lang="en-US" altLang="ko-KR" dirty="0" smtClean="0"/>
              <a:t>ew SIBs</a:t>
            </a:r>
            <a:endParaRPr lang="ko-KR" altLang="en-US" dirty="0"/>
          </a:p>
        </p:txBody>
      </p:sp>
      <p:sp>
        <p:nvSpPr>
          <p:cNvPr id="3" name="내용 개체 틀 2"/>
          <p:cNvSpPr>
            <a:spLocks noGrp="1"/>
          </p:cNvSpPr>
          <p:nvPr>
            <p:ph idx="1"/>
          </p:nvPr>
        </p:nvSpPr>
        <p:spPr>
          <a:xfrm>
            <a:off x="338667" y="965200"/>
            <a:ext cx="11514666" cy="1403246"/>
          </a:xfrm>
        </p:spPr>
        <p:txBody>
          <a:bodyPr>
            <a:normAutofit fontScale="92500"/>
          </a:bodyPr>
          <a:lstStyle/>
          <a:p>
            <a:r>
              <a:rPr lang="en-US" altLang="ko-KR" dirty="0" smtClean="0"/>
              <a:t>The problem is not only about SIB24, but about all new SIBs introduced after extension.</a:t>
            </a:r>
          </a:p>
          <a:p>
            <a:r>
              <a:rPr lang="en-US" altLang="ko-KR" dirty="0" smtClean="0"/>
              <a:t>If LTE network is not allowed to transmit any of new SIB, the functionality linked with the SIB should be provided via other means or the functionality is virtually disabled. SIB24 may be the only SIB whose linked functionality can be worked around.</a:t>
            </a:r>
          </a:p>
          <a:p>
            <a:r>
              <a:rPr lang="en-US" altLang="ko-KR" dirty="0" smtClean="0"/>
              <a:t>Table summarizes the functionalities and consequence of absence</a:t>
            </a:r>
            <a:endParaRPr lang="ko-KR" altLang="en-US" dirty="0"/>
          </a:p>
        </p:txBody>
      </p:sp>
      <p:graphicFrame>
        <p:nvGraphicFramePr>
          <p:cNvPr id="5" name="표 4"/>
          <p:cNvGraphicFramePr>
            <a:graphicFrameLocks noGrp="1"/>
          </p:cNvGraphicFramePr>
          <p:nvPr/>
        </p:nvGraphicFramePr>
        <p:xfrm>
          <a:off x="378884" y="2571750"/>
          <a:ext cx="11434232" cy="3708400"/>
        </p:xfrm>
        <a:graphic>
          <a:graphicData uri="http://schemas.openxmlformats.org/drawingml/2006/table">
            <a:tbl>
              <a:tblPr firstRow="1" bandRow="1">
                <a:tableStyleId>{69012ECD-51FC-41F1-AA8D-1B2483CD663E}</a:tableStyleId>
              </a:tblPr>
              <a:tblGrid>
                <a:gridCol w="1392161">
                  <a:extLst>
                    <a:ext uri="{9D8B030D-6E8A-4147-A177-3AD203B41FA5}">
                      <a16:colId xmlns:a16="http://schemas.microsoft.com/office/drawing/2014/main" val="3275276045"/>
                    </a:ext>
                  </a:extLst>
                </a:gridCol>
                <a:gridCol w="1117475">
                  <a:extLst>
                    <a:ext uri="{9D8B030D-6E8A-4147-A177-3AD203B41FA5}">
                      <a16:colId xmlns:a16="http://schemas.microsoft.com/office/drawing/2014/main" val="2108014455"/>
                    </a:ext>
                  </a:extLst>
                </a:gridCol>
                <a:gridCol w="2606566">
                  <a:extLst>
                    <a:ext uri="{9D8B030D-6E8A-4147-A177-3AD203B41FA5}">
                      <a16:colId xmlns:a16="http://schemas.microsoft.com/office/drawing/2014/main" val="1066133422"/>
                    </a:ext>
                  </a:extLst>
                </a:gridCol>
                <a:gridCol w="6318030">
                  <a:extLst>
                    <a:ext uri="{9D8B030D-6E8A-4147-A177-3AD203B41FA5}">
                      <a16:colId xmlns:a16="http://schemas.microsoft.com/office/drawing/2014/main" val="72389927"/>
                    </a:ext>
                  </a:extLst>
                </a:gridCol>
              </a:tblGrid>
              <a:tr h="370840">
                <a:tc>
                  <a:txBody>
                    <a:bodyPr/>
                    <a:lstStyle/>
                    <a:p>
                      <a:pPr latinLnBrk="1"/>
                      <a:r>
                        <a:rPr lang="en-US" altLang="ko-KR" sz="1400" dirty="0" smtClean="0"/>
                        <a:t>SIB-Type</a:t>
                      </a:r>
                      <a:endParaRPr lang="ko-KR" altLang="en-US" sz="1400" dirty="0"/>
                    </a:p>
                  </a:txBody>
                  <a:tcPr/>
                </a:tc>
                <a:tc>
                  <a:txBody>
                    <a:bodyPr/>
                    <a:lstStyle/>
                    <a:p>
                      <a:pPr latinLnBrk="1"/>
                      <a:r>
                        <a:rPr lang="en-US" altLang="ko-KR" sz="1400" dirty="0" smtClean="0"/>
                        <a:t>Release</a:t>
                      </a:r>
                      <a:endParaRPr lang="ko-KR" altLang="en-US" sz="1400" dirty="0"/>
                    </a:p>
                  </a:txBody>
                  <a:tcPr/>
                </a:tc>
                <a:tc>
                  <a:txBody>
                    <a:bodyPr/>
                    <a:lstStyle/>
                    <a:p>
                      <a:pPr latinLnBrk="1"/>
                      <a:r>
                        <a:rPr lang="en-US" altLang="ko-KR" sz="1400" dirty="0" smtClean="0"/>
                        <a:t>Functionality</a:t>
                      </a:r>
                      <a:endParaRPr lang="ko-KR" altLang="en-US" sz="1400" dirty="0"/>
                    </a:p>
                  </a:txBody>
                  <a:tcPr/>
                </a:tc>
                <a:tc>
                  <a:txBody>
                    <a:bodyPr/>
                    <a:lstStyle/>
                    <a:p>
                      <a:pPr latinLnBrk="1"/>
                      <a:r>
                        <a:rPr lang="en-US" altLang="ko-KR" sz="1400" dirty="0" smtClean="0"/>
                        <a:t>Consequence of absence (not transmitting</a:t>
                      </a:r>
                      <a:r>
                        <a:rPr lang="en-US" altLang="ko-KR" sz="1400" baseline="0" dirty="0" smtClean="0"/>
                        <a:t> the SIB)</a:t>
                      </a:r>
                      <a:endParaRPr lang="ko-KR" altLang="en-US" sz="1400" dirty="0"/>
                    </a:p>
                  </a:txBody>
                  <a:tcPr/>
                </a:tc>
                <a:extLst>
                  <a:ext uri="{0D108BD9-81ED-4DB2-BD59-A6C34878D82A}">
                    <a16:rowId xmlns:a16="http://schemas.microsoft.com/office/drawing/2014/main" val="1509087904"/>
                  </a:ext>
                </a:extLst>
              </a:tr>
              <a:tr h="370840">
                <a:tc>
                  <a:txBody>
                    <a:bodyPr/>
                    <a:lstStyle/>
                    <a:p>
                      <a:pPr latinLnBrk="1"/>
                      <a:r>
                        <a:rPr lang="en-US" altLang="ko-KR" sz="1400" dirty="0" smtClean="0"/>
                        <a:t>SIB</a:t>
                      </a:r>
                      <a:r>
                        <a:rPr lang="en-US" altLang="ko-KR" sz="1400" baseline="0" dirty="0" smtClean="0"/>
                        <a:t> 19</a:t>
                      </a:r>
                      <a:endParaRPr lang="ko-KR" altLang="en-US" sz="1400" dirty="0"/>
                    </a:p>
                  </a:txBody>
                  <a:tcPr/>
                </a:tc>
                <a:tc>
                  <a:txBody>
                    <a:bodyPr/>
                    <a:lstStyle/>
                    <a:p>
                      <a:pPr latinLnBrk="1"/>
                      <a:r>
                        <a:rPr lang="en-US" altLang="ko-KR" sz="1400" dirty="0" smtClean="0"/>
                        <a:t>R12</a:t>
                      </a:r>
                      <a:endParaRPr lang="ko-KR" altLang="en-US" sz="1400" dirty="0"/>
                    </a:p>
                  </a:txBody>
                  <a:tcPr/>
                </a:tc>
                <a:tc>
                  <a:txBody>
                    <a:bodyPr/>
                    <a:lstStyle/>
                    <a:p>
                      <a:pPr latinLnBrk="1"/>
                      <a:r>
                        <a:rPr lang="en-US" altLang="ko-KR" sz="1400" dirty="0" err="1" smtClean="0"/>
                        <a:t>Sidelink</a:t>
                      </a:r>
                      <a:r>
                        <a:rPr lang="en-US" altLang="ko-KR" sz="1400" baseline="0" dirty="0" smtClean="0"/>
                        <a:t> Discovery</a:t>
                      </a:r>
                      <a:endParaRPr lang="ko-KR" altLang="en-US" sz="1400" dirty="0"/>
                    </a:p>
                  </a:txBody>
                  <a:tcPr/>
                </a:tc>
                <a:tc>
                  <a:txBody>
                    <a:bodyPr/>
                    <a:lstStyle/>
                    <a:p>
                      <a:pPr latinLnBrk="1"/>
                      <a:r>
                        <a:rPr lang="en-US" altLang="ko-KR" sz="1400" dirty="0" smtClean="0"/>
                        <a:t> D2D discovery cannot</a:t>
                      </a:r>
                      <a:r>
                        <a:rPr lang="en-US" altLang="ko-KR" sz="1400" baseline="0" dirty="0" smtClean="0"/>
                        <a:t> be serviced</a:t>
                      </a:r>
                      <a:endParaRPr lang="ko-KR" altLang="en-US" sz="1400" dirty="0"/>
                    </a:p>
                  </a:txBody>
                  <a:tcPr/>
                </a:tc>
                <a:extLst>
                  <a:ext uri="{0D108BD9-81ED-4DB2-BD59-A6C34878D82A}">
                    <a16:rowId xmlns:a16="http://schemas.microsoft.com/office/drawing/2014/main" val="239556326"/>
                  </a:ext>
                </a:extLst>
              </a:tr>
              <a:tr h="370840">
                <a:tc>
                  <a:txBody>
                    <a:bodyPr/>
                    <a:lstStyle/>
                    <a:p>
                      <a:pPr latinLnBrk="1"/>
                      <a:r>
                        <a:rPr lang="en-US" altLang="ko-KR" sz="1400" dirty="0" smtClean="0"/>
                        <a:t>SIB 20</a:t>
                      </a:r>
                      <a:endParaRPr lang="ko-KR" altLang="en-US" sz="1400" dirty="0"/>
                    </a:p>
                  </a:txBody>
                  <a:tcPr/>
                </a:tc>
                <a:tc>
                  <a:txBody>
                    <a:bodyPr/>
                    <a:lstStyle/>
                    <a:p>
                      <a:pPr latinLnBrk="1"/>
                      <a:r>
                        <a:rPr lang="en-US" altLang="ko-KR" sz="1400" dirty="0" smtClean="0"/>
                        <a:t>R13</a:t>
                      </a:r>
                      <a:endParaRPr lang="ko-KR" altLang="en-US" sz="1400" dirty="0"/>
                    </a:p>
                  </a:txBody>
                  <a:tcPr/>
                </a:tc>
                <a:tc>
                  <a:txBody>
                    <a:bodyPr/>
                    <a:lstStyle/>
                    <a:p>
                      <a:pPr latinLnBrk="1"/>
                      <a:r>
                        <a:rPr lang="en-US" altLang="ko-KR" sz="1400" dirty="0" smtClean="0"/>
                        <a:t>SC-PTM</a:t>
                      </a:r>
                      <a:endParaRPr lang="ko-KR" altLang="en-US" sz="1400" dirty="0"/>
                    </a:p>
                  </a:txBody>
                  <a:tcPr/>
                </a:tc>
                <a:tc>
                  <a:txBody>
                    <a:bodyPr/>
                    <a:lstStyle/>
                    <a:p>
                      <a:pPr latinLnBrk="1"/>
                      <a:r>
                        <a:rPr lang="en-US" altLang="ko-KR" sz="1400" dirty="0" smtClean="0"/>
                        <a:t> SC-PTM cannot</a:t>
                      </a:r>
                      <a:r>
                        <a:rPr lang="en-US" altLang="ko-KR" sz="1400" baseline="0" dirty="0" smtClean="0"/>
                        <a:t> be serviced</a:t>
                      </a:r>
                      <a:endParaRPr lang="ko-KR" altLang="en-US" sz="1400" dirty="0"/>
                    </a:p>
                  </a:txBody>
                  <a:tcPr/>
                </a:tc>
                <a:extLst>
                  <a:ext uri="{0D108BD9-81ED-4DB2-BD59-A6C34878D82A}">
                    <a16:rowId xmlns:a16="http://schemas.microsoft.com/office/drawing/2014/main" val="2055739869"/>
                  </a:ext>
                </a:extLst>
              </a:tr>
              <a:tr h="370840">
                <a:tc>
                  <a:txBody>
                    <a:bodyPr/>
                    <a:lstStyle/>
                    <a:p>
                      <a:pPr latinLnBrk="1"/>
                      <a:r>
                        <a:rPr lang="en-US" altLang="ko-KR" sz="1400" dirty="0" smtClean="0"/>
                        <a:t>SIB 21, 26</a:t>
                      </a:r>
                      <a:endParaRPr lang="ko-KR" altLang="en-US" sz="1400" dirty="0"/>
                    </a:p>
                  </a:txBody>
                  <a:tcPr/>
                </a:tc>
                <a:tc>
                  <a:txBody>
                    <a:bodyPr/>
                    <a:lstStyle/>
                    <a:p>
                      <a:pPr latinLnBrk="1"/>
                      <a:r>
                        <a:rPr lang="en-US" altLang="ko-KR" sz="1400" dirty="0" smtClean="0"/>
                        <a:t>R14, R15</a:t>
                      </a:r>
                      <a:endParaRPr lang="ko-KR" altLang="en-US" sz="1400" dirty="0"/>
                    </a:p>
                  </a:txBody>
                  <a:tcPr/>
                </a:tc>
                <a:tc>
                  <a:txBody>
                    <a:bodyPr/>
                    <a:lstStyle/>
                    <a:p>
                      <a:pPr latinLnBrk="1"/>
                      <a:r>
                        <a:rPr lang="en-US" altLang="ko-KR" sz="1400" dirty="0" smtClean="0"/>
                        <a:t>V2X</a:t>
                      </a:r>
                      <a:endParaRPr lang="ko-KR" altLang="en-US" sz="1400" dirty="0"/>
                    </a:p>
                  </a:txBody>
                  <a:tcPr/>
                </a:tc>
                <a:tc>
                  <a:txBody>
                    <a:bodyPr/>
                    <a:lstStyle/>
                    <a:p>
                      <a:pPr latinLnBrk="1"/>
                      <a:r>
                        <a:rPr lang="en-US" altLang="ko-KR" sz="1400" dirty="0" smtClean="0"/>
                        <a:t> V2X cannot</a:t>
                      </a:r>
                      <a:r>
                        <a:rPr lang="en-US" altLang="ko-KR" sz="1400" baseline="0" dirty="0" smtClean="0"/>
                        <a:t> be serviced</a:t>
                      </a:r>
                      <a:endParaRPr lang="ko-KR" altLang="en-US" sz="1400" dirty="0"/>
                    </a:p>
                  </a:txBody>
                  <a:tcPr/>
                </a:tc>
                <a:extLst>
                  <a:ext uri="{0D108BD9-81ED-4DB2-BD59-A6C34878D82A}">
                    <a16:rowId xmlns:a16="http://schemas.microsoft.com/office/drawing/2014/main" val="2340242555"/>
                  </a:ext>
                </a:extLst>
              </a:tr>
              <a:tr h="370840">
                <a:tc>
                  <a:txBody>
                    <a:bodyPr/>
                    <a:lstStyle/>
                    <a:p>
                      <a:pPr latinLnBrk="1"/>
                      <a:r>
                        <a:rPr lang="en-US" altLang="ko-KR" sz="1400" dirty="0" smtClean="0"/>
                        <a:t>SIB 24</a:t>
                      </a:r>
                      <a:endParaRPr lang="ko-KR" altLang="en-US" sz="1400" dirty="0"/>
                    </a:p>
                  </a:txBody>
                  <a:tcPr/>
                </a:tc>
                <a:tc>
                  <a:txBody>
                    <a:bodyPr/>
                    <a:lstStyle/>
                    <a:p>
                      <a:pPr latinLnBrk="1"/>
                      <a:r>
                        <a:rPr lang="en-US" altLang="ko-KR" sz="1400" dirty="0" smtClean="0"/>
                        <a:t>R15</a:t>
                      </a:r>
                      <a:endParaRPr lang="ko-KR" altLang="en-US" sz="1400" dirty="0"/>
                    </a:p>
                  </a:txBody>
                  <a:tcPr/>
                </a:tc>
                <a:tc>
                  <a:txBody>
                    <a:bodyPr/>
                    <a:lstStyle/>
                    <a:p>
                      <a:pPr latinLnBrk="1"/>
                      <a:r>
                        <a:rPr lang="en-US" altLang="ko-KR" sz="1400" dirty="0" smtClean="0"/>
                        <a:t>NR SA Idle mode mobility</a:t>
                      </a:r>
                      <a:endParaRPr lang="ko-KR" altLang="en-US" sz="1400" dirty="0"/>
                    </a:p>
                  </a:txBody>
                  <a:tcPr/>
                </a:tc>
                <a:tc>
                  <a:txBody>
                    <a:bodyPr/>
                    <a:lstStyle/>
                    <a:p>
                      <a:pPr latinLnBrk="1"/>
                      <a:r>
                        <a:rPr lang="en-US" altLang="ko-KR" sz="1400" dirty="0" smtClean="0"/>
                        <a:t> NR SA idle mode mobility is provided via inefficient</a:t>
                      </a:r>
                      <a:r>
                        <a:rPr lang="en-US" altLang="ko-KR" sz="1400" baseline="0" dirty="0" smtClean="0"/>
                        <a:t> way</a:t>
                      </a:r>
                      <a:endParaRPr lang="ko-KR" altLang="en-US" sz="1400" dirty="0"/>
                    </a:p>
                  </a:txBody>
                  <a:tcPr/>
                </a:tc>
                <a:extLst>
                  <a:ext uri="{0D108BD9-81ED-4DB2-BD59-A6C34878D82A}">
                    <a16:rowId xmlns:a16="http://schemas.microsoft.com/office/drawing/2014/main" val="997106896"/>
                  </a:ext>
                </a:extLst>
              </a:tr>
              <a:tr h="370840">
                <a:tc>
                  <a:txBody>
                    <a:bodyPr/>
                    <a:lstStyle/>
                    <a:p>
                      <a:pPr latinLnBrk="1"/>
                      <a:r>
                        <a:rPr lang="en-US" altLang="ko-KR" sz="1400" dirty="0" smtClean="0"/>
                        <a:t>SIB 25</a:t>
                      </a:r>
                      <a:endParaRPr lang="ko-KR" altLang="en-US" sz="1400" dirty="0"/>
                    </a:p>
                  </a:txBody>
                  <a:tcPr/>
                </a:tc>
                <a:tc>
                  <a:txBody>
                    <a:bodyPr/>
                    <a:lstStyle/>
                    <a:p>
                      <a:pPr latinLnBrk="1"/>
                      <a:r>
                        <a:rPr lang="en-US" altLang="ko-KR" sz="1400" dirty="0" smtClean="0"/>
                        <a:t>R15</a:t>
                      </a:r>
                      <a:endParaRPr lang="ko-KR" altLang="en-US" sz="1400" dirty="0"/>
                    </a:p>
                  </a:txBody>
                  <a:tcPr/>
                </a:tc>
                <a:tc>
                  <a:txBody>
                    <a:bodyPr/>
                    <a:lstStyle/>
                    <a:p>
                      <a:pPr latinLnBrk="1"/>
                      <a:r>
                        <a:rPr lang="en-US" altLang="ko-KR" sz="1400" dirty="0" smtClean="0"/>
                        <a:t>Unified</a:t>
                      </a:r>
                      <a:r>
                        <a:rPr lang="en-US" altLang="ko-KR" sz="1400" baseline="0" dirty="0" smtClean="0"/>
                        <a:t> </a:t>
                      </a:r>
                      <a:r>
                        <a:rPr lang="en-US" altLang="ko-KR" sz="1400" dirty="0" smtClean="0"/>
                        <a:t>Access Control</a:t>
                      </a:r>
                      <a:endParaRPr lang="ko-KR" altLang="en-US" sz="1400" dirty="0"/>
                    </a:p>
                  </a:txBody>
                  <a:tcPr/>
                </a:tc>
                <a:tc>
                  <a:txBody>
                    <a:bodyPr/>
                    <a:lstStyle/>
                    <a:p>
                      <a:pPr latinLnBrk="1"/>
                      <a:r>
                        <a:rPr lang="en-US" altLang="ko-KR" sz="1400" dirty="0" smtClean="0"/>
                        <a:t> Architecture Option 5 cannot</a:t>
                      </a:r>
                      <a:r>
                        <a:rPr lang="en-US" altLang="ko-KR" sz="1400" baseline="0" dirty="0" smtClean="0"/>
                        <a:t> be deployed</a:t>
                      </a:r>
                      <a:endParaRPr lang="ko-KR" altLang="en-US" sz="1400" dirty="0"/>
                    </a:p>
                  </a:txBody>
                  <a:tcPr/>
                </a:tc>
                <a:extLst>
                  <a:ext uri="{0D108BD9-81ED-4DB2-BD59-A6C34878D82A}">
                    <a16:rowId xmlns:a16="http://schemas.microsoft.com/office/drawing/2014/main" val="369786805"/>
                  </a:ext>
                </a:extLst>
              </a:tr>
              <a:tr h="370840">
                <a:tc>
                  <a:txBody>
                    <a:bodyPr/>
                    <a:lstStyle/>
                    <a:p>
                      <a:pPr latinLnBrk="1"/>
                      <a:r>
                        <a:rPr lang="en-US" altLang="ko-KR" sz="1400" dirty="0" smtClean="0"/>
                        <a:t>SIB 26a</a:t>
                      </a:r>
                      <a:endParaRPr lang="ko-KR" altLang="en-US" sz="1400" dirty="0"/>
                    </a:p>
                  </a:txBody>
                  <a:tcPr/>
                </a:tc>
                <a:tc>
                  <a:txBody>
                    <a:bodyPr/>
                    <a:lstStyle/>
                    <a:p>
                      <a:pPr latinLnBrk="1"/>
                      <a:r>
                        <a:rPr lang="en-US" altLang="ko-KR" sz="1400" dirty="0" smtClean="0"/>
                        <a:t>R16</a:t>
                      </a:r>
                      <a:endParaRPr lang="ko-KR" altLang="en-US" sz="1400" dirty="0"/>
                    </a:p>
                  </a:txBody>
                  <a:tcPr/>
                </a:tc>
                <a:tc>
                  <a:txBody>
                    <a:bodyPr/>
                    <a:lstStyle/>
                    <a:p>
                      <a:pPr latinLnBrk="1"/>
                      <a:r>
                        <a:rPr lang="en-US" altLang="ko-KR" sz="1400" dirty="0" smtClean="0"/>
                        <a:t>NR</a:t>
                      </a:r>
                      <a:r>
                        <a:rPr lang="en-US" altLang="ko-KR" sz="1400" baseline="0" dirty="0" smtClean="0"/>
                        <a:t> icon display</a:t>
                      </a:r>
                      <a:endParaRPr lang="ko-KR" altLang="en-US" sz="1400" dirty="0"/>
                    </a:p>
                  </a:txBody>
                  <a:tcPr/>
                </a:tc>
                <a:tc>
                  <a:txBody>
                    <a:bodyPr/>
                    <a:lstStyle/>
                    <a:p>
                      <a:pPr latinLnBrk="1"/>
                      <a:r>
                        <a:rPr lang="en-US" altLang="ko-KR" sz="1400" dirty="0" smtClean="0"/>
                        <a:t> NR icon cannot be displayed</a:t>
                      </a:r>
                      <a:r>
                        <a:rPr lang="en-US" altLang="ko-KR" sz="1400" baseline="0" dirty="0" smtClean="0"/>
                        <a:t> when UE is in EN-DC coverage</a:t>
                      </a:r>
                      <a:endParaRPr lang="ko-KR" altLang="en-US" sz="1400" dirty="0"/>
                    </a:p>
                  </a:txBody>
                  <a:tcPr/>
                </a:tc>
                <a:extLst>
                  <a:ext uri="{0D108BD9-81ED-4DB2-BD59-A6C34878D82A}">
                    <a16:rowId xmlns:a16="http://schemas.microsoft.com/office/drawing/2014/main" val="1030921873"/>
                  </a:ext>
                </a:extLst>
              </a:tr>
              <a:tr h="370840">
                <a:tc>
                  <a:txBody>
                    <a:bodyPr/>
                    <a:lstStyle/>
                    <a:p>
                      <a:pPr latinLnBrk="1"/>
                      <a:r>
                        <a:rPr lang="en-US" altLang="ko-KR" sz="1400" dirty="0" smtClean="0"/>
                        <a:t>SIB 27</a:t>
                      </a:r>
                      <a:endParaRPr lang="ko-KR" altLang="en-US" sz="1400" dirty="0"/>
                    </a:p>
                  </a:txBody>
                  <a:tcPr/>
                </a:tc>
                <a:tc>
                  <a:txBody>
                    <a:bodyPr/>
                    <a:lstStyle/>
                    <a:p>
                      <a:pPr latinLnBrk="1"/>
                      <a:r>
                        <a:rPr lang="en-US" altLang="ko-KR" sz="1400" dirty="0" smtClean="0"/>
                        <a:t>R16</a:t>
                      </a:r>
                      <a:endParaRPr lang="ko-KR" altLang="en-US" sz="1400" dirty="0"/>
                    </a:p>
                  </a:txBody>
                  <a:tcPr/>
                </a:tc>
                <a:tc>
                  <a:txBody>
                    <a:bodyPr/>
                    <a:lstStyle/>
                    <a:p>
                      <a:pPr latinLnBrk="1"/>
                      <a:r>
                        <a:rPr lang="en-US" altLang="ko-KR" sz="1400" dirty="0" smtClean="0"/>
                        <a:t>NB-</a:t>
                      </a:r>
                      <a:r>
                        <a:rPr lang="en-US" altLang="ko-KR" sz="1400" dirty="0" err="1" smtClean="0"/>
                        <a:t>IoT</a:t>
                      </a:r>
                      <a:r>
                        <a:rPr lang="en-US" altLang="ko-KR" sz="1400" baseline="0" dirty="0" smtClean="0"/>
                        <a:t> frequencies</a:t>
                      </a:r>
                      <a:endParaRPr lang="ko-KR" altLang="en-US" sz="1400" dirty="0"/>
                    </a:p>
                  </a:txBody>
                  <a:tcPr/>
                </a:tc>
                <a:tc>
                  <a:txBody>
                    <a:bodyPr/>
                    <a:lstStyle/>
                    <a:p>
                      <a:pPr latinLnBrk="1"/>
                      <a:r>
                        <a:rPr lang="en-US" altLang="ko-KR" sz="1400" dirty="0" smtClean="0"/>
                        <a:t> NB-IOT</a:t>
                      </a:r>
                      <a:r>
                        <a:rPr lang="en-US" altLang="ko-KR" sz="1400" baseline="0" dirty="0" smtClean="0"/>
                        <a:t> inter-RAT mobility is not supported</a:t>
                      </a:r>
                      <a:endParaRPr lang="ko-KR" altLang="en-US" sz="1400" dirty="0"/>
                    </a:p>
                  </a:txBody>
                  <a:tcPr/>
                </a:tc>
                <a:extLst>
                  <a:ext uri="{0D108BD9-81ED-4DB2-BD59-A6C34878D82A}">
                    <a16:rowId xmlns:a16="http://schemas.microsoft.com/office/drawing/2014/main" val="3176542610"/>
                  </a:ext>
                </a:extLst>
              </a:tr>
              <a:tr h="370840">
                <a:tc>
                  <a:txBody>
                    <a:bodyPr/>
                    <a:lstStyle/>
                    <a:p>
                      <a:pPr latinLnBrk="1"/>
                      <a:r>
                        <a:rPr lang="en-US" altLang="ko-KR" sz="1400" dirty="0" smtClean="0"/>
                        <a:t>SIB 28</a:t>
                      </a:r>
                      <a:endParaRPr lang="ko-KR" altLang="en-US" sz="1400" dirty="0"/>
                    </a:p>
                  </a:txBody>
                  <a:tcPr/>
                </a:tc>
                <a:tc>
                  <a:txBody>
                    <a:bodyPr/>
                    <a:lstStyle/>
                    <a:p>
                      <a:pPr latinLnBrk="1"/>
                      <a:r>
                        <a:rPr lang="en-US" altLang="ko-KR" sz="1400" dirty="0" smtClean="0"/>
                        <a:t>R16</a:t>
                      </a:r>
                      <a:endParaRPr lang="ko-KR" altLang="en-US" sz="1400" dirty="0"/>
                    </a:p>
                  </a:txBody>
                  <a:tcPr/>
                </a:tc>
                <a:tc>
                  <a:txBody>
                    <a:bodyPr/>
                    <a:lstStyle/>
                    <a:p>
                      <a:pPr latinLnBrk="1"/>
                      <a:r>
                        <a:rPr lang="en-US" altLang="ko-KR" sz="1400" dirty="0" smtClean="0"/>
                        <a:t>NR </a:t>
                      </a:r>
                      <a:r>
                        <a:rPr lang="en-US" altLang="ko-KR" sz="1400" dirty="0" err="1" smtClean="0"/>
                        <a:t>sidelink</a:t>
                      </a:r>
                      <a:endParaRPr lang="ko-KR" altLang="en-US" sz="1400" dirty="0"/>
                    </a:p>
                  </a:txBody>
                  <a:tcPr/>
                </a:tc>
                <a:tc>
                  <a:txBody>
                    <a:bodyPr/>
                    <a:lstStyle/>
                    <a:p>
                      <a:pPr latinLnBrk="1"/>
                      <a:r>
                        <a:rPr lang="en-US" altLang="ko-KR" sz="1400" dirty="0" smtClean="0"/>
                        <a:t> Inter-RAT </a:t>
                      </a:r>
                      <a:r>
                        <a:rPr lang="en-US" altLang="ko-KR" sz="1400" dirty="0" err="1" smtClean="0"/>
                        <a:t>sidelinke</a:t>
                      </a:r>
                      <a:r>
                        <a:rPr lang="en-US" altLang="ko-KR" sz="1400" dirty="0" smtClean="0"/>
                        <a:t> is</a:t>
                      </a:r>
                      <a:r>
                        <a:rPr lang="en-US" altLang="ko-KR" sz="1400" baseline="0" dirty="0" smtClean="0"/>
                        <a:t> not supported</a:t>
                      </a:r>
                      <a:endParaRPr lang="ko-KR" altLang="en-US" sz="1400" dirty="0"/>
                    </a:p>
                  </a:txBody>
                  <a:tcPr/>
                </a:tc>
                <a:extLst>
                  <a:ext uri="{0D108BD9-81ED-4DB2-BD59-A6C34878D82A}">
                    <a16:rowId xmlns:a16="http://schemas.microsoft.com/office/drawing/2014/main" val="2265116113"/>
                  </a:ext>
                </a:extLst>
              </a:tr>
              <a:tr h="370840">
                <a:tc>
                  <a:txBody>
                    <a:bodyPr/>
                    <a:lstStyle/>
                    <a:p>
                      <a:pPr latinLnBrk="1"/>
                      <a:r>
                        <a:rPr lang="en-US" altLang="ko-KR" sz="1400" dirty="0" smtClean="0"/>
                        <a:t>SIB 29</a:t>
                      </a:r>
                      <a:endParaRPr lang="ko-KR" altLang="en-US" sz="1400" dirty="0"/>
                    </a:p>
                  </a:txBody>
                  <a:tcPr/>
                </a:tc>
                <a:tc>
                  <a:txBody>
                    <a:bodyPr/>
                    <a:lstStyle/>
                    <a:p>
                      <a:pPr latinLnBrk="1"/>
                      <a:r>
                        <a:rPr lang="en-US" altLang="ko-KR" sz="1400" dirty="0" smtClean="0"/>
                        <a:t>R16</a:t>
                      </a:r>
                      <a:endParaRPr lang="ko-KR" altLang="en-US" sz="1400" dirty="0"/>
                    </a:p>
                  </a:txBody>
                  <a:tcPr/>
                </a:tc>
                <a:tc>
                  <a:txBody>
                    <a:bodyPr/>
                    <a:lstStyle/>
                    <a:p>
                      <a:pPr latinLnBrk="1"/>
                      <a:r>
                        <a:rPr lang="en-US" altLang="ko-KR" sz="1400" dirty="0" smtClean="0"/>
                        <a:t>NR-LTE coexistence</a:t>
                      </a:r>
                      <a:endParaRPr lang="ko-KR" altLang="en-US" sz="1400" dirty="0"/>
                    </a:p>
                  </a:txBody>
                  <a:tcPr/>
                </a:tc>
                <a:tc>
                  <a:txBody>
                    <a:bodyPr/>
                    <a:lstStyle/>
                    <a:p>
                      <a:pPr latinLnBrk="1"/>
                      <a:r>
                        <a:rPr lang="en-US" altLang="ko-KR" sz="1400" dirty="0" smtClean="0"/>
                        <a:t> Resource reservation</a:t>
                      </a:r>
                      <a:r>
                        <a:rPr lang="en-US" altLang="ko-KR" sz="1400" baseline="0" dirty="0" smtClean="0"/>
                        <a:t> for NR-LTE coexistence is not known to UE  </a:t>
                      </a:r>
                      <a:endParaRPr lang="ko-KR" altLang="en-US" sz="1400" dirty="0"/>
                    </a:p>
                  </a:txBody>
                  <a:tcPr/>
                </a:tc>
                <a:extLst>
                  <a:ext uri="{0D108BD9-81ED-4DB2-BD59-A6C34878D82A}">
                    <a16:rowId xmlns:a16="http://schemas.microsoft.com/office/drawing/2014/main" val="2760325805"/>
                  </a:ext>
                </a:extLst>
              </a:tr>
            </a:tbl>
          </a:graphicData>
        </a:graphic>
      </p:graphicFrame>
      <p:sp>
        <p:nvSpPr>
          <p:cNvPr id="6" name="TextBox 5"/>
          <p:cNvSpPr txBox="1"/>
          <p:nvPr/>
        </p:nvSpPr>
        <p:spPr>
          <a:xfrm>
            <a:off x="338667" y="2269671"/>
            <a:ext cx="3025019" cy="307777"/>
          </a:xfrm>
          <a:prstGeom prst="rect">
            <a:avLst/>
          </a:prstGeom>
          <a:noFill/>
        </p:spPr>
        <p:txBody>
          <a:bodyPr wrap="square" rtlCol="0">
            <a:spAutoFit/>
          </a:bodyPr>
          <a:lstStyle/>
          <a:p>
            <a:r>
              <a:rPr lang="en-US" altLang="ko-KR" sz="1400" b="1" dirty="0" smtClean="0"/>
              <a:t>&lt;Table 3&gt;</a:t>
            </a:r>
            <a:endParaRPr lang="ko-KR" altLang="en-US" sz="1400" b="1" dirty="0"/>
          </a:p>
        </p:txBody>
      </p:sp>
    </p:spTree>
    <p:extLst>
      <p:ext uri="{BB962C8B-B14F-4D97-AF65-F5344CB8AC3E}">
        <p14:creationId xmlns:p14="http://schemas.microsoft.com/office/powerpoint/2010/main" val="100025855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8460</TotalTime>
  <Words>1626</Words>
  <Application>Microsoft Office PowerPoint</Application>
  <PresentationFormat>와이드스크린</PresentationFormat>
  <Paragraphs>203</Paragraphs>
  <Slides>11</Slides>
  <Notes>0</Notes>
  <HiddenSlides>0</HiddenSlides>
  <MMClips>0</MMClips>
  <ScaleCrop>false</ScaleCrop>
  <HeadingPairs>
    <vt:vector size="6" baseType="variant">
      <vt:variant>
        <vt:lpstr>사용한 글꼴</vt:lpstr>
      </vt:variant>
      <vt:variant>
        <vt:i4>10</vt:i4>
      </vt:variant>
      <vt:variant>
        <vt:lpstr>테마</vt:lpstr>
      </vt:variant>
      <vt:variant>
        <vt:i4>1</vt:i4>
      </vt:variant>
      <vt:variant>
        <vt:lpstr>슬라이드 제목</vt:lpstr>
      </vt:variant>
      <vt:variant>
        <vt:i4>11</vt:i4>
      </vt:variant>
    </vt:vector>
  </HeadingPairs>
  <TitlesOfParts>
    <vt:vector size="22" baseType="lpstr">
      <vt:lpstr>Titillium</vt:lpstr>
      <vt:lpstr>굴림</vt:lpstr>
      <vt:lpstr>맑은 고딕</vt:lpstr>
      <vt:lpstr>Arial</vt:lpstr>
      <vt:lpstr>Calibri</vt:lpstr>
      <vt:lpstr>Calibri Light</vt:lpstr>
      <vt:lpstr>Symbol</vt:lpstr>
      <vt:lpstr>Times New Roman</vt:lpstr>
      <vt:lpstr>Verdana</vt:lpstr>
      <vt:lpstr>Wingdings</vt:lpstr>
      <vt:lpstr>Office 테마</vt:lpstr>
      <vt:lpstr>PowerPoint 프레젠테이션</vt:lpstr>
      <vt:lpstr>Background</vt:lpstr>
      <vt:lpstr>Discussion in RAN2</vt:lpstr>
      <vt:lpstr>SIB 24 Extension: Problem Description</vt:lpstr>
      <vt:lpstr>SIB 24 multiplexing: Problem Description</vt:lpstr>
      <vt:lpstr>Solutions Discussed in RAN2 #111-e</vt:lpstr>
      <vt:lpstr>Solution for SIB 24 Multiplexing</vt:lpstr>
      <vt:lpstr>Impacts from the solutions</vt:lpstr>
      <vt:lpstr>Implication of Absence of New SIBs</vt:lpstr>
      <vt:lpstr>Observations and Suggestions</vt:lpstr>
      <vt:lpstr>Annex. Scheduling (in)flexibility of SystemInformation</vt:lpstr>
    </vt:vector>
  </TitlesOfParts>
  <Company>Samsung Electronics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Younsun Kim</dc:creator>
  <cp:lastModifiedBy>samsung</cp:lastModifiedBy>
  <cp:revision>198</cp:revision>
  <dcterms:created xsi:type="dcterms:W3CDTF">2019-02-14T07:06:45Z</dcterms:created>
  <dcterms:modified xsi:type="dcterms:W3CDTF">2020-09-14T09:44:04Z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D:\Documents\SEC Documents\2019 documents\PPT template.pptx</vt:lpwstr>
  </property>
</Properties>
</file>