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16"/>
  </p:notesMasterIdLst>
  <p:sldIdLst>
    <p:sldId id="434" r:id="rId3"/>
    <p:sldId id="435" r:id="rId4"/>
    <p:sldId id="445" r:id="rId5"/>
    <p:sldId id="451" r:id="rId6"/>
    <p:sldId id="453" r:id="rId7"/>
    <p:sldId id="447" r:id="rId8"/>
    <p:sldId id="448" r:id="rId9"/>
    <p:sldId id="455" r:id="rId10"/>
    <p:sldId id="449" r:id="rId11"/>
    <p:sldId id="992" r:id="rId12"/>
    <p:sldId id="454" r:id="rId13"/>
    <p:sldId id="452" r:id="rId14"/>
    <p:sldId id="456" r:id="rId15"/>
  </p:sldIdLst>
  <p:sldSz cx="132588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A7A7"/>
    <a:srgbClr val="C800BE"/>
    <a:srgbClr val="FA7100"/>
    <a:srgbClr val="53FFA1"/>
    <a:srgbClr val="92D050"/>
    <a:srgbClr val="0066FF"/>
    <a:srgbClr val="FF5B5B"/>
    <a:srgbClr val="663300"/>
    <a:srgbClr val="1E9657"/>
    <a:srgbClr val="FF9B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E22EF97-17B0-4928-B2E6-93558C0D6D34}" v="1" dt="2020-09-10T17:15:06.75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814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85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microsoft.com/office/2015/10/relationships/revisionInfo" Target="revisionInfo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9/11/2020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46088" y="1143000"/>
            <a:ext cx="59658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446088" y="1143000"/>
            <a:ext cx="5965825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C2616F-011D-47B3-A2C1-4E16F11993E6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4764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jpe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05521" y="7872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+mj-lt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05521" y="3744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340801" y="6422400"/>
            <a:ext cx="65772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05521" y="374404"/>
            <a:ext cx="1204776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7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05521" y="1440000"/>
            <a:ext cx="1204776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10" indent="-306910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85" indent="-302676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79" indent="-228594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91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62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7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554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746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19928" y="6198577"/>
            <a:ext cx="1463271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340801" y="6422400"/>
            <a:ext cx="65772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06273" y="372339"/>
            <a:ext cx="1193292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06280" y="717056"/>
            <a:ext cx="11930092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2007067" y="6319707"/>
            <a:ext cx="2226020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6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340801" y="6422400"/>
            <a:ext cx="6577200" cy="1632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5521" y="7872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+mj-lt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5521" y="3744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303" y="5"/>
            <a:ext cx="5595857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2">
            <a:extLst>
              <a:ext uri="{FF2B5EF4-FFF2-40B4-BE49-F238E27FC236}">
                <a16:creationId xmlns:a16="http://schemas.microsoft.com/office/drawing/2014/main" id="{D0966A94-46E8-4615-9FF8-22A68821867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20" y="5"/>
            <a:ext cx="2532062" cy="1553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LTE-AdvancedPro_largerTM_cropped">
            <a:extLst>
              <a:ext uri="{FF2B5EF4-FFF2-40B4-BE49-F238E27FC236}">
                <a16:creationId xmlns:a16="http://schemas.microsoft.com/office/drawing/2014/main" id="{6966CB38-B2C8-4784-9965-4EE6E5448F4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36473" y="52922"/>
            <a:ext cx="1719501" cy="1261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4411" y="2130434"/>
            <a:ext cx="1126998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68422" y="3839308"/>
            <a:ext cx="928116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89" indent="-457189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06273" y="372337"/>
            <a:ext cx="1193292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06277" y="717056"/>
            <a:ext cx="11930092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158782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05521" y="7872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+mn-lt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05521" y="3744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05521" y="1440000"/>
            <a:ext cx="1204776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340801" y="6422400"/>
            <a:ext cx="65772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05521" y="7872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05521" y="3744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05521" y="1435200"/>
            <a:ext cx="1204776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340801" y="6422400"/>
            <a:ext cx="65772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05521" y="7872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05521" y="3744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605521" y="1435200"/>
            <a:ext cx="1204776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340801" y="6422400"/>
            <a:ext cx="65772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05521" y="7872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05521" y="3744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05520" y="1440000"/>
            <a:ext cx="581508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838199" y="1440000"/>
            <a:ext cx="581508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340801" y="6422400"/>
            <a:ext cx="65772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05521" y="7872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05521" y="3744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838199" y="1440000"/>
            <a:ext cx="581508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605520" y="1440000"/>
            <a:ext cx="581508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340801" y="6422400"/>
            <a:ext cx="65772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05521" y="7872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05521" y="3744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05520" y="1440000"/>
            <a:ext cx="375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749992" y="1440000"/>
            <a:ext cx="375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894880" y="1440000"/>
            <a:ext cx="375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340801" y="6422400"/>
            <a:ext cx="65772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05521" y="7872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05521" y="3744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605102" y="1440000"/>
            <a:ext cx="37584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892013" y="1440000"/>
            <a:ext cx="37584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747125" y="1440000"/>
            <a:ext cx="37584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340801" y="6422400"/>
            <a:ext cx="65772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05521" y="7872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7">
                <a:latin typeface="+mj-lt"/>
              </a:defRPr>
            </a:lvl2pPr>
            <a:lvl3pPr>
              <a:defRPr sz="2667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26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05521" y="374400"/>
            <a:ext cx="1204776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05520" y="1440000"/>
            <a:ext cx="274572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706200" y="1440000"/>
            <a:ext cx="274572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806880" y="1440000"/>
            <a:ext cx="274572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907560" y="1440000"/>
            <a:ext cx="274572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92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85" indent="0"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77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69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154" indent="-30479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7" baseline="0">
                <a:solidFill>
                  <a:schemeClr val="tx2"/>
                </a:solidFill>
              </a:defRPr>
            </a:lvl6pPr>
            <a:lvl7pPr marL="2150346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539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340801" y="6422400"/>
            <a:ext cx="65772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7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05521" y="374400"/>
            <a:ext cx="1204776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07699" y="6421388"/>
            <a:ext cx="365401" cy="164212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70" rtl="0" eaLnBrk="1" latinLnBrk="0" hangingPunct="1">
        <a:spcBef>
          <a:spcPct val="0"/>
        </a:spcBef>
        <a:buNone/>
        <a:defRPr sz="26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903654" y="228600"/>
            <a:ext cx="870569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04375" y="1454152"/>
            <a:ext cx="12163108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25027" y="3304118"/>
            <a:ext cx="1237968" cy="29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33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</a:defRPr>
      </a:lvl2pPr>
      <a:lvl3pPr marL="1523962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7">
          <a:solidFill>
            <a:schemeClr val="tx1"/>
          </a:solidFill>
          <a:latin typeface="+mn-lt"/>
        </a:defRPr>
      </a:lvl3pPr>
      <a:lvl4pPr marL="2133547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7">
          <a:solidFill>
            <a:schemeClr val="tx1"/>
          </a:solidFill>
          <a:latin typeface="+mn-lt"/>
        </a:defRPr>
      </a:lvl4pPr>
      <a:lvl5pPr marL="2743131" indent="-30479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3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Release, Meeting and TU planning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u="sng" dirty="0"/>
              <a:t>Source:</a:t>
            </a:r>
            <a:r>
              <a:rPr lang="en-US" dirty="0"/>
              <a:t> TSG RAN Chairman, RAN1 Chairman, 	RAN2 Chairman, RAN3 Chairman, </a:t>
            </a:r>
            <a:br>
              <a:rPr lang="en-US" dirty="0"/>
            </a:br>
            <a:r>
              <a:rPr lang="en-US" dirty="0"/>
              <a:t>	RAN4 Chairman, RAN5 Chairman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5035574-B5A7-4C6E-BA23-F668BA985190}"/>
              </a:ext>
            </a:extLst>
          </p:cNvPr>
          <p:cNvSpPr txBox="1"/>
          <p:nvPr/>
        </p:nvSpPr>
        <p:spPr>
          <a:xfrm>
            <a:off x="9894499" y="595223"/>
            <a:ext cx="1200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RP-201965</a:t>
            </a:r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itle 1"/>
          <p:cNvSpPr>
            <a:spLocks noGrp="1"/>
          </p:cNvSpPr>
          <p:nvPr>
            <p:ph type="title"/>
          </p:nvPr>
        </p:nvSpPr>
        <p:spPr>
          <a:xfrm>
            <a:off x="2516189" y="7938"/>
            <a:ext cx="8356344" cy="1143001"/>
          </a:xfrm>
        </p:spPr>
        <p:txBody>
          <a:bodyPr/>
          <a:lstStyle/>
          <a:p>
            <a:r>
              <a:rPr lang="fi-FI" altLang="en-US" dirty="0"/>
              <a:t>RAN4 TU projection for R17</a:t>
            </a:r>
          </a:p>
        </p:txBody>
      </p:sp>
      <p:sp>
        <p:nvSpPr>
          <p:cNvPr id="61443" name="Content Placeholder 2"/>
          <p:cNvSpPr>
            <a:spLocks noGrp="1"/>
          </p:cNvSpPr>
          <p:nvPr>
            <p:ph idx="1"/>
          </p:nvPr>
        </p:nvSpPr>
        <p:spPr>
          <a:xfrm>
            <a:off x="280164" y="1226930"/>
            <a:ext cx="12521436" cy="1143002"/>
          </a:xfrm>
        </p:spPr>
        <p:txBody>
          <a:bodyPr/>
          <a:lstStyle/>
          <a:p>
            <a:pPr marL="342900" lvl="1" indent="-342900">
              <a:buBlip>
                <a:blip r:embed="rId2"/>
              </a:buBlip>
            </a:pPr>
            <a:r>
              <a:rPr lang="en-US" altLang="zh-CN" dirty="0">
                <a:ea typeface="+mn-ea"/>
                <a:cs typeface="+mn-cs"/>
              </a:rPr>
              <a:t> Once R16 perf part work is done, the following is planned for RAN4: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8E734452-3DC1-4D29-BE27-7D5E67636B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4871653"/>
              </p:ext>
            </p:extLst>
          </p:nvPr>
        </p:nvGraphicFramePr>
        <p:xfrm>
          <a:off x="2579158" y="2073275"/>
          <a:ext cx="8293375" cy="4302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3344">
                  <a:extLst>
                    <a:ext uri="{9D8B030D-6E8A-4147-A177-3AD203B41FA5}">
                      <a16:colId xmlns:a16="http://schemas.microsoft.com/office/drawing/2014/main" val="473397696"/>
                    </a:ext>
                  </a:extLst>
                </a:gridCol>
                <a:gridCol w="853409">
                  <a:extLst>
                    <a:ext uri="{9D8B030D-6E8A-4147-A177-3AD203B41FA5}">
                      <a16:colId xmlns:a16="http://schemas.microsoft.com/office/drawing/2014/main" val="988759465"/>
                    </a:ext>
                  </a:extLst>
                </a:gridCol>
                <a:gridCol w="807455">
                  <a:extLst>
                    <a:ext uri="{9D8B030D-6E8A-4147-A177-3AD203B41FA5}">
                      <a16:colId xmlns:a16="http://schemas.microsoft.com/office/drawing/2014/main" val="462899179"/>
                    </a:ext>
                  </a:extLst>
                </a:gridCol>
                <a:gridCol w="4559167">
                  <a:extLst>
                    <a:ext uri="{9D8B030D-6E8A-4147-A177-3AD203B41FA5}">
                      <a16:colId xmlns:a16="http://schemas.microsoft.com/office/drawing/2014/main" val="37409321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800" dirty="0"/>
                        <a:t>Topics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Notes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005581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/>
                        <a:t>RAN4 R15/R16 maintenance</a:t>
                      </a:r>
                    </a:p>
                    <a:p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2552779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800" dirty="0"/>
                        <a:t>RAN1/2/3 led R17 WIs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Assuming 18 TUs are required and roughly 40% for RF, 60% for RD. </a:t>
                      </a:r>
                    </a:p>
                    <a:p>
                      <a:r>
                        <a:rPr lang="en-US" sz="1800" dirty="0"/>
                        <a:t>Precise TU budget remains to be clearly defined and justified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26135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/>
                        <a:t>RAN4 R17 basket and other spectrum WIs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4 for basket WIs and 2 for other spectrum WIs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2433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/>
                        <a:t>Remaining TUs for RAN4 R17 non-spectrum WIs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8.5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8.5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Assuming a total of 45 TUs, and 24.5 TUs for RF and 20.5 TUs for 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669980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671130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4D335E-24D5-4A88-AD6C-6B152E332C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9E5BBC-089D-445F-9F13-BFAC565623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219170" lvl="2" indent="0">
              <a:buNone/>
            </a:pPr>
            <a:endParaRPr lang="en-US" sz="1334" dirty="0"/>
          </a:p>
          <a:p>
            <a:r>
              <a:rPr lang="en-US" sz="2400" dirty="0"/>
              <a:t>It is proposed to endorse the RAN meeting plan presented in slides 3,4,5.</a:t>
            </a:r>
          </a:p>
          <a:p>
            <a:endParaRPr lang="en-US" sz="2400" dirty="0"/>
          </a:p>
          <a:p>
            <a:r>
              <a:rPr lang="en-US" sz="2400" dirty="0"/>
              <a:t>It is proposed to endorse the TU planning shown in  7,8, 9, 10</a:t>
            </a:r>
          </a:p>
          <a:p>
            <a:endParaRPr lang="en-US" sz="2400" dirty="0"/>
          </a:p>
          <a:p>
            <a:r>
              <a:rPr lang="en-US" sz="2400" dirty="0"/>
              <a:t>For Release 17 timeline it is proposed to take an initial assumption of an additional 6 month delay, and task the RAN leadership to present to RAN#90-E a detailed plan and analysis for achieving this timeline.</a:t>
            </a:r>
            <a:br>
              <a:rPr lang="en-US" sz="2400" dirty="0"/>
            </a:br>
            <a:r>
              <a:rPr lang="en-US" sz="2400" dirty="0"/>
              <a:t>Formal decision on the new Release 17 timeline would then be made at TSG#90-E</a:t>
            </a:r>
            <a:endParaRPr lang="en-US" sz="1334" dirty="0"/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928552999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23CC67-0E8F-44C6-9720-DD1B7839C29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45308532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638735"/>
            <a:ext cx="2919132" cy="1143000"/>
          </a:xfrm>
        </p:spPr>
        <p:txBody>
          <a:bodyPr/>
          <a:lstStyle/>
          <a:p>
            <a:br>
              <a:rPr lang="en-US" dirty="0"/>
            </a:br>
            <a:r>
              <a:rPr lang="en-US" u="sng" dirty="0"/>
              <a:t>Appendix:</a:t>
            </a:r>
            <a:r>
              <a:rPr lang="en-US" dirty="0"/>
              <a:t>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RAN2 TUs entire R17 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42900" y="3408446"/>
            <a:ext cx="3033395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- At end of the release, there </a:t>
            </a:r>
          </a:p>
          <a:p>
            <a:r>
              <a:rPr lang="en-US" dirty="0"/>
              <a:t>  will be additional R1 and R4 </a:t>
            </a:r>
          </a:p>
          <a:p>
            <a:r>
              <a:rPr lang="en-US" dirty="0"/>
              <a:t>  induced work, and TEI17. </a:t>
            </a:r>
          </a:p>
          <a:p>
            <a:r>
              <a:rPr lang="en-US" dirty="0"/>
              <a:t>  Suggest to end some smaller </a:t>
            </a:r>
          </a:p>
          <a:p>
            <a:r>
              <a:rPr lang="en-US" dirty="0"/>
              <a:t>  items early, as shown. 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5793189"/>
              </p:ext>
            </p:extLst>
          </p:nvPr>
        </p:nvGraphicFramePr>
        <p:xfrm>
          <a:off x="3743138" y="563183"/>
          <a:ext cx="8971058" cy="575960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089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95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118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20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855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8346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460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5962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3631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4846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20581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17834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20Q3</a:t>
                      </a:r>
                      <a:endParaRPr lang="en-US" sz="12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effectLst/>
                        </a:rPr>
                        <a:t>20Q4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>
                          <a:effectLst/>
                        </a:rPr>
                        <a:t>21Q1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>
                    <a:solidFill>
                      <a:srgbClr val="FFC0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>
                          <a:effectLst/>
                        </a:rPr>
                        <a:t>21Q2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>
                          <a:effectLst/>
                        </a:rPr>
                        <a:t>21Q3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>
                    <a:solidFill>
                      <a:srgbClr val="FFC0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>
                          <a:effectLst/>
                        </a:rPr>
                        <a:t>21Q4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>
                          <a:effectLst/>
                        </a:rPr>
                        <a:t>22Q1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510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u="none" strike="noStrike">
                          <a:effectLst/>
                        </a:rPr>
                        <a:t>Rel 17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111</a:t>
                      </a:r>
                      <a:endParaRPr lang="en-US" sz="1200" b="1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effectLst/>
                        </a:rPr>
                        <a:t>112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>
                          <a:effectLst/>
                        </a:rPr>
                        <a:t>113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>
                          <a:effectLst/>
                        </a:rPr>
                        <a:t>113B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effectLst/>
                        </a:rPr>
                        <a:t>114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effectLst/>
                        </a:rPr>
                        <a:t>115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>
                          <a:effectLst/>
                        </a:rPr>
                        <a:t>115B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effectLst/>
                        </a:rPr>
                        <a:t>116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effectLst/>
                        </a:rPr>
                        <a:t>116B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200" b="1" u="none" strike="noStrike" dirty="0">
                          <a:effectLst/>
                        </a:rPr>
                        <a:t>117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8347">
                <a:tc>
                  <a:txBody>
                    <a:bodyPr/>
                    <a:lstStyle/>
                    <a:p>
                      <a:pPr algn="l" fontAlgn="b"/>
                      <a:r>
                        <a:rPr lang="nn-NO" sz="1200" u="none" strike="noStrike">
                          <a:effectLst/>
                        </a:rPr>
                        <a:t>NR Sidelink relay SI + WI</a:t>
                      </a:r>
                      <a:endParaRPr lang="nn-NO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2</a:t>
                      </a:r>
                      <a:endParaRPr lang="en-US" sz="12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1.5</a:t>
                      </a:r>
                      <a:endParaRPr lang="en-US" sz="12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1.5</a:t>
                      </a:r>
                      <a:endParaRPr lang="en-US" sz="12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1.5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1.5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1.5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834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[R1] NR positioning enhancements SI + WI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</a:t>
                      </a:r>
                      <a:endParaRPr lang="en-US" sz="12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834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[R1] Reduced Capability SI = WI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2</a:t>
                      </a:r>
                      <a:endParaRPr lang="en-US" sz="12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0.5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0.5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0.5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0.5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834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RAN slicing SI + WI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0.5</a:t>
                      </a:r>
                      <a:endParaRPr lang="en-US" sz="12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0.5</a:t>
                      </a:r>
                      <a:endParaRPr lang="en-US" sz="12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0.5</a:t>
                      </a:r>
                      <a:endParaRPr lang="en-US" sz="12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0.5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0.5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0.5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0.5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834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NR Multicast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2</a:t>
                      </a:r>
                      <a:endParaRPr lang="en-US" sz="12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1.5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1.5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834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[R1] NR Non-Terrestrial Networks (NTN)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2</a:t>
                      </a:r>
                      <a:endParaRPr lang="en-US" sz="1200" b="0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1.5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1.5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1.5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1.5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1.5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7834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UE Power Saving 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0.5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0.5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7834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MR DC/CA enhancements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</a:t>
                      </a:r>
                      <a:endParaRPr lang="en-US" sz="12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0.5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7834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Small Data enhancements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1.5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1.5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0.5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1.5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1.5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7834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NR IIoT/URLLC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0.5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7834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[R1] NB-IoT / eMTC enhancements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</a:t>
                      </a:r>
                      <a:endParaRPr lang="en-US" sz="12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effectLst/>
                        </a:rPr>
                        <a:t>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7834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[R3] SON/MDT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effectLst/>
                        </a:rPr>
                        <a:t>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0.5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0.5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0.5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83354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NR IAB enhancements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effectLst/>
                        </a:rPr>
                        <a:t>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7834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Multi SIM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effectLst/>
                        </a:rPr>
                        <a:t>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0.5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7834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Non-Public Networks (NPN)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effectLst/>
                        </a:rPr>
                        <a:t>0.5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0.5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7834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[R1] IoT NTN SI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effectLst/>
                        </a:rPr>
                        <a:t>1</a:t>
                      </a:r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0.5</a:t>
                      </a:r>
                      <a:endParaRPr lang="en-US" sz="12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0.5</a:t>
                      </a:r>
                      <a:endParaRPr lang="en-US" sz="12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7834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[R1] NR Sidelink enhancements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effectLst/>
                        </a:rPr>
                        <a:t>1.5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1.5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1.5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7834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[R1] NR MIMO fe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 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0.5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0.5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0.5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7834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[R3] NR QoE SI and WI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 </a:t>
                      </a:r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0.5</a:t>
                      </a:r>
                      <a:endParaRPr lang="en-US" sz="12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0.5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0.5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0.5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0</a:t>
                      </a:r>
                      <a:endParaRPr lang="en-US" sz="1200" b="0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0.5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7834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[R1] NR up to 71GHz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 </a:t>
                      </a:r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0.5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0.5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0.5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0.5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92278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[R1] Misc R1 items, Cov Enh, DSS sched enh etc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 </a:t>
                      </a:r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7834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R17 Other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1.5</a:t>
                      </a:r>
                      <a:endParaRPr lang="en-US" sz="12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0.5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0.5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2.5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1.5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3.5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1.5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17834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TEI17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US" sz="12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17834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>
                          <a:effectLst/>
                        </a:rPr>
                        <a:t>R17 Total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17</a:t>
                      </a:r>
                      <a:endParaRPr lang="en-US" sz="12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20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23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17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17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26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18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19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19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19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17834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 err="1">
                          <a:effectLst/>
                        </a:rPr>
                        <a:t>Rel</a:t>
                      </a:r>
                      <a:r>
                        <a:rPr lang="en-US" sz="1200" b="1" u="none" strike="noStrike" dirty="0">
                          <a:effectLst/>
                        </a:rPr>
                        <a:t> 16 Total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18</a:t>
                      </a:r>
                      <a:endParaRPr lang="en-US" sz="12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14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9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9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7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6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6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6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  <a:tr h="17834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>
                          <a:effectLst/>
                        </a:rPr>
                        <a:t>NR </a:t>
                      </a:r>
                      <a:r>
                        <a:rPr lang="en-US" sz="1200" b="1" u="none" strike="noStrike" dirty="0" err="1">
                          <a:effectLst/>
                        </a:rPr>
                        <a:t>Rel</a:t>
                      </a:r>
                      <a:r>
                        <a:rPr lang="en-US" sz="1200" b="1" u="none" strike="noStrike" dirty="0">
                          <a:effectLst/>
                        </a:rPr>
                        <a:t> 15 Total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3</a:t>
                      </a:r>
                      <a:endParaRPr lang="en-US" sz="12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3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  <a:tr h="17834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>
                          <a:effectLst/>
                        </a:rPr>
                        <a:t>EUTRA R15 and earlier Total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2</a:t>
                      </a:r>
                      <a:endParaRPr lang="en-US" sz="1200" b="0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28"/>
                  </a:ext>
                </a:extLst>
              </a:tr>
              <a:tr h="17834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>
                          <a:effectLst/>
                        </a:rPr>
                        <a:t>RAN2 Total (40)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40</a:t>
                      </a:r>
                      <a:endParaRPr lang="en-US" sz="12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 dirty="0">
                          <a:effectLst/>
                        </a:rPr>
                        <a:t>40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>
                          <a:effectLst/>
                        </a:rPr>
                        <a:t>40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 dirty="0">
                          <a:effectLst/>
                        </a:rPr>
                        <a:t>28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 dirty="0">
                          <a:effectLst/>
                        </a:rPr>
                        <a:t>28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>
                          <a:effectLst/>
                        </a:rPr>
                        <a:t>40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 dirty="0">
                          <a:effectLst/>
                        </a:rPr>
                        <a:t>28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 dirty="0">
                          <a:effectLst/>
                        </a:rPr>
                        <a:t>28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 dirty="0">
                          <a:effectLst/>
                        </a:rPr>
                        <a:t>28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1" u="none" strike="noStrike" dirty="0">
                          <a:effectLst/>
                        </a:rPr>
                        <a:t>28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84104041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ym typeface="Wingdings" panose="05000000000000000000" pitchFamily="2" charset="2"/>
              </a:rPr>
              <a:t> Proposed meeting timeplan until June 2021</a:t>
            </a:r>
          </a:p>
          <a:p>
            <a:endParaRPr lang="en-US" dirty="0">
              <a:sym typeface="Wingdings" panose="05000000000000000000" pitchFamily="2" charset="2"/>
            </a:endParaRPr>
          </a:p>
          <a:p>
            <a:r>
              <a:rPr lang="en-US" dirty="0">
                <a:sym typeface="Wingdings" panose="05000000000000000000" pitchFamily="2" charset="2"/>
              </a:rPr>
              <a:t> Release 17 timeline considerations</a:t>
            </a:r>
          </a:p>
          <a:p>
            <a:endParaRPr lang="en-US" dirty="0">
              <a:sym typeface="Wingdings" panose="05000000000000000000" pitchFamily="2" charset="2"/>
            </a:endParaRPr>
          </a:p>
          <a:p>
            <a:r>
              <a:rPr lang="en-US" dirty="0">
                <a:sym typeface="Wingdings" panose="05000000000000000000" pitchFamily="2" charset="2"/>
              </a:rPr>
              <a:t> TU handling until June 2021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819234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9" name="Straight Connector 12">
            <a:extLst>
              <a:ext uri="{FF2B5EF4-FFF2-40B4-BE49-F238E27FC236}">
                <a16:creationId xmlns:a16="http://schemas.microsoft.com/office/drawing/2014/main" id="{0ABD6C61-D23C-4468-8BC9-E2068D8AF85B}"/>
              </a:ext>
            </a:extLst>
          </p:cNvPr>
          <p:cNvCxnSpPr>
            <a:cxnSpLocks/>
          </p:cNvCxnSpPr>
          <p:nvPr/>
        </p:nvCxnSpPr>
        <p:spPr bwMode="auto">
          <a:xfrm flipV="1">
            <a:off x="5849337" y="2284191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8" name="Rectangle: Rounded Corners 117">
            <a:extLst>
              <a:ext uri="{FF2B5EF4-FFF2-40B4-BE49-F238E27FC236}">
                <a16:creationId xmlns:a16="http://schemas.microsoft.com/office/drawing/2014/main" id="{DD721602-B007-4FC1-BCBB-B16620BDA6E7}"/>
              </a:ext>
            </a:extLst>
          </p:cNvPr>
          <p:cNvSpPr/>
          <p:nvPr/>
        </p:nvSpPr>
        <p:spPr>
          <a:xfrm>
            <a:off x="9877210" y="3828770"/>
            <a:ext cx="787576" cy="420271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INACTIVE</a:t>
            </a:r>
          </a:p>
          <a:p>
            <a:pPr algn="ctr" defTabSz="685766">
              <a:defRPr/>
            </a:pPr>
            <a:endParaRPr lang="en-US" sz="10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</a:t>
            </a:r>
          </a:p>
          <a:p>
            <a:pPr algn="ctr" defTabSz="685766">
              <a:defRPr/>
            </a:pPr>
            <a:endParaRPr lang="en-US" sz="10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U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85766">
              <a:defRPr/>
            </a:pPr>
            <a:endParaRPr lang="en-US" sz="10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 </a:t>
            </a:r>
          </a:p>
        </p:txBody>
      </p:sp>
      <p:sp>
        <p:nvSpPr>
          <p:cNvPr id="219" name="Rectangle: Rounded Corners 218">
            <a:extLst>
              <a:ext uri="{FF2B5EF4-FFF2-40B4-BE49-F238E27FC236}">
                <a16:creationId xmlns:a16="http://schemas.microsoft.com/office/drawing/2014/main" id="{DAD18A45-3849-45A8-87E8-F3FCD8718EA6}"/>
              </a:ext>
            </a:extLst>
          </p:cNvPr>
          <p:cNvSpPr/>
          <p:nvPr/>
        </p:nvSpPr>
        <p:spPr>
          <a:xfrm>
            <a:off x="11504150" y="2655065"/>
            <a:ext cx="374507" cy="420271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18" name="Rectangle: Rounded Corners 217">
            <a:extLst>
              <a:ext uri="{FF2B5EF4-FFF2-40B4-BE49-F238E27FC236}">
                <a16:creationId xmlns:a16="http://schemas.microsoft.com/office/drawing/2014/main" id="{51B69A0B-0107-4A30-9950-6D8F325BF631}"/>
              </a:ext>
            </a:extLst>
          </p:cNvPr>
          <p:cNvSpPr/>
          <p:nvPr/>
        </p:nvSpPr>
        <p:spPr>
          <a:xfrm>
            <a:off x="9486551" y="2655065"/>
            <a:ext cx="362476" cy="420271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23" name="Rectangle: Rounded Corners 222">
            <a:extLst>
              <a:ext uri="{FF2B5EF4-FFF2-40B4-BE49-F238E27FC236}">
                <a16:creationId xmlns:a16="http://schemas.microsoft.com/office/drawing/2014/main" id="{E552400C-19BD-4B02-A9D4-DB1E850D1BA1}"/>
              </a:ext>
            </a:extLst>
          </p:cNvPr>
          <p:cNvSpPr/>
          <p:nvPr/>
        </p:nvSpPr>
        <p:spPr>
          <a:xfrm>
            <a:off x="12703657" y="2655235"/>
            <a:ext cx="324580" cy="375907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66">
              <a:defRPr/>
            </a:pPr>
            <a:r>
              <a:rPr lang="en-US" sz="11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132" name="Rectangle: Rounded Corners 131">
            <a:extLst>
              <a:ext uri="{FF2B5EF4-FFF2-40B4-BE49-F238E27FC236}">
                <a16:creationId xmlns:a16="http://schemas.microsoft.com/office/drawing/2014/main" id="{D4C8BA77-A9E4-420C-893E-AEAFB35728FB}"/>
              </a:ext>
            </a:extLst>
          </p:cNvPr>
          <p:cNvSpPr/>
          <p:nvPr/>
        </p:nvSpPr>
        <p:spPr>
          <a:xfrm>
            <a:off x="7708531" y="3879243"/>
            <a:ext cx="422667" cy="2520020"/>
          </a:xfrm>
          <a:prstGeom prst="roundRect">
            <a:avLst/>
          </a:prstGeom>
          <a:solidFill>
            <a:srgbClr val="FFA7A7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66">
              <a:defRPr/>
            </a:pPr>
            <a:endParaRPr lang="en-US" sz="11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92" name="Rectangle: Rounded Corners 191">
            <a:extLst>
              <a:ext uri="{FF2B5EF4-FFF2-40B4-BE49-F238E27FC236}">
                <a16:creationId xmlns:a16="http://schemas.microsoft.com/office/drawing/2014/main" id="{136B9D76-671A-4114-A5EF-257CB2FA11D3}"/>
              </a:ext>
            </a:extLst>
          </p:cNvPr>
          <p:cNvSpPr/>
          <p:nvPr/>
        </p:nvSpPr>
        <p:spPr>
          <a:xfrm>
            <a:off x="5462023" y="3171978"/>
            <a:ext cx="766347" cy="2667201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85766">
              <a:defRPr/>
            </a:pPr>
            <a:endParaRPr lang="en-US" sz="10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 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483D11D1-CF70-4C6D-8A90-D0C44AD2585F}"/>
              </a:ext>
            </a:extLst>
          </p:cNvPr>
          <p:cNvSpPr/>
          <p:nvPr/>
        </p:nvSpPr>
        <p:spPr>
          <a:xfrm>
            <a:off x="140780" y="1460050"/>
            <a:ext cx="1823599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October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50F5F700-E026-4737-95EC-F66EFC79D78B}"/>
              </a:ext>
            </a:extLst>
          </p:cNvPr>
          <p:cNvSpPr/>
          <p:nvPr/>
        </p:nvSpPr>
        <p:spPr>
          <a:xfrm>
            <a:off x="3448315" y="1459234"/>
            <a:ext cx="681180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December</a:t>
            </a:r>
          </a:p>
        </p:txBody>
      </p:sp>
      <p:sp>
        <p:nvSpPr>
          <p:cNvPr id="137" name="Rectangle 136">
            <a:extLst>
              <a:ext uri="{FF2B5EF4-FFF2-40B4-BE49-F238E27FC236}">
                <a16:creationId xmlns:a16="http://schemas.microsoft.com/office/drawing/2014/main" id="{F6C95BE4-1856-4546-A967-765162494C2B}"/>
              </a:ext>
            </a:extLst>
          </p:cNvPr>
          <p:cNvSpPr/>
          <p:nvPr/>
        </p:nvSpPr>
        <p:spPr>
          <a:xfrm>
            <a:off x="2016765" y="1460050"/>
            <a:ext cx="1393181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November</a:t>
            </a:r>
          </a:p>
        </p:txBody>
      </p:sp>
      <p:sp>
        <p:nvSpPr>
          <p:cNvPr id="138" name="Rectangle 137">
            <a:extLst>
              <a:ext uri="{FF2B5EF4-FFF2-40B4-BE49-F238E27FC236}">
                <a16:creationId xmlns:a16="http://schemas.microsoft.com/office/drawing/2014/main" id="{420DDBC1-9A51-43E7-8195-209AB00E294A}"/>
              </a:ext>
            </a:extLst>
          </p:cNvPr>
          <p:cNvSpPr/>
          <p:nvPr/>
        </p:nvSpPr>
        <p:spPr>
          <a:xfrm>
            <a:off x="4277603" y="1459234"/>
            <a:ext cx="752115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January</a:t>
            </a:r>
          </a:p>
        </p:txBody>
      </p:sp>
      <p:sp>
        <p:nvSpPr>
          <p:cNvPr id="139" name="Rectangle 138">
            <a:extLst>
              <a:ext uri="{FF2B5EF4-FFF2-40B4-BE49-F238E27FC236}">
                <a16:creationId xmlns:a16="http://schemas.microsoft.com/office/drawing/2014/main" id="{45FF60B4-EDF6-4400-8301-354946DFA94E}"/>
              </a:ext>
            </a:extLst>
          </p:cNvPr>
          <p:cNvSpPr/>
          <p:nvPr/>
        </p:nvSpPr>
        <p:spPr>
          <a:xfrm>
            <a:off x="5061044" y="1459234"/>
            <a:ext cx="1568349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February</a:t>
            </a:r>
          </a:p>
        </p:txBody>
      </p:sp>
      <p:sp>
        <p:nvSpPr>
          <p:cNvPr id="140" name="Rectangle 139">
            <a:extLst>
              <a:ext uri="{FF2B5EF4-FFF2-40B4-BE49-F238E27FC236}">
                <a16:creationId xmlns:a16="http://schemas.microsoft.com/office/drawing/2014/main" id="{E790F1C2-75B2-44B5-B958-31294EFD3297}"/>
              </a:ext>
            </a:extLst>
          </p:cNvPr>
          <p:cNvSpPr/>
          <p:nvPr/>
        </p:nvSpPr>
        <p:spPr>
          <a:xfrm>
            <a:off x="6664540" y="1458418"/>
            <a:ext cx="1892949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March</a:t>
            </a:r>
          </a:p>
        </p:txBody>
      </p:sp>
      <p:cxnSp>
        <p:nvCxnSpPr>
          <p:cNvPr id="150" name="Straight Connector 12">
            <a:extLst>
              <a:ext uri="{FF2B5EF4-FFF2-40B4-BE49-F238E27FC236}">
                <a16:creationId xmlns:a16="http://schemas.microsoft.com/office/drawing/2014/main" id="{F446E106-9459-4B09-ABDF-24B7EAB59634}"/>
              </a:ext>
            </a:extLst>
          </p:cNvPr>
          <p:cNvCxnSpPr>
            <a:cxnSpLocks/>
          </p:cNvCxnSpPr>
          <p:nvPr/>
        </p:nvCxnSpPr>
        <p:spPr bwMode="auto">
          <a:xfrm flipV="1">
            <a:off x="508898" y="2284191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1" name="Straight Connector 12">
            <a:extLst>
              <a:ext uri="{FF2B5EF4-FFF2-40B4-BE49-F238E27FC236}">
                <a16:creationId xmlns:a16="http://schemas.microsoft.com/office/drawing/2014/main" id="{2B6DA14A-6BD0-4FD3-8E54-4E6331A61674}"/>
              </a:ext>
            </a:extLst>
          </p:cNvPr>
          <p:cNvCxnSpPr>
            <a:cxnSpLocks/>
          </p:cNvCxnSpPr>
          <p:nvPr/>
        </p:nvCxnSpPr>
        <p:spPr bwMode="auto">
          <a:xfrm flipV="1">
            <a:off x="904362" y="2284191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2" name="Straight Connector 12">
            <a:extLst>
              <a:ext uri="{FF2B5EF4-FFF2-40B4-BE49-F238E27FC236}">
                <a16:creationId xmlns:a16="http://schemas.microsoft.com/office/drawing/2014/main" id="{0CA84296-3EFF-46C3-84CF-5463661AB238}"/>
              </a:ext>
            </a:extLst>
          </p:cNvPr>
          <p:cNvCxnSpPr>
            <a:cxnSpLocks/>
          </p:cNvCxnSpPr>
          <p:nvPr/>
        </p:nvCxnSpPr>
        <p:spPr bwMode="auto">
          <a:xfrm flipV="1">
            <a:off x="1307623" y="2284191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" name="Straight Connector 12">
            <a:extLst>
              <a:ext uri="{FF2B5EF4-FFF2-40B4-BE49-F238E27FC236}">
                <a16:creationId xmlns:a16="http://schemas.microsoft.com/office/drawing/2014/main" id="{D0D9632F-A54E-4D5D-A45E-7766B2822C13}"/>
              </a:ext>
            </a:extLst>
          </p:cNvPr>
          <p:cNvCxnSpPr>
            <a:cxnSpLocks/>
          </p:cNvCxnSpPr>
          <p:nvPr/>
        </p:nvCxnSpPr>
        <p:spPr bwMode="auto">
          <a:xfrm flipV="1">
            <a:off x="1712189" y="2284191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" name="Straight Connector 12">
            <a:extLst>
              <a:ext uri="{FF2B5EF4-FFF2-40B4-BE49-F238E27FC236}">
                <a16:creationId xmlns:a16="http://schemas.microsoft.com/office/drawing/2014/main" id="{6B1AE3FA-CE81-45AE-A56A-5A4A9AFB5196}"/>
              </a:ext>
            </a:extLst>
          </p:cNvPr>
          <p:cNvCxnSpPr>
            <a:cxnSpLocks/>
          </p:cNvCxnSpPr>
          <p:nvPr/>
        </p:nvCxnSpPr>
        <p:spPr bwMode="auto">
          <a:xfrm flipV="1">
            <a:off x="2123881" y="2284191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5" name="Straight Connector 12">
            <a:extLst>
              <a:ext uri="{FF2B5EF4-FFF2-40B4-BE49-F238E27FC236}">
                <a16:creationId xmlns:a16="http://schemas.microsoft.com/office/drawing/2014/main" id="{4307E4A6-5C95-47E6-8A1F-0CB01487943B}"/>
              </a:ext>
            </a:extLst>
          </p:cNvPr>
          <p:cNvCxnSpPr>
            <a:cxnSpLocks/>
          </p:cNvCxnSpPr>
          <p:nvPr/>
        </p:nvCxnSpPr>
        <p:spPr bwMode="auto">
          <a:xfrm flipV="1">
            <a:off x="2518302" y="2284191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6" name="Straight Connector 12">
            <a:extLst>
              <a:ext uri="{FF2B5EF4-FFF2-40B4-BE49-F238E27FC236}">
                <a16:creationId xmlns:a16="http://schemas.microsoft.com/office/drawing/2014/main" id="{FDCCCB89-70AA-449E-A585-4C58D3429E20}"/>
              </a:ext>
            </a:extLst>
          </p:cNvPr>
          <p:cNvCxnSpPr>
            <a:cxnSpLocks/>
          </p:cNvCxnSpPr>
          <p:nvPr/>
        </p:nvCxnSpPr>
        <p:spPr bwMode="auto">
          <a:xfrm flipV="1">
            <a:off x="2927412" y="2284191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7" name="Straight Connector 12">
            <a:extLst>
              <a:ext uri="{FF2B5EF4-FFF2-40B4-BE49-F238E27FC236}">
                <a16:creationId xmlns:a16="http://schemas.microsoft.com/office/drawing/2014/main" id="{01C7E078-30EC-47E0-9AF4-778BB7EEAF9B}"/>
              </a:ext>
            </a:extLst>
          </p:cNvPr>
          <p:cNvCxnSpPr>
            <a:cxnSpLocks/>
          </p:cNvCxnSpPr>
          <p:nvPr/>
        </p:nvCxnSpPr>
        <p:spPr bwMode="auto">
          <a:xfrm flipV="1">
            <a:off x="3330028" y="2284191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8" name="Straight Connector 12">
            <a:extLst>
              <a:ext uri="{FF2B5EF4-FFF2-40B4-BE49-F238E27FC236}">
                <a16:creationId xmlns:a16="http://schemas.microsoft.com/office/drawing/2014/main" id="{172B18F1-FE51-47EA-9006-291FE3E2056C}"/>
              </a:ext>
            </a:extLst>
          </p:cNvPr>
          <p:cNvCxnSpPr>
            <a:cxnSpLocks/>
          </p:cNvCxnSpPr>
          <p:nvPr/>
        </p:nvCxnSpPr>
        <p:spPr bwMode="auto">
          <a:xfrm flipV="1">
            <a:off x="3727278" y="2284191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9" name="Straight Connector 12">
            <a:extLst>
              <a:ext uri="{FF2B5EF4-FFF2-40B4-BE49-F238E27FC236}">
                <a16:creationId xmlns:a16="http://schemas.microsoft.com/office/drawing/2014/main" id="{AC2BB892-A304-4E28-8B0E-7A2FD2619A47}"/>
              </a:ext>
            </a:extLst>
          </p:cNvPr>
          <p:cNvCxnSpPr>
            <a:cxnSpLocks/>
          </p:cNvCxnSpPr>
          <p:nvPr/>
        </p:nvCxnSpPr>
        <p:spPr bwMode="auto">
          <a:xfrm flipV="1">
            <a:off x="4129494" y="2284191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0" name="Straight Connector 12">
            <a:extLst>
              <a:ext uri="{FF2B5EF4-FFF2-40B4-BE49-F238E27FC236}">
                <a16:creationId xmlns:a16="http://schemas.microsoft.com/office/drawing/2014/main" id="{DFAC7D98-F24C-484E-ADC0-FF43912499EA}"/>
              </a:ext>
            </a:extLst>
          </p:cNvPr>
          <p:cNvCxnSpPr>
            <a:cxnSpLocks/>
          </p:cNvCxnSpPr>
          <p:nvPr/>
        </p:nvCxnSpPr>
        <p:spPr bwMode="auto">
          <a:xfrm flipV="1">
            <a:off x="4193002" y="2162271"/>
            <a:ext cx="0" cy="4377371"/>
          </a:xfrm>
          <a:prstGeom prst="line">
            <a:avLst/>
          </a:prstGeom>
          <a:noFill/>
          <a:ln w="57150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1" name="Straight Connector 12">
            <a:extLst>
              <a:ext uri="{FF2B5EF4-FFF2-40B4-BE49-F238E27FC236}">
                <a16:creationId xmlns:a16="http://schemas.microsoft.com/office/drawing/2014/main" id="{386EB7EE-CB9B-408E-AB3C-A67EF993FB4F}"/>
              </a:ext>
            </a:extLst>
          </p:cNvPr>
          <p:cNvCxnSpPr>
            <a:cxnSpLocks/>
          </p:cNvCxnSpPr>
          <p:nvPr/>
        </p:nvCxnSpPr>
        <p:spPr bwMode="auto">
          <a:xfrm flipV="1">
            <a:off x="4647980" y="2284191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2" name="Straight Connector 12">
            <a:extLst>
              <a:ext uri="{FF2B5EF4-FFF2-40B4-BE49-F238E27FC236}">
                <a16:creationId xmlns:a16="http://schemas.microsoft.com/office/drawing/2014/main" id="{DA27CCBE-8E7A-428F-B8A7-9CC9CC0F175D}"/>
              </a:ext>
            </a:extLst>
          </p:cNvPr>
          <p:cNvCxnSpPr>
            <a:cxnSpLocks/>
          </p:cNvCxnSpPr>
          <p:nvPr/>
        </p:nvCxnSpPr>
        <p:spPr bwMode="auto">
          <a:xfrm flipV="1">
            <a:off x="5038344" y="2284191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8" name="Straight Connector 12">
            <a:extLst>
              <a:ext uri="{FF2B5EF4-FFF2-40B4-BE49-F238E27FC236}">
                <a16:creationId xmlns:a16="http://schemas.microsoft.com/office/drawing/2014/main" id="{11589924-E064-48BB-92A3-49797166CB68}"/>
              </a:ext>
            </a:extLst>
          </p:cNvPr>
          <p:cNvCxnSpPr>
            <a:cxnSpLocks/>
          </p:cNvCxnSpPr>
          <p:nvPr/>
        </p:nvCxnSpPr>
        <p:spPr bwMode="auto">
          <a:xfrm flipV="1">
            <a:off x="5450912" y="2284191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0" name="Straight Connector 12">
            <a:extLst>
              <a:ext uri="{FF2B5EF4-FFF2-40B4-BE49-F238E27FC236}">
                <a16:creationId xmlns:a16="http://schemas.microsoft.com/office/drawing/2014/main" id="{F27F9BCD-F360-4F1F-9507-A56D6496738D}"/>
              </a:ext>
            </a:extLst>
          </p:cNvPr>
          <p:cNvCxnSpPr>
            <a:cxnSpLocks/>
          </p:cNvCxnSpPr>
          <p:nvPr/>
        </p:nvCxnSpPr>
        <p:spPr bwMode="auto">
          <a:xfrm flipV="1">
            <a:off x="6250174" y="2284191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1" name="Straight Connector 12">
            <a:extLst>
              <a:ext uri="{FF2B5EF4-FFF2-40B4-BE49-F238E27FC236}">
                <a16:creationId xmlns:a16="http://schemas.microsoft.com/office/drawing/2014/main" id="{B1E65376-714D-41D8-B816-3B5EE7C65CAA}"/>
              </a:ext>
            </a:extLst>
          </p:cNvPr>
          <p:cNvCxnSpPr>
            <a:cxnSpLocks/>
          </p:cNvCxnSpPr>
          <p:nvPr/>
        </p:nvCxnSpPr>
        <p:spPr bwMode="auto">
          <a:xfrm flipV="1">
            <a:off x="6657699" y="2284191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2" name="Straight Connector 12">
            <a:extLst>
              <a:ext uri="{FF2B5EF4-FFF2-40B4-BE49-F238E27FC236}">
                <a16:creationId xmlns:a16="http://schemas.microsoft.com/office/drawing/2014/main" id="{42399DE5-AAE3-4B50-BA93-285DA65C4272}"/>
              </a:ext>
            </a:extLst>
          </p:cNvPr>
          <p:cNvCxnSpPr>
            <a:cxnSpLocks/>
          </p:cNvCxnSpPr>
          <p:nvPr/>
        </p:nvCxnSpPr>
        <p:spPr bwMode="auto">
          <a:xfrm flipV="1">
            <a:off x="7057017" y="2284191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3" name="Straight Connector 12">
            <a:extLst>
              <a:ext uri="{FF2B5EF4-FFF2-40B4-BE49-F238E27FC236}">
                <a16:creationId xmlns:a16="http://schemas.microsoft.com/office/drawing/2014/main" id="{B817EC41-8A0A-4DCA-BB2D-D4AB3CBC182A}"/>
              </a:ext>
            </a:extLst>
          </p:cNvPr>
          <p:cNvCxnSpPr>
            <a:cxnSpLocks/>
          </p:cNvCxnSpPr>
          <p:nvPr/>
        </p:nvCxnSpPr>
        <p:spPr bwMode="auto">
          <a:xfrm flipV="1">
            <a:off x="7460900" y="2284191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" name="Straight Connector 12">
            <a:extLst>
              <a:ext uri="{FF2B5EF4-FFF2-40B4-BE49-F238E27FC236}">
                <a16:creationId xmlns:a16="http://schemas.microsoft.com/office/drawing/2014/main" id="{2FCA279A-EBCD-4480-B7CD-8BF16580E727}"/>
              </a:ext>
            </a:extLst>
          </p:cNvPr>
          <p:cNvCxnSpPr>
            <a:cxnSpLocks/>
          </p:cNvCxnSpPr>
          <p:nvPr/>
        </p:nvCxnSpPr>
        <p:spPr bwMode="auto">
          <a:xfrm flipV="1">
            <a:off x="7858774" y="2284191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6" name="Rectangle: Rounded Corners 175">
            <a:extLst>
              <a:ext uri="{FF2B5EF4-FFF2-40B4-BE49-F238E27FC236}">
                <a16:creationId xmlns:a16="http://schemas.microsoft.com/office/drawing/2014/main" id="{A22A6F19-86DE-4E8B-B5D4-67CBB8727F08}"/>
              </a:ext>
            </a:extLst>
          </p:cNvPr>
          <p:cNvSpPr/>
          <p:nvPr/>
        </p:nvSpPr>
        <p:spPr>
          <a:xfrm>
            <a:off x="7880576" y="2655235"/>
            <a:ext cx="328588" cy="375907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66">
              <a:defRPr/>
            </a:pPr>
            <a:r>
              <a:rPr lang="en-US" sz="11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179" name="Rectangle: Rounded Corners 178">
            <a:extLst>
              <a:ext uri="{FF2B5EF4-FFF2-40B4-BE49-F238E27FC236}">
                <a16:creationId xmlns:a16="http://schemas.microsoft.com/office/drawing/2014/main" id="{E7DE0EC0-73F8-4885-85DD-697FDC81C9F6}"/>
              </a:ext>
            </a:extLst>
          </p:cNvPr>
          <p:cNvSpPr/>
          <p:nvPr/>
        </p:nvSpPr>
        <p:spPr>
          <a:xfrm>
            <a:off x="537219" y="2655065"/>
            <a:ext cx="362476" cy="420271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180" name="Rectangle: Rounded Corners 179">
            <a:extLst>
              <a:ext uri="{FF2B5EF4-FFF2-40B4-BE49-F238E27FC236}">
                <a16:creationId xmlns:a16="http://schemas.microsoft.com/office/drawing/2014/main" id="{0639BF20-3931-40B7-A7B8-34029C2C6B7B}"/>
              </a:ext>
            </a:extLst>
          </p:cNvPr>
          <p:cNvSpPr/>
          <p:nvPr/>
        </p:nvSpPr>
        <p:spPr>
          <a:xfrm>
            <a:off x="2547689" y="2655065"/>
            <a:ext cx="374507" cy="420271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181" name="Rectangle: Rounded Corners 180">
            <a:extLst>
              <a:ext uri="{FF2B5EF4-FFF2-40B4-BE49-F238E27FC236}">
                <a16:creationId xmlns:a16="http://schemas.microsoft.com/office/drawing/2014/main" id="{4D573982-6520-4B89-BED4-8099B5536B7A}"/>
              </a:ext>
            </a:extLst>
          </p:cNvPr>
          <p:cNvSpPr/>
          <p:nvPr/>
        </p:nvSpPr>
        <p:spPr>
          <a:xfrm>
            <a:off x="3716214" y="2651595"/>
            <a:ext cx="359692" cy="375907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66">
              <a:defRPr/>
            </a:pPr>
            <a:r>
              <a:rPr lang="en-US" sz="11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183" name="Rectangle: Rounded Corners 182">
            <a:extLst>
              <a:ext uri="{FF2B5EF4-FFF2-40B4-BE49-F238E27FC236}">
                <a16:creationId xmlns:a16="http://schemas.microsoft.com/office/drawing/2014/main" id="{F562715C-349B-4102-95DB-AC1AE5357AEF}"/>
              </a:ext>
            </a:extLst>
          </p:cNvPr>
          <p:cNvSpPr/>
          <p:nvPr/>
        </p:nvSpPr>
        <p:spPr>
          <a:xfrm>
            <a:off x="6683643" y="2651595"/>
            <a:ext cx="362476" cy="420271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184" name="Rectangle: Rounded Corners 183">
            <a:extLst>
              <a:ext uri="{FF2B5EF4-FFF2-40B4-BE49-F238E27FC236}">
                <a16:creationId xmlns:a16="http://schemas.microsoft.com/office/drawing/2014/main" id="{C467D48E-4C19-4A96-B4FD-7E9B4E95210C}"/>
              </a:ext>
            </a:extLst>
          </p:cNvPr>
          <p:cNvSpPr/>
          <p:nvPr/>
        </p:nvSpPr>
        <p:spPr>
          <a:xfrm>
            <a:off x="4277603" y="2651595"/>
            <a:ext cx="362476" cy="420271"/>
          </a:xfrm>
          <a:prstGeom prst="roundRect">
            <a:avLst/>
          </a:prstGeom>
          <a:solidFill>
            <a:srgbClr val="53FFA1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193" name="Rectangle: Rounded Corners 192">
            <a:extLst>
              <a:ext uri="{FF2B5EF4-FFF2-40B4-BE49-F238E27FC236}">
                <a16:creationId xmlns:a16="http://schemas.microsoft.com/office/drawing/2014/main" id="{8C04AEE7-EACE-499E-8E62-23437A324FD4}"/>
              </a:ext>
            </a:extLst>
          </p:cNvPr>
          <p:cNvSpPr/>
          <p:nvPr/>
        </p:nvSpPr>
        <p:spPr>
          <a:xfrm>
            <a:off x="7876229" y="3879242"/>
            <a:ext cx="386524" cy="252002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66">
              <a:defRPr/>
            </a:pPr>
            <a:endParaRPr lang="en-US" sz="11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66">
              <a:defRPr/>
            </a:pPr>
            <a:endParaRPr lang="en-US" sz="11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66">
              <a:defRPr/>
            </a:pPr>
            <a:endParaRPr lang="en-US" sz="11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66">
              <a:defRPr/>
            </a:pPr>
            <a:r>
              <a:rPr lang="en-US" sz="11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85766">
              <a:defRPr/>
            </a:pPr>
            <a:r>
              <a:rPr lang="en-US" sz="11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85766">
              <a:defRPr/>
            </a:pPr>
            <a:r>
              <a:rPr lang="en-US" sz="11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85766">
              <a:defRPr/>
            </a:pPr>
            <a:endParaRPr lang="en-US" sz="1100" b="1" kern="0" baseline="3000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66">
              <a:defRPr/>
            </a:pPr>
            <a:endParaRPr lang="en-US" sz="1100" b="1" kern="0" baseline="3000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66">
              <a:defRPr/>
            </a:pPr>
            <a:r>
              <a:rPr lang="en-US" sz="11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85766">
              <a:defRPr/>
            </a:pPr>
            <a:r>
              <a:rPr lang="en-US" sz="11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85766">
              <a:defRPr/>
            </a:pPr>
            <a:r>
              <a:rPr lang="en-US" sz="11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</a:t>
            </a:r>
          </a:p>
        </p:txBody>
      </p:sp>
      <p:sp>
        <p:nvSpPr>
          <p:cNvPr id="195" name="Rectangle: Rounded Corners 194">
            <a:extLst>
              <a:ext uri="{FF2B5EF4-FFF2-40B4-BE49-F238E27FC236}">
                <a16:creationId xmlns:a16="http://schemas.microsoft.com/office/drawing/2014/main" id="{072CA9A7-FEC2-45E2-8B95-E09BDA2E32EF}"/>
              </a:ext>
            </a:extLst>
          </p:cNvPr>
          <p:cNvSpPr/>
          <p:nvPr/>
        </p:nvSpPr>
        <p:spPr>
          <a:xfrm>
            <a:off x="1342727" y="3828771"/>
            <a:ext cx="1151717" cy="420271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  <a:b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(4+4+5)</a:t>
            </a:r>
          </a:p>
        </p:txBody>
      </p:sp>
      <p:sp>
        <p:nvSpPr>
          <p:cNvPr id="197" name="Rectangle: Rounded Corners 196">
            <a:extLst>
              <a:ext uri="{FF2B5EF4-FFF2-40B4-BE49-F238E27FC236}">
                <a16:creationId xmlns:a16="http://schemas.microsoft.com/office/drawing/2014/main" id="{3C25DA36-1C43-4523-BB96-1D32EF9405F1}"/>
              </a:ext>
            </a:extLst>
          </p:cNvPr>
          <p:cNvSpPr/>
          <p:nvPr/>
        </p:nvSpPr>
        <p:spPr>
          <a:xfrm>
            <a:off x="3739694" y="3875603"/>
            <a:ext cx="377311" cy="252366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66">
              <a:defRPr/>
            </a:pPr>
            <a:endParaRPr lang="en-US" sz="11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66">
              <a:defRPr/>
            </a:pPr>
            <a:endParaRPr lang="en-US" sz="11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66">
              <a:defRPr/>
            </a:pPr>
            <a:endParaRPr lang="en-US" sz="11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66">
              <a:defRPr/>
            </a:pPr>
            <a:r>
              <a:rPr lang="en-US" sz="11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85766">
              <a:defRPr/>
            </a:pPr>
            <a:r>
              <a:rPr lang="en-US" sz="11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85766">
              <a:defRPr/>
            </a:pPr>
            <a:r>
              <a:rPr lang="en-US" sz="11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85766">
              <a:defRPr/>
            </a:pPr>
            <a:endParaRPr lang="en-US" sz="11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66">
              <a:defRPr/>
            </a:pPr>
            <a:r>
              <a:rPr lang="en-US" sz="11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85766">
              <a:defRPr/>
            </a:pPr>
            <a:r>
              <a:rPr lang="en-US" sz="11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85766">
              <a:defRPr/>
            </a:pPr>
            <a:r>
              <a:rPr lang="en-US" sz="11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</a:t>
            </a:r>
          </a:p>
        </p:txBody>
      </p:sp>
      <p:sp>
        <p:nvSpPr>
          <p:cNvPr id="105" name="Rectangle: Rounded Corners 104">
            <a:extLst>
              <a:ext uri="{FF2B5EF4-FFF2-40B4-BE49-F238E27FC236}">
                <a16:creationId xmlns:a16="http://schemas.microsoft.com/office/drawing/2014/main" id="{C87688DC-5DA7-4CFB-9C13-3A3B3506FE5C}"/>
              </a:ext>
            </a:extLst>
          </p:cNvPr>
          <p:cNvSpPr/>
          <p:nvPr/>
        </p:nvSpPr>
        <p:spPr>
          <a:xfrm>
            <a:off x="2141895" y="5931021"/>
            <a:ext cx="780345" cy="420271"/>
          </a:xfrm>
          <a:prstGeom prst="roundRect">
            <a:avLst/>
          </a:prstGeom>
          <a:solidFill>
            <a:srgbClr val="0066FF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66"/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RAN5</a:t>
            </a:r>
          </a:p>
        </p:txBody>
      </p:sp>
      <p:sp>
        <p:nvSpPr>
          <p:cNvPr id="106" name="Rectangle: Rounded Corners 105">
            <a:extLst>
              <a:ext uri="{FF2B5EF4-FFF2-40B4-BE49-F238E27FC236}">
                <a16:creationId xmlns:a16="http://schemas.microsoft.com/office/drawing/2014/main" id="{C4320BEA-0F25-4EA4-AD4A-8CF04FE6861A}"/>
              </a:ext>
            </a:extLst>
          </p:cNvPr>
          <p:cNvSpPr/>
          <p:nvPr/>
        </p:nvSpPr>
        <p:spPr>
          <a:xfrm>
            <a:off x="1726702" y="5418909"/>
            <a:ext cx="767381" cy="420271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54000" tIns="91440" rIns="54000" bIns="54000"/>
          <a:lstStyle/>
          <a:p>
            <a:pPr algn="ctr" defTabSz="685766"/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</a:t>
            </a:r>
          </a:p>
        </p:txBody>
      </p:sp>
      <p:sp>
        <p:nvSpPr>
          <p:cNvPr id="107" name="Rectangle: Rounded Corners 106">
            <a:extLst>
              <a:ext uri="{FF2B5EF4-FFF2-40B4-BE49-F238E27FC236}">
                <a16:creationId xmlns:a16="http://schemas.microsoft.com/office/drawing/2014/main" id="{8801FFA4-C935-4B58-8AE0-3C0B6B0861BA}"/>
              </a:ext>
            </a:extLst>
          </p:cNvPr>
          <p:cNvSpPr/>
          <p:nvPr/>
        </p:nvSpPr>
        <p:spPr>
          <a:xfrm>
            <a:off x="1737601" y="4890275"/>
            <a:ext cx="775738" cy="420271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66"/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</a:t>
            </a:r>
          </a:p>
        </p:txBody>
      </p:sp>
      <p:sp>
        <p:nvSpPr>
          <p:cNvPr id="108" name="Rectangle: Rounded Corners 107">
            <a:extLst>
              <a:ext uri="{FF2B5EF4-FFF2-40B4-BE49-F238E27FC236}">
                <a16:creationId xmlns:a16="http://schemas.microsoft.com/office/drawing/2014/main" id="{F533FFBB-9CFF-418D-8F17-95CE7844A5E3}"/>
              </a:ext>
            </a:extLst>
          </p:cNvPr>
          <p:cNvSpPr/>
          <p:nvPr/>
        </p:nvSpPr>
        <p:spPr>
          <a:xfrm>
            <a:off x="1735097" y="4360651"/>
            <a:ext cx="765390" cy="420271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66"/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F1D736-B64F-42EE-854E-1BBA4B468F9A}"/>
              </a:ext>
            </a:extLst>
          </p:cNvPr>
          <p:cNvSpPr/>
          <p:nvPr/>
        </p:nvSpPr>
        <p:spPr bwMode="auto">
          <a:xfrm rot="5400000">
            <a:off x="6451185" y="-5210444"/>
            <a:ext cx="322985" cy="12966421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000">
              <a:latin typeface="Arial" charset="0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648EA7BD-73E3-4741-8E24-92FE243ECAED}"/>
              </a:ext>
            </a:extLst>
          </p:cNvPr>
          <p:cNvSpPr txBox="1"/>
          <p:nvPr/>
        </p:nvSpPr>
        <p:spPr>
          <a:xfrm>
            <a:off x="4729119" y="840356"/>
            <a:ext cx="31907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Confirmed as E-meetings by default </a:t>
            </a:r>
          </a:p>
          <a:p>
            <a:endParaRPr lang="en-US" sz="16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62D7421-30C8-4AD0-941E-77D215AB376E}"/>
              </a:ext>
            </a:extLst>
          </p:cNvPr>
          <p:cNvSpPr/>
          <p:nvPr/>
        </p:nvSpPr>
        <p:spPr bwMode="auto">
          <a:xfrm>
            <a:off x="99067" y="2540579"/>
            <a:ext cx="13064479" cy="584355"/>
          </a:xfrm>
          <a:prstGeom prst="rect">
            <a:avLst/>
          </a:prstGeom>
          <a:solidFill>
            <a:srgbClr val="D9D9D9">
              <a:alpha val="63922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000" dirty="0">
              <a:latin typeface="Arial" charset="0"/>
            </a:endParaRPr>
          </a:p>
        </p:txBody>
      </p:sp>
      <p:sp>
        <p:nvSpPr>
          <p:cNvPr id="124" name="Rectangle 123">
            <a:extLst>
              <a:ext uri="{FF2B5EF4-FFF2-40B4-BE49-F238E27FC236}">
                <a16:creationId xmlns:a16="http://schemas.microsoft.com/office/drawing/2014/main" id="{69E6ACF1-C34D-4F9A-A747-B723E9C8D31C}"/>
              </a:ext>
            </a:extLst>
          </p:cNvPr>
          <p:cNvSpPr/>
          <p:nvPr/>
        </p:nvSpPr>
        <p:spPr>
          <a:xfrm>
            <a:off x="526150" y="2119252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377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12-16</a:t>
            </a:r>
          </a:p>
        </p:txBody>
      </p:sp>
      <p:sp>
        <p:nvSpPr>
          <p:cNvPr id="125" name="Rectangle 124">
            <a:extLst>
              <a:ext uri="{FF2B5EF4-FFF2-40B4-BE49-F238E27FC236}">
                <a16:creationId xmlns:a16="http://schemas.microsoft.com/office/drawing/2014/main" id="{4FFEB767-7A6A-4A3C-A2C5-30AE97531E30}"/>
              </a:ext>
            </a:extLst>
          </p:cNvPr>
          <p:cNvSpPr/>
          <p:nvPr/>
        </p:nvSpPr>
        <p:spPr>
          <a:xfrm>
            <a:off x="929449" y="2119252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377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19-23</a:t>
            </a:r>
          </a:p>
        </p:txBody>
      </p:sp>
      <p:sp>
        <p:nvSpPr>
          <p:cNvPr id="127" name="Rectangle 126">
            <a:extLst>
              <a:ext uri="{FF2B5EF4-FFF2-40B4-BE49-F238E27FC236}">
                <a16:creationId xmlns:a16="http://schemas.microsoft.com/office/drawing/2014/main" id="{4F682DC7-4652-42F3-A8F4-BF5F00EC8081}"/>
              </a:ext>
            </a:extLst>
          </p:cNvPr>
          <p:cNvSpPr/>
          <p:nvPr/>
        </p:nvSpPr>
        <p:spPr>
          <a:xfrm>
            <a:off x="1332748" y="2119252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377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26-30</a:t>
            </a:r>
          </a:p>
        </p:txBody>
      </p:sp>
      <p:sp>
        <p:nvSpPr>
          <p:cNvPr id="128" name="Rectangle 127">
            <a:extLst>
              <a:ext uri="{FF2B5EF4-FFF2-40B4-BE49-F238E27FC236}">
                <a16:creationId xmlns:a16="http://schemas.microsoft.com/office/drawing/2014/main" id="{876EBB6D-81A0-46F7-989A-19339F332C4C}"/>
              </a:ext>
            </a:extLst>
          </p:cNvPr>
          <p:cNvSpPr/>
          <p:nvPr/>
        </p:nvSpPr>
        <p:spPr>
          <a:xfrm>
            <a:off x="1736047" y="2119252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377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2-6</a:t>
            </a:r>
          </a:p>
        </p:txBody>
      </p:sp>
      <p:sp>
        <p:nvSpPr>
          <p:cNvPr id="129" name="Rectangle 128">
            <a:extLst>
              <a:ext uri="{FF2B5EF4-FFF2-40B4-BE49-F238E27FC236}">
                <a16:creationId xmlns:a16="http://schemas.microsoft.com/office/drawing/2014/main" id="{D212ADDC-FB2D-472D-941D-EAEA159C4D85}"/>
              </a:ext>
            </a:extLst>
          </p:cNvPr>
          <p:cNvSpPr/>
          <p:nvPr/>
        </p:nvSpPr>
        <p:spPr>
          <a:xfrm>
            <a:off x="2136122" y="2119252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377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9-13</a:t>
            </a:r>
          </a:p>
        </p:txBody>
      </p:sp>
      <p:sp>
        <p:nvSpPr>
          <p:cNvPr id="131" name="Rectangle 130">
            <a:extLst>
              <a:ext uri="{FF2B5EF4-FFF2-40B4-BE49-F238E27FC236}">
                <a16:creationId xmlns:a16="http://schemas.microsoft.com/office/drawing/2014/main" id="{F569A298-177D-45B9-ACE8-DB74D8230DC4}"/>
              </a:ext>
            </a:extLst>
          </p:cNvPr>
          <p:cNvSpPr/>
          <p:nvPr/>
        </p:nvSpPr>
        <p:spPr>
          <a:xfrm>
            <a:off x="2539421" y="2119252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377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16-20</a:t>
            </a:r>
          </a:p>
        </p:txBody>
      </p:sp>
      <p:sp>
        <p:nvSpPr>
          <p:cNvPr id="135" name="Rectangle 134">
            <a:extLst>
              <a:ext uri="{FF2B5EF4-FFF2-40B4-BE49-F238E27FC236}">
                <a16:creationId xmlns:a16="http://schemas.microsoft.com/office/drawing/2014/main" id="{5B1A9508-4D14-4365-A4D7-A11B3E678F0F}"/>
              </a:ext>
            </a:extLst>
          </p:cNvPr>
          <p:cNvSpPr/>
          <p:nvPr/>
        </p:nvSpPr>
        <p:spPr>
          <a:xfrm>
            <a:off x="2948699" y="2119252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377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23-27</a:t>
            </a:r>
          </a:p>
        </p:txBody>
      </p:sp>
      <p:sp>
        <p:nvSpPr>
          <p:cNvPr id="136" name="Rectangle 135">
            <a:extLst>
              <a:ext uri="{FF2B5EF4-FFF2-40B4-BE49-F238E27FC236}">
                <a16:creationId xmlns:a16="http://schemas.microsoft.com/office/drawing/2014/main" id="{C9EB29F6-8FC0-4853-BFD8-FE7B07ECFFD6}"/>
              </a:ext>
            </a:extLst>
          </p:cNvPr>
          <p:cNvSpPr/>
          <p:nvPr/>
        </p:nvSpPr>
        <p:spPr>
          <a:xfrm>
            <a:off x="3351998" y="2119252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377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30-4</a:t>
            </a:r>
          </a:p>
        </p:txBody>
      </p:sp>
      <p:sp>
        <p:nvSpPr>
          <p:cNvPr id="163" name="Rectangle 162">
            <a:extLst>
              <a:ext uri="{FF2B5EF4-FFF2-40B4-BE49-F238E27FC236}">
                <a16:creationId xmlns:a16="http://schemas.microsoft.com/office/drawing/2014/main" id="{1CCA6497-2946-413B-8F29-10A89EBE4585}"/>
              </a:ext>
            </a:extLst>
          </p:cNvPr>
          <p:cNvSpPr/>
          <p:nvPr/>
        </p:nvSpPr>
        <p:spPr>
          <a:xfrm>
            <a:off x="3752073" y="2119252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377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7-11</a:t>
            </a:r>
          </a:p>
        </p:txBody>
      </p:sp>
      <p:sp>
        <p:nvSpPr>
          <p:cNvPr id="165" name="Rectangle 164">
            <a:extLst>
              <a:ext uri="{FF2B5EF4-FFF2-40B4-BE49-F238E27FC236}">
                <a16:creationId xmlns:a16="http://schemas.microsoft.com/office/drawing/2014/main" id="{C4005D3B-A1E8-4A12-8587-FFE678029C62}"/>
              </a:ext>
            </a:extLst>
          </p:cNvPr>
          <p:cNvSpPr/>
          <p:nvPr/>
        </p:nvSpPr>
        <p:spPr>
          <a:xfrm>
            <a:off x="4261491" y="2119252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377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18-22</a:t>
            </a:r>
          </a:p>
        </p:txBody>
      </p:sp>
      <p:sp>
        <p:nvSpPr>
          <p:cNvPr id="166" name="Rectangle 165">
            <a:extLst>
              <a:ext uri="{FF2B5EF4-FFF2-40B4-BE49-F238E27FC236}">
                <a16:creationId xmlns:a16="http://schemas.microsoft.com/office/drawing/2014/main" id="{93E225A5-56F9-4F74-ADAE-1941E0FFD46B}"/>
              </a:ext>
            </a:extLst>
          </p:cNvPr>
          <p:cNvSpPr/>
          <p:nvPr/>
        </p:nvSpPr>
        <p:spPr>
          <a:xfrm>
            <a:off x="4664790" y="2119252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377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25-29</a:t>
            </a:r>
          </a:p>
        </p:txBody>
      </p:sp>
      <p:sp>
        <p:nvSpPr>
          <p:cNvPr id="167" name="Rectangle 166">
            <a:extLst>
              <a:ext uri="{FF2B5EF4-FFF2-40B4-BE49-F238E27FC236}">
                <a16:creationId xmlns:a16="http://schemas.microsoft.com/office/drawing/2014/main" id="{C5353C48-DD06-448B-B558-D6A4DF52E1DF}"/>
              </a:ext>
            </a:extLst>
          </p:cNvPr>
          <p:cNvSpPr/>
          <p:nvPr/>
        </p:nvSpPr>
        <p:spPr>
          <a:xfrm>
            <a:off x="5064865" y="2119252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377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1-5</a:t>
            </a:r>
          </a:p>
        </p:txBody>
      </p:sp>
      <p:sp>
        <p:nvSpPr>
          <p:cNvPr id="175" name="Rectangle 174">
            <a:extLst>
              <a:ext uri="{FF2B5EF4-FFF2-40B4-BE49-F238E27FC236}">
                <a16:creationId xmlns:a16="http://schemas.microsoft.com/office/drawing/2014/main" id="{B67F4BAA-0645-4B55-AFD4-2722EC8C28DE}"/>
              </a:ext>
            </a:extLst>
          </p:cNvPr>
          <p:cNvSpPr/>
          <p:nvPr/>
        </p:nvSpPr>
        <p:spPr>
          <a:xfrm>
            <a:off x="5468164" y="2119252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377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8-12</a:t>
            </a:r>
          </a:p>
        </p:txBody>
      </p:sp>
      <p:sp>
        <p:nvSpPr>
          <p:cNvPr id="178" name="Rectangle 177">
            <a:extLst>
              <a:ext uri="{FF2B5EF4-FFF2-40B4-BE49-F238E27FC236}">
                <a16:creationId xmlns:a16="http://schemas.microsoft.com/office/drawing/2014/main" id="{B3EA4A2B-4424-4623-87E0-BC17BDFF5CE7}"/>
              </a:ext>
            </a:extLst>
          </p:cNvPr>
          <p:cNvSpPr/>
          <p:nvPr/>
        </p:nvSpPr>
        <p:spPr>
          <a:xfrm>
            <a:off x="5871463" y="2119252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377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15-19</a:t>
            </a:r>
          </a:p>
        </p:txBody>
      </p:sp>
      <p:sp>
        <p:nvSpPr>
          <p:cNvPr id="185" name="Rectangle 184">
            <a:extLst>
              <a:ext uri="{FF2B5EF4-FFF2-40B4-BE49-F238E27FC236}">
                <a16:creationId xmlns:a16="http://schemas.microsoft.com/office/drawing/2014/main" id="{EFBAB2F5-1336-4438-B743-52AF5B79363E}"/>
              </a:ext>
            </a:extLst>
          </p:cNvPr>
          <p:cNvSpPr/>
          <p:nvPr/>
        </p:nvSpPr>
        <p:spPr>
          <a:xfrm>
            <a:off x="6274762" y="2119252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377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22-26</a:t>
            </a:r>
          </a:p>
        </p:txBody>
      </p:sp>
      <p:sp>
        <p:nvSpPr>
          <p:cNvPr id="186" name="Rectangle 185">
            <a:extLst>
              <a:ext uri="{FF2B5EF4-FFF2-40B4-BE49-F238E27FC236}">
                <a16:creationId xmlns:a16="http://schemas.microsoft.com/office/drawing/2014/main" id="{5A5FDFCC-7522-46DD-AFE4-EF711BC3CA0B}"/>
              </a:ext>
            </a:extLst>
          </p:cNvPr>
          <p:cNvSpPr/>
          <p:nvPr/>
        </p:nvSpPr>
        <p:spPr>
          <a:xfrm>
            <a:off x="6674837" y="2119252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377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1-5</a:t>
            </a:r>
          </a:p>
        </p:txBody>
      </p:sp>
      <p:sp>
        <p:nvSpPr>
          <p:cNvPr id="187" name="Rectangle 186">
            <a:extLst>
              <a:ext uri="{FF2B5EF4-FFF2-40B4-BE49-F238E27FC236}">
                <a16:creationId xmlns:a16="http://schemas.microsoft.com/office/drawing/2014/main" id="{BF74DFD5-401F-4752-9C62-8CDA85E26274}"/>
              </a:ext>
            </a:extLst>
          </p:cNvPr>
          <p:cNvSpPr/>
          <p:nvPr/>
        </p:nvSpPr>
        <p:spPr>
          <a:xfrm>
            <a:off x="7078136" y="2119252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377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8-12</a:t>
            </a:r>
          </a:p>
        </p:txBody>
      </p:sp>
      <p:sp>
        <p:nvSpPr>
          <p:cNvPr id="188" name="Rectangle 187">
            <a:extLst>
              <a:ext uri="{FF2B5EF4-FFF2-40B4-BE49-F238E27FC236}">
                <a16:creationId xmlns:a16="http://schemas.microsoft.com/office/drawing/2014/main" id="{378F7058-011D-476E-B565-09136CD886C0}"/>
              </a:ext>
            </a:extLst>
          </p:cNvPr>
          <p:cNvSpPr/>
          <p:nvPr/>
        </p:nvSpPr>
        <p:spPr>
          <a:xfrm>
            <a:off x="7481435" y="2119252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377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15-19</a:t>
            </a:r>
          </a:p>
        </p:txBody>
      </p:sp>
      <p:sp>
        <p:nvSpPr>
          <p:cNvPr id="191" name="Rectangle 190">
            <a:extLst>
              <a:ext uri="{FF2B5EF4-FFF2-40B4-BE49-F238E27FC236}">
                <a16:creationId xmlns:a16="http://schemas.microsoft.com/office/drawing/2014/main" id="{7CB1DA99-61DD-4450-B7C9-0F8063B0D22B}"/>
              </a:ext>
            </a:extLst>
          </p:cNvPr>
          <p:cNvSpPr/>
          <p:nvPr/>
        </p:nvSpPr>
        <p:spPr>
          <a:xfrm>
            <a:off x="7884734" y="2119252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377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22-26</a:t>
            </a:r>
          </a:p>
        </p:txBody>
      </p:sp>
      <p:sp>
        <p:nvSpPr>
          <p:cNvPr id="122" name="Rectangle: Rounded Corners 121">
            <a:extLst>
              <a:ext uri="{FF2B5EF4-FFF2-40B4-BE49-F238E27FC236}">
                <a16:creationId xmlns:a16="http://schemas.microsoft.com/office/drawing/2014/main" id="{6CB81F5D-31D5-4457-ACCD-E2E02A40DDD2}"/>
              </a:ext>
            </a:extLst>
          </p:cNvPr>
          <p:cNvSpPr/>
          <p:nvPr/>
        </p:nvSpPr>
        <p:spPr>
          <a:xfrm>
            <a:off x="6265775" y="5931021"/>
            <a:ext cx="765284" cy="420271"/>
          </a:xfrm>
          <a:prstGeom prst="roundRect">
            <a:avLst/>
          </a:prstGeom>
          <a:solidFill>
            <a:srgbClr val="0066FF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66"/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RAN5</a:t>
            </a:r>
          </a:p>
        </p:txBody>
      </p:sp>
      <p:sp>
        <p:nvSpPr>
          <p:cNvPr id="134" name="Rectangle: Rounded Corners 133">
            <a:extLst>
              <a:ext uri="{FF2B5EF4-FFF2-40B4-BE49-F238E27FC236}">
                <a16:creationId xmlns:a16="http://schemas.microsoft.com/office/drawing/2014/main" id="{BF00A85F-9779-48C5-9E2D-EE5798C0C521}"/>
              </a:ext>
            </a:extLst>
          </p:cNvPr>
          <p:cNvSpPr/>
          <p:nvPr/>
        </p:nvSpPr>
        <p:spPr>
          <a:xfrm>
            <a:off x="4457512" y="3828771"/>
            <a:ext cx="558220" cy="420271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36576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  <a:b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(2+5)</a:t>
            </a:r>
          </a:p>
        </p:txBody>
      </p:sp>
      <p:sp>
        <p:nvSpPr>
          <p:cNvPr id="196" name="Rectangle: Rounded Corners 195">
            <a:extLst>
              <a:ext uri="{FF2B5EF4-FFF2-40B4-BE49-F238E27FC236}">
                <a16:creationId xmlns:a16="http://schemas.microsoft.com/office/drawing/2014/main" id="{9CF33AC0-8245-41A9-8249-11570E70F309}"/>
              </a:ext>
            </a:extLst>
          </p:cNvPr>
          <p:cNvSpPr/>
          <p:nvPr/>
        </p:nvSpPr>
        <p:spPr>
          <a:xfrm>
            <a:off x="4677978" y="5418909"/>
            <a:ext cx="766794" cy="420271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54000" tIns="91440" rIns="54000" bIns="365760"/>
          <a:lstStyle/>
          <a:p>
            <a:pPr algn="ctr" defTabSz="685766"/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</a:t>
            </a:r>
            <a:b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0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98" name="Rectangle: Rounded Corners 197">
            <a:extLst>
              <a:ext uri="{FF2B5EF4-FFF2-40B4-BE49-F238E27FC236}">
                <a16:creationId xmlns:a16="http://schemas.microsoft.com/office/drawing/2014/main" id="{34046CC4-907E-4BB2-9D7A-8E83AC184393}"/>
              </a:ext>
            </a:extLst>
          </p:cNvPr>
          <p:cNvSpPr/>
          <p:nvPr/>
        </p:nvSpPr>
        <p:spPr>
          <a:xfrm>
            <a:off x="4665786" y="4905352"/>
            <a:ext cx="782535" cy="420271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66"/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</a:t>
            </a:r>
          </a:p>
        </p:txBody>
      </p:sp>
      <p:sp>
        <p:nvSpPr>
          <p:cNvPr id="199" name="Rectangle: Rounded Corners 198">
            <a:extLst>
              <a:ext uri="{FF2B5EF4-FFF2-40B4-BE49-F238E27FC236}">
                <a16:creationId xmlns:a16="http://schemas.microsoft.com/office/drawing/2014/main" id="{F0C933E5-C77C-4B6D-9CC4-F0228821CF6A}"/>
              </a:ext>
            </a:extLst>
          </p:cNvPr>
          <p:cNvSpPr/>
          <p:nvPr/>
        </p:nvSpPr>
        <p:spPr>
          <a:xfrm>
            <a:off x="4675165" y="4360651"/>
            <a:ext cx="760617" cy="420271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66"/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</a:t>
            </a:r>
            <a:b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0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05" name="Rectangle 204">
            <a:extLst>
              <a:ext uri="{FF2B5EF4-FFF2-40B4-BE49-F238E27FC236}">
                <a16:creationId xmlns:a16="http://schemas.microsoft.com/office/drawing/2014/main" id="{86DDB80F-F721-4DA2-879D-5EFA2831114D}"/>
              </a:ext>
            </a:extLst>
          </p:cNvPr>
          <p:cNvSpPr/>
          <p:nvPr/>
        </p:nvSpPr>
        <p:spPr>
          <a:xfrm>
            <a:off x="8592637" y="1460050"/>
            <a:ext cx="1668851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April</a:t>
            </a:r>
          </a:p>
        </p:txBody>
      </p:sp>
      <p:sp>
        <p:nvSpPr>
          <p:cNvPr id="206" name="Rectangle 205">
            <a:extLst>
              <a:ext uri="{FF2B5EF4-FFF2-40B4-BE49-F238E27FC236}">
                <a16:creationId xmlns:a16="http://schemas.microsoft.com/office/drawing/2014/main" id="{87505F28-0473-45DA-9F4F-ADC5BD2D3484}"/>
              </a:ext>
            </a:extLst>
          </p:cNvPr>
          <p:cNvSpPr/>
          <p:nvPr/>
        </p:nvSpPr>
        <p:spPr>
          <a:xfrm>
            <a:off x="12007970" y="1459234"/>
            <a:ext cx="1076139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June</a:t>
            </a:r>
          </a:p>
        </p:txBody>
      </p:sp>
      <p:sp>
        <p:nvSpPr>
          <p:cNvPr id="207" name="Rectangle 206">
            <a:extLst>
              <a:ext uri="{FF2B5EF4-FFF2-40B4-BE49-F238E27FC236}">
                <a16:creationId xmlns:a16="http://schemas.microsoft.com/office/drawing/2014/main" id="{52404E96-7C2D-42BC-81A6-79E36A32DD4A}"/>
              </a:ext>
            </a:extLst>
          </p:cNvPr>
          <p:cNvSpPr/>
          <p:nvPr/>
        </p:nvSpPr>
        <p:spPr>
          <a:xfrm>
            <a:off x="10296635" y="1460050"/>
            <a:ext cx="1668843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May</a:t>
            </a:r>
          </a:p>
        </p:txBody>
      </p:sp>
      <p:cxnSp>
        <p:nvCxnSpPr>
          <p:cNvPr id="208" name="Straight Connector 12">
            <a:extLst>
              <a:ext uri="{FF2B5EF4-FFF2-40B4-BE49-F238E27FC236}">
                <a16:creationId xmlns:a16="http://schemas.microsoft.com/office/drawing/2014/main" id="{BDFEE0A1-B015-4598-BE15-4A593CFEE925}"/>
              </a:ext>
            </a:extLst>
          </p:cNvPr>
          <p:cNvCxnSpPr>
            <a:cxnSpLocks/>
          </p:cNvCxnSpPr>
          <p:nvPr/>
        </p:nvCxnSpPr>
        <p:spPr bwMode="auto">
          <a:xfrm flipV="1">
            <a:off x="8669411" y="2284191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9" name="Straight Connector 12">
            <a:extLst>
              <a:ext uri="{FF2B5EF4-FFF2-40B4-BE49-F238E27FC236}">
                <a16:creationId xmlns:a16="http://schemas.microsoft.com/office/drawing/2014/main" id="{69876911-EF47-4D62-B4CA-CF3A54EC70E1}"/>
              </a:ext>
            </a:extLst>
          </p:cNvPr>
          <p:cNvCxnSpPr>
            <a:cxnSpLocks/>
          </p:cNvCxnSpPr>
          <p:nvPr/>
        </p:nvCxnSpPr>
        <p:spPr bwMode="auto">
          <a:xfrm flipV="1">
            <a:off x="9064875" y="2284191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0" name="Straight Connector 12">
            <a:extLst>
              <a:ext uri="{FF2B5EF4-FFF2-40B4-BE49-F238E27FC236}">
                <a16:creationId xmlns:a16="http://schemas.microsoft.com/office/drawing/2014/main" id="{FB60591E-80C7-4BD2-A65E-D2796AA463BE}"/>
              </a:ext>
            </a:extLst>
          </p:cNvPr>
          <p:cNvCxnSpPr>
            <a:cxnSpLocks/>
          </p:cNvCxnSpPr>
          <p:nvPr/>
        </p:nvCxnSpPr>
        <p:spPr bwMode="auto">
          <a:xfrm flipV="1">
            <a:off x="9468136" y="2284191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1" name="Straight Connector 12">
            <a:extLst>
              <a:ext uri="{FF2B5EF4-FFF2-40B4-BE49-F238E27FC236}">
                <a16:creationId xmlns:a16="http://schemas.microsoft.com/office/drawing/2014/main" id="{2E26C3A1-A9BA-4E68-9C85-8B926BC86D3D}"/>
              </a:ext>
            </a:extLst>
          </p:cNvPr>
          <p:cNvCxnSpPr>
            <a:cxnSpLocks/>
          </p:cNvCxnSpPr>
          <p:nvPr/>
        </p:nvCxnSpPr>
        <p:spPr bwMode="auto">
          <a:xfrm flipV="1">
            <a:off x="9872702" y="2284191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3" name="Straight Connector 12">
            <a:extLst>
              <a:ext uri="{FF2B5EF4-FFF2-40B4-BE49-F238E27FC236}">
                <a16:creationId xmlns:a16="http://schemas.microsoft.com/office/drawing/2014/main" id="{7E5ADBE7-97B3-49BC-A4B4-62EAF24732C5}"/>
              </a:ext>
            </a:extLst>
          </p:cNvPr>
          <p:cNvCxnSpPr>
            <a:cxnSpLocks/>
          </p:cNvCxnSpPr>
          <p:nvPr/>
        </p:nvCxnSpPr>
        <p:spPr bwMode="auto">
          <a:xfrm flipV="1">
            <a:off x="10678815" y="2284191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4" name="Straight Connector 12">
            <a:extLst>
              <a:ext uri="{FF2B5EF4-FFF2-40B4-BE49-F238E27FC236}">
                <a16:creationId xmlns:a16="http://schemas.microsoft.com/office/drawing/2014/main" id="{D4268930-4F85-4609-8B22-7FA90C451E77}"/>
              </a:ext>
            </a:extLst>
          </p:cNvPr>
          <p:cNvCxnSpPr>
            <a:cxnSpLocks/>
          </p:cNvCxnSpPr>
          <p:nvPr/>
        </p:nvCxnSpPr>
        <p:spPr bwMode="auto">
          <a:xfrm flipV="1">
            <a:off x="11087925" y="2284191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" name="Straight Connector 12">
            <a:extLst>
              <a:ext uri="{FF2B5EF4-FFF2-40B4-BE49-F238E27FC236}">
                <a16:creationId xmlns:a16="http://schemas.microsoft.com/office/drawing/2014/main" id="{22598D18-66ED-4DDB-BBFC-86E0951B7B13}"/>
              </a:ext>
            </a:extLst>
          </p:cNvPr>
          <p:cNvCxnSpPr>
            <a:cxnSpLocks/>
          </p:cNvCxnSpPr>
          <p:nvPr/>
        </p:nvCxnSpPr>
        <p:spPr bwMode="auto">
          <a:xfrm flipV="1">
            <a:off x="11490541" y="2284191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6" name="Straight Connector 12">
            <a:extLst>
              <a:ext uri="{FF2B5EF4-FFF2-40B4-BE49-F238E27FC236}">
                <a16:creationId xmlns:a16="http://schemas.microsoft.com/office/drawing/2014/main" id="{3579E115-AA48-406F-9B8D-C582BFC1991D}"/>
              </a:ext>
            </a:extLst>
          </p:cNvPr>
          <p:cNvCxnSpPr>
            <a:cxnSpLocks/>
          </p:cNvCxnSpPr>
          <p:nvPr/>
        </p:nvCxnSpPr>
        <p:spPr bwMode="auto">
          <a:xfrm flipV="1">
            <a:off x="11887791" y="2284191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7" name="Straight Connector 12">
            <a:extLst>
              <a:ext uri="{FF2B5EF4-FFF2-40B4-BE49-F238E27FC236}">
                <a16:creationId xmlns:a16="http://schemas.microsoft.com/office/drawing/2014/main" id="{D9221150-9F5A-4605-8316-1347138E0C7E}"/>
              </a:ext>
            </a:extLst>
          </p:cNvPr>
          <p:cNvCxnSpPr>
            <a:cxnSpLocks/>
          </p:cNvCxnSpPr>
          <p:nvPr/>
        </p:nvCxnSpPr>
        <p:spPr bwMode="auto">
          <a:xfrm flipV="1">
            <a:off x="12290007" y="2284191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8" name="Rectangle 227">
            <a:extLst>
              <a:ext uri="{FF2B5EF4-FFF2-40B4-BE49-F238E27FC236}">
                <a16:creationId xmlns:a16="http://schemas.microsoft.com/office/drawing/2014/main" id="{250364A0-CDAE-48FF-BB19-9B314B5DDC03}"/>
              </a:ext>
            </a:extLst>
          </p:cNvPr>
          <p:cNvSpPr/>
          <p:nvPr/>
        </p:nvSpPr>
        <p:spPr>
          <a:xfrm>
            <a:off x="8286588" y="2119252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377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29-2</a:t>
            </a:r>
          </a:p>
        </p:txBody>
      </p:sp>
      <p:sp>
        <p:nvSpPr>
          <p:cNvPr id="229" name="Rectangle 228">
            <a:extLst>
              <a:ext uri="{FF2B5EF4-FFF2-40B4-BE49-F238E27FC236}">
                <a16:creationId xmlns:a16="http://schemas.microsoft.com/office/drawing/2014/main" id="{867F42D9-B6BA-4431-965F-E0664ABE8C8A}"/>
              </a:ext>
            </a:extLst>
          </p:cNvPr>
          <p:cNvSpPr/>
          <p:nvPr/>
        </p:nvSpPr>
        <p:spPr>
          <a:xfrm>
            <a:off x="8686663" y="2119252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377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5-9</a:t>
            </a:r>
          </a:p>
        </p:txBody>
      </p:sp>
      <p:sp>
        <p:nvSpPr>
          <p:cNvPr id="230" name="Rectangle 229">
            <a:extLst>
              <a:ext uri="{FF2B5EF4-FFF2-40B4-BE49-F238E27FC236}">
                <a16:creationId xmlns:a16="http://schemas.microsoft.com/office/drawing/2014/main" id="{8A4608A6-DE57-488D-A514-011C60A6D2B0}"/>
              </a:ext>
            </a:extLst>
          </p:cNvPr>
          <p:cNvSpPr/>
          <p:nvPr/>
        </p:nvSpPr>
        <p:spPr>
          <a:xfrm>
            <a:off x="9089962" y="2119252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377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12-16</a:t>
            </a:r>
          </a:p>
        </p:txBody>
      </p:sp>
      <p:sp>
        <p:nvSpPr>
          <p:cNvPr id="231" name="Rectangle 230">
            <a:extLst>
              <a:ext uri="{FF2B5EF4-FFF2-40B4-BE49-F238E27FC236}">
                <a16:creationId xmlns:a16="http://schemas.microsoft.com/office/drawing/2014/main" id="{C7006262-193F-4F2F-8633-CB707AAE3C0A}"/>
              </a:ext>
            </a:extLst>
          </p:cNvPr>
          <p:cNvSpPr/>
          <p:nvPr/>
        </p:nvSpPr>
        <p:spPr>
          <a:xfrm>
            <a:off x="9493261" y="2119252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377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19-23</a:t>
            </a:r>
          </a:p>
        </p:txBody>
      </p:sp>
      <p:sp>
        <p:nvSpPr>
          <p:cNvPr id="232" name="Rectangle 231">
            <a:extLst>
              <a:ext uri="{FF2B5EF4-FFF2-40B4-BE49-F238E27FC236}">
                <a16:creationId xmlns:a16="http://schemas.microsoft.com/office/drawing/2014/main" id="{DC6B7F64-D230-42A6-B493-9CDC9626C99B}"/>
              </a:ext>
            </a:extLst>
          </p:cNvPr>
          <p:cNvSpPr/>
          <p:nvPr/>
        </p:nvSpPr>
        <p:spPr>
          <a:xfrm>
            <a:off x="9896560" y="2119252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377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26-30</a:t>
            </a:r>
          </a:p>
        </p:txBody>
      </p:sp>
      <p:sp>
        <p:nvSpPr>
          <p:cNvPr id="233" name="Rectangle 232">
            <a:extLst>
              <a:ext uri="{FF2B5EF4-FFF2-40B4-BE49-F238E27FC236}">
                <a16:creationId xmlns:a16="http://schemas.microsoft.com/office/drawing/2014/main" id="{9249E00D-672E-430F-A1C2-D9BB2FD9C715}"/>
              </a:ext>
            </a:extLst>
          </p:cNvPr>
          <p:cNvSpPr/>
          <p:nvPr/>
        </p:nvSpPr>
        <p:spPr>
          <a:xfrm>
            <a:off x="10296635" y="2119252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377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3-7</a:t>
            </a:r>
          </a:p>
        </p:txBody>
      </p:sp>
      <p:sp>
        <p:nvSpPr>
          <p:cNvPr id="234" name="Rectangle 233">
            <a:extLst>
              <a:ext uri="{FF2B5EF4-FFF2-40B4-BE49-F238E27FC236}">
                <a16:creationId xmlns:a16="http://schemas.microsoft.com/office/drawing/2014/main" id="{6FDA40E5-EA65-4980-963A-95813F2C4C88}"/>
              </a:ext>
            </a:extLst>
          </p:cNvPr>
          <p:cNvSpPr/>
          <p:nvPr/>
        </p:nvSpPr>
        <p:spPr>
          <a:xfrm>
            <a:off x="10699934" y="2119252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377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10-14</a:t>
            </a:r>
          </a:p>
        </p:txBody>
      </p:sp>
      <p:sp>
        <p:nvSpPr>
          <p:cNvPr id="235" name="Rectangle 234">
            <a:extLst>
              <a:ext uri="{FF2B5EF4-FFF2-40B4-BE49-F238E27FC236}">
                <a16:creationId xmlns:a16="http://schemas.microsoft.com/office/drawing/2014/main" id="{9CB3E36D-FAD2-458A-A1C5-F97D5BAEE3D1}"/>
              </a:ext>
            </a:extLst>
          </p:cNvPr>
          <p:cNvSpPr/>
          <p:nvPr/>
        </p:nvSpPr>
        <p:spPr>
          <a:xfrm>
            <a:off x="11109212" y="2119252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377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17-21</a:t>
            </a:r>
          </a:p>
        </p:txBody>
      </p:sp>
      <p:sp>
        <p:nvSpPr>
          <p:cNvPr id="236" name="Rectangle 235">
            <a:extLst>
              <a:ext uri="{FF2B5EF4-FFF2-40B4-BE49-F238E27FC236}">
                <a16:creationId xmlns:a16="http://schemas.microsoft.com/office/drawing/2014/main" id="{5CE0A1C6-D937-48AE-B2C6-A79483C94E07}"/>
              </a:ext>
            </a:extLst>
          </p:cNvPr>
          <p:cNvSpPr/>
          <p:nvPr/>
        </p:nvSpPr>
        <p:spPr>
          <a:xfrm>
            <a:off x="11512511" y="2119252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377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24-28</a:t>
            </a:r>
          </a:p>
        </p:txBody>
      </p:sp>
      <p:sp>
        <p:nvSpPr>
          <p:cNvPr id="237" name="Rectangle 236">
            <a:extLst>
              <a:ext uri="{FF2B5EF4-FFF2-40B4-BE49-F238E27FC236}">
                <a16:creationId xmlns:a16="http://schemas.microsoft.com/office/drawing/2014/main" id="{21864778-86C8-4D2A-A8D6-0CF4FA1F29B2}"/>
              </a:ext>
            </a:extLst>
          </p:cNvPr>
          <p:cNvSpPr/>
          <p:nvPr/>
        </p:nvSpPr>
        <p:spPr>
          <a:xfrm>
            <a:off x="11912586" y="2119252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377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31-4</a:t>
            </a:r>
          </a:p>
        </p:txBody>
      </p:sp>
      <p:sp>
        <p:nvSpPr>
          <p:cNvPr id="238" name="Rectangle 237">
            <a:extLst>
              <a:ext uri="{FF2B5EF4-FFF2-40B4-BE49-F238E27FC236}">
                <a16:creationId xmlns:a16="http://schemas.microsoft.com/office/drawing/2014/main" id="{A7CC5620-AA47-4838-9D6E-303ABAC0445C}"/>
              </a:ext>
            </a:extLst>
          </p:cNvPr>
          <p:cNvSpPr/>
          <p:nvPr/>
        </p:nvSpPr>
        <p:spPr>
          <a:xfrm>
            <a:off x="12315885" y="2119252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377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7-11</a:t>
            </a:r>
          </a:p>
        </p:txBody>
      </p:sp>
      <p:cxnSp>
        <p:nvCxnSpPr>
          <p:cNvPr id="240" name="Straight Connector 12">
            <a:extLst>
              <a:ext uri="{FF2B5EF4-FFF2-40B4-BE49-F238E27FC236}">
                <a16:creationId xmlns:a16="http://schemas.microsoft.com/office/drawing/2014/main" id="{7FEDAD98-4FC4-4FAC-9D53-C47B9D4B7614}"/>
              </a:ext>
            </a:extLst>
          </p:cNvPr>
          <p:cNvCxnSpPr>
            <a:cxnSpLocks/>
          </p:cNvCxnSpPr>
          <p:nvPr/>
        </p:nvCxnSpPr>
        <p:spPr bwMode="auto">
          <a:xfrm flipV="1">
            <a:off x="8262753" y="2284191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41" name="Rectangle 240">
            <a:extLst>
              <a:ext uri="{FF2B5EF4-FFF2-40B4-BE49-F238E27FC236}">
                <a16:creationId xmlns:a16="http://schemas.microsoft.com/office/drawing/2014/main" id="{09217085-EC32-486B-8907-37BB83A9F0F8}"/>
              </a:ext>
            </a:extLst>
          </p:cNvPr>
          <p:cNvSpPr/>
          <p:nvPr/>
        </p:nvSpPr>
        <p:spPr>
          <a:xfrm>
            <a:off x="12719184" y="2119250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377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14-18</a:t>
            </a:r>
          </a:p>
        </p:txBody>
      </p:sp>
      <p:sp>
        <p:nvSpPr>
          <p:cNvPr id="250" name="Rectangle 249">
            <a:extLst>
              <a:ext uri="{FF2B5EF4-FFF2-40B4-BE49-F238E27FC236}">
                <a16:creationId xmlns:a16="http://schemas.microsoft.com/office/drawing/2014/main" id="{71E39890-53F3-4F7D-B746-5D718711349F}"/>
              </a:ext>
            </a:extLst>
          </p:cNvPr>
          <p:cNvSpPr/>
          <p:nvPr/>
        </p:nvSpPr>
        <p:spPr>
          <a:xfrm>
            <a:off x="129469" y="2119252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377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5-9</a:t>
            </a:r>
          </a:p>
        </p:txBody>
      </p:sp>
      <p:cxnSp>
        <p:nvCxnSpPr>
          <p:cNvPr id="251" name="Straight Connector 12">
            <a:extLst>
              <a:ext uri="{FF2B5EF4-FFF2-40B4-BE49-F238E27FC236}">
                <a16:creationId xmlns:a16="http://schemas.microsoft.com/office/drawing/2014/main" id="{568FB49D-9FF4-4DD4-BD37-EDB818147300}"/>
              </a:ext>
            </a:extLst>
          </p:cNvPr>
          <p:cNvCxnSpPr>
            <a:cxnSpLocks/>
          </p:cNvCxnSpPr>
          <p:nvPr/>
        </p:nvCxnSpPr>
        <p:spPr bwMode="auto">
          <a:xfrm flipV="1">
            <a:off x="12699081" y="2284191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2" name="Straight Connector 12">
            <a:extLst>
              <a:ext uri="{FF2B5EF4-FFF2-40B4-BE49-F238E27FC236}">
                <a16:creationId xmlns:a16="http://schemas.microsoft.com/office/drawing/2014/main" id="{C25D509E-C181-456A-8C16-5CD222FDD17E}"/>
              </a:ext>
            </a:extLst>
          </p:cNvPr>
          <p:cNvCxnSpPr>
            <a:cxnSpLocks/>
          </p:cNvCxnSpPr>
          <p:nvPr/>
        </p:nvCxnSpPr>
        <p:spPr bwMode="auto">
          <a:xfrm flipV="1">
            <a:off x="13095891" y="2284191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7" name="Rectangle: Rounded Corners 256">
            <a:extLst>
              <a:ext uri="{FF2B5EF4-FFF2-40B4-BE49-F238E27FC236}">
                <a16:creationId xmlns:a16="http://schemas.microsoft.com/office/drawing/2014/main" id="{7B854F67-0DAB-4103-AB4C-9362D7596BFA}"/>
              </a:ext>
            </a:extLst>
          </p:cNvPr>
          <p:cNvSpPr/>
          <p:nvPr/>
        </p:nvSpPr>
        <p:spPr>
          <a:xfrm>
            <a:off x="12706565" y="3879242"/>
            <a:ext cx="386524" cy="252002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66">
              <a:defRPr/>
            </a:pPr>
            <a:endParaRPr lang="en-US" sz="11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66">
              <a:defRPr/>
            </a:pPr>
            <a:endParaRPr lang="en-US" sz="11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66">
              <a:defRPr/>
            </a:pPr>
            <a:endParaRPr lang="en-US" sz="11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66">
              <a:defRPr/>
            </a:pPr>
            <a:r>
              <a:rPr lang="en-US" sz="11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85766">
              <a:defRPr/>
            </a:pPr>
            <a:r>
              <a:rPr lang="en-US" sz="11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85766">
              <a:defRPr/>
            </a:pPr>
            <a:r>
              <a:rPr lang="en-US" sz="11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85766">
              <a:defRPr/>
            </a:pPr>
            <a:endParaRPr lang="en-US" sz="1100" b="1" kern="0" baseline="3000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66">
              <a:defRPr/>
            </a:pPr>
            <a:endParaRPr lang="en-US" sz="1100" b="1" kern="0" baseline="3000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66">
              <a:defRPr/>
            </a:pPr>
            <a:r>
              <a:rPr lang="en-US" sz="11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85766">
              <a:defRPr/>
            </a:pPr>
            <a:r>
              <a:rPr lang="en-US" sz="11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85766">
              <a:defRPr/>
            </a:pPr>
            <a:r>
              <a:rPr lang="en-US" sz="11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</a:t>
            </a:r>
          </a:p>
        </p:txBody>
      </p:sp>
      <p:sp>
        <p:nvSpPr>
          <p:cNvPr id="258" name="Rectangle: Rounded Corners 257">
            <a:extLst>
              <a:ext uri="{FF2B5EF4-FFF2-40B4-BE49-F238E27FC236}">
                <a16:creationId xmlns:a16="http://schemas.microsoft.com/office/drawing/2014/main" id="{84FEA1DE-9876-4019-900A-62B474F62EC3}"/>
              </a:ext>
            </a:extLst>
          </p:cNvPr>
          <p:cNvSpPr/>
          <p:nvPr/>
        </p:nvSpPr>
        <p:spPr>
          <a:xfrm>
            <a:off x="6507152" y="3828771"/>
            <a:ext cx="523070" cy="420271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36576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  <a:b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(2+5)</a:t>
            </a:r>
          </a:p>
        </p:txBody>
      </p:sp>
      <p:sp>
        <p:nvSpPr>
          <p:cNvPr id="260" name="Rectangle: Rounded Corners 259">
            <a:extLst>
              <a:ext uri="{FF2B5EF4-FFF2-40B4-BE49-F238E27FC236}">
                <a16:creationId xmlns:a16="http://schemas.microsoft.com/office/drawing/2014/main" id="{F1D681A8-1083-4670-9BC3-3C2EEB2AB53D}"/>
              </a:ext>
            </a:extLst>
          </p:cNvPr>
          <p:cNvSpPr/>
          <p:nvPr/>
        </p:nvSpPr>
        <p:spPr>
          <a:xfrm>
            <a:off x="11096630" y="5931021"/>
            <a:ext cx="765284" cy="420271"/>
          </a:xfrm>
          <a:prstGeom prst="roundRect">
            <a:avLst/>
          </a:prstGeom>
          <a:solidFill>
            <a:srgbClr val="0066FF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66"/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RAN5</a:t>
            </a:r>
          </a:p>
        </p:txBody>
      </p:sp>
      <p:sp>
        <p:nvSpPr>
          <p:cNvPr id="123" name="Rectangle: Rounded Corners 122">
            <a:extLst>
              <a:ext uri="{FF2B5EF4-FFF2-40B4-BE49-F238E27FC236}">
                <a16:creationId xmlns:a16="http://schemas.microsoft.com/office/drawing/2014/main" id="{0F15EE4C-7157-40B0-8D44-14FA0CD44962}"/>
              </a:ext>
            </a:extLst>
          </p:cNvPr>
          <p:cNvSpPr/>
          <p:nvPr/>
        </p:nvSpPr>
        <p:spPr>
          <a:xfrm>
            <a:off x="11311798" y="5418909"/>
            <a:ext cx="550115" cy="420271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54000" tIns="91440" rIns="54000" bIns="54000"/>
          <a:lstStyle/>
          <a:p>
            <a:pPr algn="ctr" defTabSz="685766"/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</a:t>
            </a:r>
            <a:b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(2+5)</a:t>
            </a:r>
          </a:p>
        </p:txBody>
      </p:sp>
      <p:sp>
        <p:nvSpPr>
          <p:cNvPr id="126" name="Rectangle: Rounded Corners 125">
            <a:extLst>
              <a:ext uri="{FF2B5EF4-FFF2-40B4-BE49-F238E27FC236}">
                <a16:creationId xmlns:a16="http://schemas.microsoft.com/office/drawing/2014/main" id="{2CE0ABCB-D23E-4105-820B-48D05D76B4CF}"/>
              </a:ext>
            </a:extLst>
          </p:cNvPr>
          <p:cNvSpPr/>
          <p:nvPr/>
        </p:nvSpPr>
        <p:spPr>
          <a:xfrm>
            <a:off x="11110065" y="4890275"/>
            <a:ext cx="775738" cy="420271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66"/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</a:t>
            </a:r>
          </a:p>
        </p:txBody>
      </p:sp>
      <p:sp>
        <p:nvSpPr>
          <p:cNvPr id="133" name="Rectangle: Rounded Corners 132">
            <a:extLst>
              <a:ext uri="{FF2B5EF4-FFF2-40B4-BE49-F238E27FC236}">
                <a16:creationId xmlns:a16="http://schemas.microsoft.com/office/drawing/2014/main" id="{F5172F87-3A95-4682-9C2C-113B893200BC}"/>
              </a:ext>
            </a:extLst>
          </p:cNvPr>
          <p:cNvSpPr/>
          <p:nvPr/>
        </p:nvSpPr>
        <p:spPr>
          <a:xfrm>
            <a:off x="9087679" y="4360651"/>
            <a:ext cx="573906" cy="420271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66"/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</a:t>
            </a:r>
            <a:b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(5+2)</a:t>
            </a:r>
          </a:p>
        </p:txBody>
      </p:sp>
      <p:sp>
        <p:nvSpPr>
          <p:cNvPr id="116" name="Rectangle: Rounded Corners 115">
            <a:extLst>
              <a:ext uri="{FF2B5EF4-FFF2-40B4-BE49-F238E27FC236}">
                <a16:creationId xmlns:a16="http://schemas.microsoft.com/office/drawing/2014/main" id="{9E1A2E68-E9FB-42FB-8C54-8303C3EAA29A}"/>
              </a:ext>
            </a:extLst>
          </p:cNvPr>
          <p:cNvSpPr/>
          <p:nvPr/>
        </p:nvSpPr>
        <p:spPr>
          <a:xfrm>
            <a:off x="9087782" y="3828771"/>
            <a:ext cx="573799" cy="420271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36576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  <a:b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(5+2)</a:t>
            </a:r>
          </a:p>
        </p:txBody>
      </p:sp>
      <p:sp>
        <p:nvSpPr>
          <p:cNvPr id="117" name="Rectangle: Rounded Corners 116">
            <a:extLst>
              <a:ext uri="{FF2B5EF4-FFF2-40B4-BE49-F238E27FC236}">
                <a16:creationId xmlns:a16="http://schemas.microsoft.com/office/drawing/2014/main" id="{AE15AB87-CFDD-42C5-92C8-B460A1B0D7B1}"/>
              </a:ext>
            </a:extLst>
          </p:cNvPr>
          <p:cNvSpPr/>
          <p:nvPr/>
        </p:nvSpPr>
        <p:spPr>
          <a:xfrm>
            <a:off x="11311799" y="3828771"/>
            <a:ext cx="566360" cy="420271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36576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  <a:b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(2+5)</a:t>
            </a:r>
          </a:p>
        </p:txBody>
      </p:sp>
      <p:sp>
        <p:nvSpPr>
          <p:cNvPr id="120" name="Title 1">
            <a:extLst>
              <a:ext uri="{FF2B5EF4-FFF2-40B4-BE49-F238E27FC236}">
                <a16:creationId xmlns:a16="http://schemas.microsoft.com/office/drawing/2014/main" id="{1AEACCB4-2C82-45FB-A3B6-CEC35C299C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1675" y="90584"/>
            <a:ext cx="8705691" cy="719652"/>
          </a:xfrm>
        </p:spPr>
        <p:txBody>
          <a:bodyPr/>
          <a:lstStyle/>
          <a:p>
            <a:r>
              <a:rPr lang="en-US" dirty="0"/>
              <a:t>Proposed RAN meeting plan</a:t>
            </a:r>
          </a:p>
        </p:txBody>
      </p:sp>
      <p:sp>
        <p:nvSpPr>
          <p:cNvPr id="119" name="Rectangle: Rounded Corners 118">
            <a:extLst>
              <a:ext uri="{FF2B5EF4-FFF2-40B4-BE49-F238E27FC236}">
                <a16:creationId xmlns:a16="http://schemas.microsoft.com/office/drawing/2014/main" id="{614431DD-E522-4F7F-AA8B-9D80BE4FA567}"/>
              </a:ext>
            </a:extLst>
          </p:cNvPr>
          <p:cNvSpPr/>
          <p:nvPr/>
        </p:nvSpPr>
        <p:spPr>
          <a:xfrm>
            <a:off x="2942227" y="3171978"/>
            <a:ext cx="370317" cy="2667201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66">
              <a:defRPr/>
            </a:pPr>
            <a:endParaRPr lang="en-US" sz="10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85766">
              <a:defRPr/>
            </a:pPr>
            <a:endParaRPr lang="en-US" sz="10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85766">
              <a:defRPr/>
            </a:pPr>
            <a:endParaRPr lang="en-US" sz="10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21" name="Rectangle: Rounded Corners 120">
            <a:extLst>
              <a:ext uri="{FF2B5EF4-FFF2-40B4-BE49-F238E27FC236}">
                <a16:creationId xmlns:a16="http://schemas.microsoft.com/office/drawing/2014/main" id="{D55FE1EE-2FE6-480D-845C-55898C42EBA8}"/>
              </a:ext>
            </a:extLst>
          </p:cNvPr>
          <p:cNvSpPr/>
          <p:nvPr/>
        </p:nvSpPr>
        <p:spPr>
          <a:xfrm>
            <a:off x="8289938" y="3171978"/>
            <a:ext cx="491750" cy="3227286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66">
              <a:defRPr/>
            </a:pPr>
            <a:endParaRPr lang="en-US" sz="10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66">
              <a:defRPr/>
            </a:pPr>
            <a:endParaRPr lang="en-US" sz="10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85766">
              <a:defRPr/>
            </a:pPr>
            <a:endParaRPr lang="en-US" sz="10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85766">
              <a:defRPr/>
            </a:pPr>
            <a:endParaRPr lang="en-US" sz="10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41" name="Rectangle: Rounded Corners 140">
            <a:extLst>
              <a:ext uri="{FF2B5EF4-FFF2-40B4-BE49-F238E27FC236}">
                <a16:creationId xmlns:a16="http://schemas.microsoft.com/office/drawing/2014/main" id="{56562301-9430-4FA9-BF5C-8597C2908F53}"/>
              </a:ext>
            </a:extLst>
          </p:cNvPr>
          <p:cNvSpPr/>
          <p:nvPr/>
        </p:nvSpPr>
        <p:spPr>
          <a:xfrm>
            <a:off x="11305433" y="4360651"/>
            <a:ext cx="573906" cy="420271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66"/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</a:t>
            </a:r>
            <a:b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(2+5)</a:t>
            </a:r>
          </a:p>
        </p:txBody>
      </p:sp>
      <p:sp>
        <p:nvSpPr>
          <p:cNvPr id="142" name="Rectangle: Rounded Corners 141">
            <a:extLst>
              <a:ext uri="{FF2B5EF4-FFF2-40B4-BE49-F238E27FC236}">
                <a16:creationId xmlns:a16="http://schemas.microsoft.com/office/drawing/2014/main" id="{A1D9218E-CDF1-469C-90D7-12FAB1D2E2E2}"/>
              </a:ext>
            </a:extLst>
          </p:cNvPr>
          <p:cNvSpPr/>
          <p:nvPr/>
        </p:nvSpPr>
        <p:spPr>
          <a:xfrm>
            <a:off x="9877210" y="4360651"/>
            <a:ext cx="787576" cy="420271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INACTIVE</a:t>
            </a:r>
          </a:p>
          <a:p>
            <a:pPr algn="ctr" defTabSz="685766">
              <a:defRPr/>
            </a:pPr>
            <a:endParaRPr lang="en-US" sz="10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</a:t>
            </a:r>
          </a:p>
          <a:p>
            <a:pPr algn="ctr" defTabSz="685766">
              <a:defRPr/>
            </a:pPr>
            <a:endParaRPr lang="en-US" sz="10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U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85766">
              <a:defRPr/>
            </a:pPr>
            <a:endParaRPr lang="en-US" sz="10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 </a:t>
            </a:r>
          </a:p>
        </p:txBody>
      </p:sp>
      <p:sp>
        <p:nvSpPr>
          <p:cNvPr id="143" name="Rectangle: Rounded Corners 142">
            <a:extLst>
              <a:ext uri="{FF2B5EF4-FFF2-40B4-BE49-F238E27FC236}">
                <a16:creationId xmlns:a16="http://schemas.microsoft.com/office/drawing/2014/main" id="{8253A6DA-E5E2-4B32-BC0F-7A6BBB84A519}"/>
              </a:ext>
            </a:extLst>
          </p:cNvPr>
          <p:cNvSpPr/>
          <p:nvPr/>
        </p:nvSpPr>
        <p:spPr>
          <a:xfrm>
            <a:off x="9094080" y="5418909"/>
            <a:ext cx="573904" cy="420271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54000" tIns="91440" rIns="54000" bIns="54000"/>
          <a:lstStyle/>
          <a:p>
            <a:pPr algn="ctr" defTabSz="685766"/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</a:t>
            </a:r>
            <a:b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(5+2)</a:t>
            </a:r>
          </a:p>
        </p:txBody>
      </p:sp>
      <p:sp>
        <p:nvSpPr>
          <p:cNvPr id="144" name="Rectangle: Rounded Corners 143">
            <a:extLst>
              <a:ext uri="{FF2B5EF4-FFF2-40B4-BE49-F238E27FC236}">
                <a16:creationId xmlns:a16="http://schemas.microsoft.com/office/drawing/2014/main" id="{386BD343-4AFE-481F-90B1-A3DA61B468D9}"/>
              </a:ext>
            </a:extLst>
          </p:cNvPr>
          <p:cNvSpPr/>
          <p:nvPr/>
        </p:nvSpPr>
        <p:spPr>
          <a:xfrm>
            <a:off x="9877210" y="5418908"/>
            <a:ext cx="787576" cy="420271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INACTIVE</a:t>
            </a:r>
          </a:p>
          <a:p>
            <a:pPr algn="ctr" defTabSz="685766">
              <a:defRPr/>
            </a:pPr>
            <a:endParaRPr lang="en-US" sz="10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</a:t>
            </a:r>
          </a:p>
          <a:p>
            <a:pPr algn="ctr" defTabSz="685766">
              <a:defRPr/>
            </a:pPr>
            <a:endParaRPr lang="en-US" sz="10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U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85766">
              <a:defRPr/>
            </a:pPr>
            <a:endParaRPr lang="en-US" sz="10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 </a:t>
            </a:r>
          </a:p>
        </p:txBody>
      </p:sp>
      <p:cxnSp>
        <p:nvCxnSpPr>
          <p:cNvPr id="145" name="Straight Connector 12">
            <a:extLst>
              <a:ext uri="{FF2B5EF4-FFF2-40B4-BE49-F238E27FC236}">
                <a16:creationId xmlns:a16="http://schemas.microsoft.com/office/drawing/2014/main" id="{DBAC9659-8D22-434D-ABA1-5CD9D92E6DAC}"/>
              </a:ext>
            </a:extLst>
          </p:cNvPr>
          <p:cNvCxnSpPr>
            <a:cxnSpLocks/>
          </p:cNvCxnSpPr>
          <p:nvPr/>
        </p:nvCxnSpPr>
        <p:spPr bwMode="auto">
          <a:xfrm flipV="1">
            <a:off x="10270069" y="2284191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610691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4D335E-24D5-4A88-AD6C-6B152E332C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elements of the proposed plan (1/2)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9E5BBC-089D-445F-9F13-BFAC565623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219170" lvl="2" indent="0">
              <a:buNone/>
            </a:pPr>
            <a:endParaRPr lang="en-US" sz="1334" dirty="0"/>
          </a:p>
          <a:p>
            <a:r>
              <a:rPr lang="en-US" sz="2400" dirty="0"/>
              <a:t>Quarters with multiple WG meetings may have staggered handling of items</a:t>
            </a:r>
          </a:p>
          <a:p>
            <a:pPr lvl="1"/>
            <a:r>
              <a:rPr lang="en-US" sz="1867" dirty="0"/>
              <a:t>Details to be further considered, and will be presented at subsequent RAN plenary meetings</a:t>
            </a:r>
          </a:p>
          <a:p>
            <a:r>
              <a:rPr lang="en-US" sz="2400" b="1" u="sng" dirty="0">
                <a:solidFill>
                  <a:srgbClr val="FF0000"/>
                </a:solidFill>
              </a:rPr>
              <a:t>Inactive periods</a:t>
            </a:r>
            <a:r>
              <a:rPr lang="en-US" sz="2400" dirty="0"/>
              <a:t> are installed between meetings to allow proper internal preparation and observe key regional holidays</a:t>
            </a:r>
          </a:p>
          <a:p>
            <a:pPr lvl="1"/>
            <a:r>
              <a:rPr lang="en-US" sz="1867" dirty="0"/>
              <a:t>No email discussions are allowed on any WG reflector during these periods unless explicitly agreed during a previous meeting. </a:t>
            </a:r>
            <a:br>
              <a:rPr lang="en-US" sz="1867" dirty="0"/>
            </a:br>
            <a:r>
              <a:rPr lang="en-US" sz="1867" dirty="0"/>
              <a:t>No GTW sessions are allowed, not even informal ones.</a:t>
            </a:r>
          </a:p>
          <a:p>
            <a:pPr lvl="1"/>
            <a:r>
              <a:rPr lang="en-US" sz="1867" dirty="0"/>
              <a:t>23-29/Nov (Thanksgiving)</a:t>
            </a:r>
          </a:p>
          <a:p>
            <a:pPr lvl="1"/>
            <a:r>
              <a:rPr lang="en-US" sz="1867" dirty="0"/>
              <a:t>21/Dec – 3/January (</a:t>
            </a:r>
            <a:r>
              <a:rPr lang="en-US" sz="1867" dirty="0" err="1"/>
              <a:t>Christmas+New</a:t>
            </a:r>
            <a:r>
              <a:rPr lang="en-US" sz="1867" dirty="0"/>
              <a:t> Year)</a:t>
            </a:r>
          </a:p>
          <a:p>
            <a:pPr lvl="1"/>
            <a:r>
              <a:rPr lang="en-US" sz="1867" dirty="0"/>
              <a:t>8-21/Feb (Lunar New Year)</a:t>
            </a:r>
          </a:p>
          <a:p>
            <a:pPr lvl="1"/>
            <a:r>
              <a:rPr lang="en-US" sz="1867" dirty="0"/>
              <a:t>29/March – 5/April (Easter)</a:t>
            </a:r>
          </a:p>
          <a:p>
            <a:pPr lvl="1"/>
            <a:r>
              <a:rPr lang="en-US" sz="1867" dirty="0"/>
              <a:t>26/April-9/May</a:t>
            </a:r>
            <a:endParaRPr lang="en-US" sz="2400" dirty="0"/>
          </a:p>
          <a:p>
            <a:pPr marL="609585" lvl="1" indent="0">
              <a:buNone/>
            </a:pPr>
            <a:r>
              <a:rPr lang="en-US" sz="1867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45177615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4D335E-24D5-4A88-AD6C-6B152E332C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elements of the proposed plan (2/2)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9E5BBC-089D-445F-9F13-BFAC565623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219170" lvl="2" indent="0">
              <a:buNone/>
            </a:pPr>
            <a:endParaRPr lang="en-US" sz="1334" dirty="0"/>
          </a:p>
          <a:p>
            <a:r>
              <a:rPr lang="en-US" sz="2400" dirty="0"/>
              <a:t>Tightening of scope is needed across all items at December plenary to ensure timely progress</a:t>
            </a:r>
          </a:p>
          <a:p>
            <a:pPr lvl="1"/>
            <a:r>
              <a:rPr lang="en-US" sz="1867" dirty="0"/>
              <a:t>Potential follow-on Work Items of Study Items will need a very well defined tight scope!</a:t>
            </a:r>
          </a:p>
          <a:p>
            <a:r>
              <a:rPr lang="en-US" sz="2400" dirty="0"/>
              <a:t>TSG#91 may have 2 days set aside exclusively for conducting election rounds on Thursday and Friday before the normal meeting week</a:t>
            </a:r>
          </a:p>
          <a:p>
            <a:endParaRPr lang="en-US" sz="2400" dirty="0"/>
          </a:p>
          <a:p>
            <a:pPr marL="609585" lvl="1" indent="0">
              <a:buNone/>
            </a:pPr>
            <a:r>
              <a:rPr lang="en-US" sz="1867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90386589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0" name="Straight Connector 10">
            <a:extLst>
              <a:ext uri="{FF2B5EF4-FFF2-40B4-BE49-F238E27FC236}">
                <a16:creationId xmlns:a16="http://schemas.microsoft.com/office/drawing/2014/main" id="{F02DD00D-F20E-4EF7-B5B3-217F8F82410C}"/>
              </a:ext>
            </a:extLst>
          </p:cNvPr>
          <p:cNvCxnSpPr>
            <a:cxnSpLocks/>
          </p:cNvCxnSpPr>
          <p:nvPr/>
        </p:nvCxnSpPr>
        <p:spPr bwMode="auto">
          <a:xfrm flipV="1">
            <a:off x="11367768" y="1819759"/>
            <a:ext cx="0" cy="2284412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" name="Straight Connector 11">
            <a:extLst>
              <a:ext uri="{FF2B5EF4-FFF2-40B4-BE49-F238E27FC236}">
                <a16:creationId xmlns:a16="http://schemas.microsoft.com/office/drawing/2014/main" id="{D5FA4B6C-3433-40FB-A1D7-0556728CAB0D}"/>
              </a:ext>
            </a:extLst>
          </p:cNvPr>
          <p:cNvCxnSpPr>
            <a:cxnSpLocks/>
          </p:cNvCxnSpPr>
          <p:nvPr/>
        </p:nvCxnSpPr>
        <p:spPr bwMode="auto">
          <a:xfrm flipV="1">
            <a:off x="4691376" y="1819759"/>
            <a:ext cx="0" cy="2014537"/>
          </a:xfrm>
          <a:prstGeom prst="line">
            <a:avLst/>
          </a:prstGeom>
          <a:noFill/>
          <a:ln w="19050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164D335E-24D5-4A88-AD6C-6B152E332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3887" y="-83820"/>
            <a:ext cx="8005233" cy="1143000"/>
          </a:xfrm>
        </p:spPr>
        <p:txBody>
          <a:bodyPr/>
          <a:lstStyle/>
          <a:p>
            <a:r>
              <a:rPr lang="en-US" dirty="0"/>
              <a:t>Release 17 timeline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9E5BBC-089D-445F-9F13-BFAC565623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1104" y="4111539"/>
            <a:ext cx="11780516" cy="1102358"/>
          </a:xfrm>
        </p:spPr>
        <p:txBody>
          <a:bodyPr/>
          <a:lstStyle/>
          <a:p>
            <a:pPr marL="1219170" lvl="2" indent="0">
              <a:buNone/>
            </a:pPr>
            <a:endParaRPr lang="en-US" sz="1200" dirty="0"/>
          </a:p>
          <a:p>
            <a:r>
              <a:rPr lang="en-US" sz="2000" dirty="0"/>
              <a:t>Expect Electronic era to last throughout 2021 – this is what we should plan for</a:t>
            </a:r>
          </a:p>
          <a:p>
            <a:r>
              <a:rPr lang="en-US" sz="2000" dirty="0"/>
              <a:t>The leadership is committed to facilitate delivering Rel-17 with minimal additional delay (6 months) even with a fully Electronic 2021</a:t>
            </a:r>
            <a:r>
              <a:rPr lang="en-US" sz="1600" dirty="0"/>
              <a:t> </a:t>
            </a:r>
          </a:p>
          <a:p>
            <a:pPr lvl="1"/>
            <a:r>
              <a:rPr lang="en-US" sz="1600" dirty="0"/>
              <a:t>Detailed analysis still needed to understand if this is feasible </a:t>
            </a:r>
            <a:r>
              <a:rPr lang="en-US" sz="1600" dirty="0">
                <a:sym typeface="Wingdings" panose="05000000000000000000" pitchFamily="2" charset="2"/>
              </a:rPr>
              <a:t> </a:t>
            </a:r>
            <a:r>
              <a:rPr lang="en-US" sz="1600" dirty="0"/>
              <a:t>Overall timeline decision to be taken only in December</a:t>
            </a:r>
          </a:p>
          <a:p>
            <a:r>
              <a:rPr lang="en-US" sz="2000" dirty="0"/>
              <a:t>Firmly commit to a new timeline (in December), and endorse a detailed planning (meetings and TUs) to achieve it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11F9EE4-B4E5-4550-8534-27840D3A1A4C}"/>
              </a:ext>
            </a:extLst>
          </p:cNvPr>
          <p:cNvSpPr/>
          <p:nvPr/>
        </p:nvSpPr>
        <p:spPr>
          <a:xfrm>
            <a:off x="300355" y="1192700"/>
            <a:ext cx="4364037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776B6BD-8DDC-4A1C-B0A9-1E8874A62C31}"/>
              </a:ext>
            </a:extLst>
          </p:cNvPr>
          <p:cNvSpPr/>
          <p:nvPr/>
        </p:nvSpPr>
        <p:spPr>
          <a:xfrm>
            <a:off x="1406842" y="1865800"/>
            <a:ext cx="1046163" cy="608013"/>
          </a:xfrm>
          <a:prstGeom prst="rect">
            <a:avLst/>
          </a:prstGeom>
          <a:solidFill>
            <a:srgbClr val="4D5766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Q2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1847F31-DB1D-4C50-A97C-36A4AE4D808F}"/>
              </a:ext>
            </a:extLst>
          </p:cNvPr>
          <p:cNvSpPr/>
          <p:nvPr/>
        </p:nvSpPr>
        <p:spPr>
          <a:xfrm>
            <a:off x="2511742" y="1865800"/>
            <a:ext cx="1046163" cy="608013"/>
          </a:xfrm>
          <a:prstGeom prst="rect">
            <a:avLst/>
          </a:prstGeom>
          <a:solidFill>
            <a:srgbClr val="4D5766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Q3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E53901E-216B-460B-A28C-D3EDB2B1A4BE}"/>
              </a:ext>
            </a:extLst>
          </p:cNvPr>
          <p:cNvSpPr/>
          <p:nvPr/>
        </p:nvSpPr>
        <p:spPr>
          <a:xfrm>
            <a:off x="3618226" y="1856275"/>
            <a:ext cx="1046162" cy="608013"/>
          </a:xfrm>
          <a:prstGeom prst="rect">
            <a:avLst/>
          </a:prstGeom>
          <a:solidFill>
            <a:srgbClr val="4D5766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Q4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8C010E-FE73-4BDA-9636-80892212DF64}"/>
              </a:ext>
            </a:extLst>
          </p:cNvPr>
          <p:cNvSpPr/>
          <p:nvPr/>
        </p:nvSpPr>
        <p:spPr>
          <a:xfrm>
            <a:off x="300355" y="1865800"/>
            <a:ext cx="1044575" cy="608013"/>
          </a:xfrm>
          <a:prstGeom prst="rect">
            <a:avLst/>
          </a:prstGeom>
          <a:solidFill>
            <a:srgbClr val="4D5766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Q1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8D59D8E-0217-4C61-8016-175352D48F37}"/>
              </a:ext>
            </a:extLst>
          </p:cNvPr>
          <p:cNvSpPr/>
          <p:nvPr/>
        </p:nvSpPr>
        <p:spPr>
          <a:xfrm>
            <a:off x="4724717" y="1183175"/>
            <a:ext cx="1069975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75876E3-F735-475B-B5CB-250088E6EE5B}"/>
              </a:ext>
            </a:extLst>
          </p:cNvPr>
          <p:cNvSpPr/>
          <p:nvPr/>
        </p:nvSpPr>
        <p:spPr>
          <a:xfrm>
            <a:off x="4724717" y="1865800"/>
            <a:ext cx="1044575" cy="608013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Q1</a:t>
            </a:r>
          </a:p>
        </p:txBody>
      </p:sp>
      <p:cxnSp>
        <p:nvCxnSpPr>
          <p:cNvPr id="11" name="Straight Connector 8">
            <a:extLst>
              <a:ext uri="{FF2B5EF4-FFF2-40B4-BE49-F238E27FC236}">
                <a16:creationId xmlns:a16="http://schemas.microsoft.com/office/drawing/2014/main" id="{5283A872-62C3-45C9-B089-949E184DBC92}"/>
              </a:ext>
            </a:extLst>
          </p:cNvPr>
          <p:cNvCxnSpPr>
            <a:cxnSpLocks/>
          </p:cNvCxnSpPr>
          <p:nvPr/>
        </p:nvCxnSpPr>
        <p:spPr bwMode="auto">
          <a:xfrm flipV="1">
            <a:off x="2478401" y="1819759"/>
            <a:ext cx="0" cy="2284412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" name="Straight Connector 9">
            <a:extLst>
              <a:ext uri="{FF2B5EF4-FFF2-40B4-BE49-F238E27FC236}">
                <a16:creationId xmlns:a16="http://schemas.microsoft.com/office/drawing/2014/main" id="{4AD7A686-2E02-410C-9FA7-E165EED93429}"/>
              </a:ext>
            </a:extLst>
          </p:cNvPr>
          <p:cNvCxnSpPr>
            <a:cxnSpLocks/>
          </p:cNvCxnSpPr>
          <p:nvPr/>
        </p:nvCxnSpPr>
        <p:spPr bwMode="auto">
          <a:xfrm flipV="1">
            <a:off x="1373501" y="1819759"/>
            <a:ext cx="0" cy="2284412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" name="Straight Connector 10">
            <a:extLst>
              <a:ext uri="{FF2B5EF4-FFF2-40B4-BE49-F238E27FC236}">
                <a16:creationId xmlns:a16="http://schemas.microsoft.com/office/drawing/2014/main" id="{520254D0-8C79-4FF4-8FBD-A316E545F0A2}"/>
              </a:ext>
            </a:extLst>
          </p:cNvPr>
          <p:cNvCxnSpPr>
            <a:cxnSpLocks/>
          </p:cNvCxnSpPr>
          <p:nvPr/>
        </p:nvCxnSpPr>
        <p:spPr bwMode="auto">
          <a:xfrm flipV="1">
            <a:off x="3588063" y="1819759"/>
            <a:ext cx="0" cy="2284412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" name="Straight Connector 12">
            <a:extLst>
              <a:ext uri="{FF2B5EF4-FFF2-40B4-BE49-F238E27FC236}">
                <a16:creationId xmlns:a16="http://schemas.microsoft.com/office/drawing/2014/main" id="{DD9C66FB-10E7-4D03-96BF-B2036C58A398}"/>
              </a:ext>
            </a:extLst>
          </p:cNvPr>
          <p:cNvCxnSpPr>
            <a:cxnSpLocks/>
          </p:cNvCxnSpPr>
          <p:nvPr/>
        </p:nvCxnSpPr>
        <p:spPr bwMode="auto">
          <a:xfrm flipV="1">
            <a:off x="5794688" y="1819759"/>
            <a:ext cx="0" cy="2284412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70C3384E-76E6-40FE-8206-0EF6CD8B4948}"/>
              </a:ext>
            </a:extLst>
          </p:cNvPr>
          <p:cNvSpPr/>
          <p:nvPr/>
        </p:nvSpPr>
        <p:spPr>
          <a:xfrm>
            <a:off x="2038663" y="3051659"/>
            <a:ext cx="922338" cy="482600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00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freeze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244C7443-44B7-4DAB-BAE7-E963D34B2BAF}"/>
              </a:ext>
            </a:extLst>
          </p:cNvPr>
          <p:cNvSpPr/>
          <p:nvPr/>
        </p:nvSpPr>
        <p:spPr>
          <a:xfrm>
            <a:off x="3145155" y="3097700"/>
            <a:ext cx="923925" cy="60642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stage-3  freeze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68F01ECA-0DB3-4F8B-A14A-6A56A8D0EED0}"/>
              </a:ext>
            </a:extLst>
          </p:cNvPr>
          <p:cNvSpPr/>
          <p:nvPr/>
        </p:nvSpPr>
        <p:spPr>
          <a:xfrm>
            <a:off x="4192905" y="3292959"/>
            <a:ext cx="1000125" cy="449262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ASN.1   freeze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876787A1-BF25-4D22-9D81-5C7E65E53634}"/>
              </a:ext>
            </a:extLst>
          </p:cNvPr>
          <p:cNvSpPr/>
          <p:nvPr/>
        </p:nvSpPr>
        <p:spPr>
          <a:xfrm>
            <a:off x="5277167" y="3410438"/>
            <a:ext cx="1001713" cy="60642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RAN4 </a:t>
            </a:r>
          </a:p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performance completion 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0" name="Rectangle: Rounded Corners 34">
            <a:extLst>
              <a:ext uri="{FF2B5EF4-FFF2-40B4-BE49-F238E27FC236}">
                <a16:creationId xmlns:a16="http://schemas.microsoft.com/office/drawing/2014/main" id="{B31DD221-6A10-44D6-8CB0-5F5DE7E0CC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7180" y="2510321"/>
            <a:ext cx="6192837" cy="1555750"/>
          </a:xfrm>
          <a:prstGeom prst="roundRect">
            <a:avLst>
              <a:gd name="adj" fmla="val 16667"/>
            </a:avLst>
          </a:prstGeom>
          <a:noFill/>
          <a:ln w="190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  <a:defRPr/>
            </a:pPr>
            <a:endParaRPr lang="en-US" altLang="en-US" sz="10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F1CFF01-8102-4EE9-8038-21E4F42CEEAF}"/>
              </a:ext>
            </a:extLst>
          </p:cNvPr>
          <p:cNvSpPr txBox="1"/>
          <p:nvPr/>
        </p:nvSpPr>
        <p:spPr>
          <a:xfrm>
            <a:off x="392430" y="3734284"/>
            <a:ext cx="4600747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dirty="0">
                <a:solidFill>
                  <a:srgbClr val="FF0000"/>
                </a:solidFill>
                <a:latin typeface="Calibri"/>
              </a:rPr>
              <a:t>Current Release 17 timeline as per RAN#87E decision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D4DF7B6-94DE-4F59-AE0B-22B2DCCCE5F5}"/>
              </a:ext>
            </a:extLst>
          </p:cNvPr>
          <p:cNvSpPr/>
          <p:nvPr/>
        </p:nvSpPr>
        <p:spPr>
          <a:xfrm>
            <a:off x="6973890" y="1192700"/>
            <a:ext cx="2181214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5A0B24E-AA2A-48C8-A6DF-F0340CCF5405}"/>
              </a:ext>
            </a:extLst>
          </p:cNvPr>
          <p:cNvSpPr/>
          <p:nvPr/>
        </p:nvSpPr>
        <p:spPr>
          <a:xfrm>
            <a:off x="8083551" y="1865800"/>
            <a:ext cx="1046163" cy="608013"/>
          </a:xfrm>
          <a:prstGeom prst="rect">
            <a:avLst/>
          </a:prstGeom>
          <a:solidFill>
            <a:srgbClr val="4D5766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Q4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E04B7A7C-19CE-4AFC-825F-F0A0A09EDFF9}"/>
              </a:ext>
            </a:extLst>
          </p:cNvPr>
          <p:cNvSpPr/>
          <p:nvPr/>
        </p:nvSpPr>
        <p:spPr>
          <a:xfrm>
            <a:off x="9188451" y="1865800"/>
            <a:ext cx="1046163" cy="608013"/>
          </a:xfrm>
          <a:prstGeom prst="rect">
            <a:avLst/>
          </a:prstGeom>
          <a:solidFill>
            <a:srgbClr val="4D5766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Q1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A3E6486A-51F8-43F8-BA47-F2A8D7A76EDF}"/>
              </a:ext>
            </a:extLst>
          </p:cNvPr>
          <p:cNvSpPr/>
          <p:nvPr/>
        </p:nvSpPr>
        <p:spPr>
          <a:xfrm>
            <a:off x="10294935" y="1856275"/>
            <a:ext cx="1046162" cy="608013"/>
          </a:xfrm>
          <a:prstGeom prst="rect">
            <a:avLst/>
          </a:prstGeom>
          <a:solidFill>
            <a:srgbClr val="4D5766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Q2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CDAE31A-53FA-4A4C-AC16-89A119C93054}"/>
              </a:ext>
            </a:extLst>
          </p:cNvPr>
          <p:cNvSpPr/>
          <p:nvPr/>
        </p:nvSpPr>
        <p:spPr>
          <a:xfrm>
            <a:off x="6977064" y="1865800"/>
            <a:ext cx="1044575" cy="608013"/>
          </a:xfrm>
          <a:prstGeom prst="rect">
            <a:avLst/>
          </a:prstGeom>
          <a:solidFill>
            <a:srgbClr val="4D5766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Q3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2DCA20E8-C8C1-4E57-A32E-B3F5984A91AC}"/>
              </a:ext>
            </a:extLst>
          </p:cNvPr>
          <p:cNvSpPr/>
          <p:nvPr/>
        </p:nvSpPr>
        <p:spPr>
          <a:xfrm>
            <a:off x="9188452" y="1183175"/>
            <a:ext cx="3282950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630B23A-DA34-4A48-8642-0410FA5C3EC6}"/>
              </a:ext>
            </a:extLst>
          </p:cNvPr>
          <p:cNvSpPr/>
          <p:nvPr/>
        </p:nvSpPr>
        <p:spPr>
          <a:xfrm>
            <a:off x="11401426" y="1865800"/>
            <a:ext cx="1044575" cy="608013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377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Q3</a:t>
            </a:r>
          </a:p>
        </p:txBody>
      </p:sp>
      <p:cxnSp>
        <p:nvCxnSpPr>
          <p:cNvPr id="30" name="Straight Connector 9">
            <a:extLst>
              <a:ext uri="{FF2B5EF4-FFF2-40B4-BE49-F238E27FC236}">
                <a16:creationId xmlns:a16="http://schemas.microsoft.com/office/drawing/2014/main" id="{F5E05A1B-AE3E-4595-BA5C-730C5B383DA1}"/>
              </a:ext>
            </a:extLst>
          </p:cNvPr>
          <p:cNvCxnSpPr>
            <a:cxnSpLocks/>
          </p:cNvCxnSpPr>
          <p:nvPr/>
        </p:nvCxnSpPr>
        <p:spPr bwMode="auto">
          <a:xfrm flipV="1">
            <a:off x="8050210" y="1819759"/>
            <a:ext cx="0" cy="2284412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" name="Straight Connector 10">
            <a:extLst>
              <a:ext uri="{FF2B5EF4-FFF2-40B4-BE49-F238E27FC236}">
                <a16:creationId xmlns:a16="http://schemas.microsoft.com/office/drawing/2014/main" id="{60BF2843-E89B-48E8-BCBF-A0BC0399349E}"/>
              </a:ext>
            </a:extLst>
          </p:cNvPr>
          <p:cNvCxnSpPr>
            <a:cxnSpLocks/>
          </p:cNvCxnSpPr>
          <p:nvPr/>
        </p:nvCxnSpPr>
        <p:spPr bwMode="auto">
          <a:xfrm flipV="1">
            <a:off x="10264772" y="1819759"/>
            <a:ext cx="0" cy="2284412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2" name="Straight Connector 11">
            <a:extLst>
              <a:ext uri="{FF2B5EF4-FFF2-40B4-BE49-F238E27FC236}">
                <a16:creationId xmlns:a16="http://schemas.microsoft.com/office/drawing/2014/main" id="{BCC9B0AA-D549-473C-803E-62BF955FC0FD}"/>
              </a:ext>
            </a:extLst>
          </p:cNvPr>
          <p:cNvCxnSpPr>
            <a:cxnSpLocks/>
          </p:cNvCxnSpPr>
          <p:nvPr/>
        </p:nvCxnSpPr>
        <p:spPr bwMode="auto">
          <a:xfrm flipV="1">
            <a:off x="9155104" y="1819759"/>
            <a:ext cx="0" cy="1839277"/>
          </a:xfrm>
          <a:prstGeom prst="line">
            <a:avLst/>
          </a:prstGeom>
          <a:noFill/>
          <a:ln w="19050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" name="Straight Connector 12">
            <a:extLst>
              <a:ext uri="{FF2B5EF4-FFF2-40B4-BE49-F238E27FC236}">
                <a16:creationId xmlns:a16="http://schemas.microsoft.com/office/drawing/2014/main" id="{6F5B1626-8B71-47F1-906F-4FAB8331774A}"/>
              </a:ext>
            </a:extLst>
          </p:cNvPr>
          <p:cNvCxnSpPr>
            <a:cxnSpLocks/>
          </p:cNvCxnSpPr>
          <p:nvPr/>
        </p:nvCxnSpPr>
        <p:spPr bwMode="auto">
          <a:xfrm flipV="1">
            <a:off x="12471397" y="1819759"/>
            <a:ext cx="0" cy="2284412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F16A8489-336E-4B16-BB23-E3B62C48CCB7}"/>
              </a:ext>
            </a:extLst>
          </p:cNvPr>
          <p:cNvSpPr/>
          <p:nvPr/>
        </p:nvSpPr>
        <p:spPr>
          <a:xfrm>
            <a:off x="8715372" y="3051659"/>
            <a:ext cx="922338" cy="482600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00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freeze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934E731A-CE97-46DD-95F7-3E569CDD372F}"/>
              </a:ext>
            </a:extLst>
          </p:cNvPr>
          <p:cNvSpPr/>
          <p:nvPr/>
        </p:nvSpPr>
        <p:spPr>
          <a:xfrm>
            <a:off x="9821864" y="3097700"/>
            <a:ext cx="923925" cy="60642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stage-3  freeze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2B3FC549-7429-4BA7-8887-8E43AFE6CFEB}"/>
              </a:ext>
            </a:extLst>
          </p:cNvPr>
          <p:cNvSpPr/>
          <p:nvPr/>
        </p:nvSpPr>
        <p:spPr>
          <a:xfrm>
            <a:off x="10869614" y="3292959"/>
            <a:ext cx="1000125" cy="449262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ASN.1   freeze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F8C24D7B-F9A1-4AD9-8958-1FA4433A62B3}"/>
              </a:ext>
            </a:extLst>
          </p:cNvPr>
          <p:cNvSpPr/>
          <p:nvPr/>
        </p:nvSpPr>
        <p:spPr>
          <a:xfrm>
            <a:off x="11953876" y="3410438"/>
            <a:ext cx="1001713" cy="606425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/>
          <a:lstStyle/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RAN4 </a:t>
            </a:r>
          </a:p>
          <a:p>
            <a:pPr algn="ctr" defTabSz="685766">
              <a:defRPr/>
            </a:pPr>
            <a: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performance completion  </a:t>
            </a:r>
            <a:br>
              <a:rPr lang="en-US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10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38" name="Rectangle: Rounded Corners 34">
            <a:extLst>
              <a:ext uri="{FF2B5EF4-FFF2-40B4-BE49-F238E27FC236}">
                <a16:creationId xmlns:a16="http://schemas.microsoft.com/office/drawing/2014/main" id="{B75876B0-8E9E-4CB5-BA1E-D8BD002262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73889" y="2510321"/>
            <a:ext cx="6192837" cy="1555750"/>
          </a:xfrm>
          <a:prstGeom prst="roundRect">
            <a:avLst>
              <a:gd name="adj" fmla="val 16667"/>
            </a:avLst>
          </a:prstGeom>
          <a:noFill/>
          <a:ln w="190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  <a:defRPr/>
            </a:pPr>
            <a:endParaRPr lang="en-US" altLang="en-US" sz="10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0EF036C9-2779-4DC0-86A7-C180AF7C228E}"/>
              </a:ext>
            </a:extLst>
          </p:cNvPr>
          <p:cNvSpPr txBox="1"/>
          <p:nvPr/>
        </p:nvSpPr>
        <p:spPr>
          <a:xfrm>
            <a:off x="7069139" y="3734284"/>
            <a:ext cx="4836260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b="1" u="sng" dirty="0">
                <a:solidFill>
                  <a:srgbClr val="FF0000"/>
                </a:solidFill>
                <a:latin typeface="Calibri"/>
              </a:rPr>
              <a:t>Potential new timeline </a:t>
            </a:r>
            <a:r>
              <a:rPr lang="en-US" sz="1600" dirty="0">
                <a:solidFill>
                  <a:srgbClr val="FF0000"/>
                </a:solidFill>
                <a:latin typeface="Calibri"/>
              </a:rPr>
              <a:t>to be committed to latest in Dec</a:t>
            </a:r>
          </a:p>
        </p:txBody>
      </p:sp>
      <p:sp>
        <p:nvSpPr>
          <p:cNvPr id="43" name="Arrow: Right 42">
            <a:extLst>
              <a:ext uri="{FF2B5EF4-FFF2-40B4-BE49-F238E27FC236}">
                <a16:creationId xmlns:a16="http://schemas.microsoft.com/office/drawing/2014/main" id="{FCE7B669-9458-444C-8B36-BA73EC5C9075}"/>
              </a:ext>
            </a:extLst>
          </p:cNvPr>
          <p:cNvSpPr/>
          <p:nvPr/>
        </p:nvSpPr>
        <p:spPr bwMode="auto">
          <a:xfrm>
            <a:off x="5977890" y="1761656"/>
            <a:ext cx="826763" cy="354330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5163294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2391" y="0"/>
            <a:ext cx="10654018" cy="1143000"/>
          </a:xfrm>
        </p:spPr>
        <p:txBody>
          <a:bodyPr/>
          <a:lstStyle/>
          <a:p>
            <a:r>
              <a:rPr lang="en-US" dirty="0"/>
              <a:t>RAN1 TU Management for 4Q’20 &amp; 1Q/2Q’21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9081" y="853445"/>
            <a:ext cx="12475013" cy="621970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>
                <a:solidFill>
                  <a:srgbClr val="FF0000"/>
                </a:solidFill>
                <a:sym typeface="Wingdings" panose="05000000000000000000" pitchFamily="2" charset="2"/>
              </a:rPr>
              <a:t>Assumptions: all RAN1 meetings in the next 3 quarters are e-meetings</a:t>
            </a:r>
          </a:p>
          <a:p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CEF4208-D526-4683-B2A8-74C7959EB39E}"/>
              </a:ext>
            </a:extLst>
          </p:cNvPr>
          <p:cNvSpPr txBox="1">
            <a:spLocks/>
          </p:cNvSpPr>
          <p:nvPr/>
        </p:nvSpPr>
        <p:spPr bwMode="auto">
          <a:xfrm>
            <a:off x="226267" y="1266951"/>
            <a:ext cx="5234966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189" indent="-457189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3733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75" indent="-38099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</a:defRPr>
            </a:lvl2pPr>
            <a:lvl3pPr marL="1523962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667">
                <a:solidFill>
                  <a:schemeClr val="tx1"/>
                </a:solidFill>
                <a:latin typeface="+mn-lt"/>
              </a:defRPr>
            </a:lvl3pPr>
            <a:lvl4pPr marL="2133547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67">
                <a:solidFill>
                  <a:schemeClr val="tx1"/>
                </a:solidFill>
                <a:latin typeface="+mn-lt"/>
              </a:defRPr>
            </a:lvl4pPr>
            <a:lvl5pPr marL="274313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000" kern="0" dirty="0"/>
              <a:t>Due to the natural difference between a physical meeting and an e-Meeting, the absolute values of the TUs herein should not be interpreted the same as in a physical meeting in terms of RAN1 capacity</a:t>
            </a:r>
          </a:p>
          <a:p>
            <a:pPr lvl="1"/>
            <a:r>
              <a:rPr lang="en-US" sz="1600" kern="0" dirty="0"/>
              <a:t>Note that different e-meetings may have different durations</a:t>
            </a:r>
          </a:p>
          <a:p>
            <a:r>
              <a:rPr lang="en-US" sz="2000" kern="0" dirty="0">
                <a:sym typeface="Wingdings" panose="05000000000000000000" pitchFamily="2" charset="2"/>
              </a:rPr>
              <a:t>The TU #s herein are primarily for gauging</a:t>
            </a:r>
            <a:r>
              <a:rPr lang="en-US" sz="2000" kern="0" dirty="0"/>
              <a:t> the ratio of email threads and GTW session times for different topics</a:t>
            </a:r>
          </a:p>
          <a:p>
            <a:r>
              <a:rPr lang="en-US" sz="2000" kern="0" dirty="0"/>
              <a:t>Total TUs:</a:t>
            </a:r>
          </a:p>
          <a:p>
            <a:pPr lvl="1"/>
            <a:r>
              <a:rPr lang="en-US" sz="1600" kern="0" dirty="0"/>
              <a:t>27 + 4 (reserved for maintenance)=31</a:t>
            </a:r>
          </a:p>
          <a:p>
            <a:pPr lvl="1"/>
            <a:r>
              <a:rPr lang="en-US" sz="1600" kern="0" dirty="0"/>
              <a:t>For RAN1#103-e, a total of 40 TUs is assumed</a:t>
            </a:r>
          </a:p>
          <a:p>
            <a:pPr lvl="2"/>
            <a:r>
              <a:rPr lang="en-US" sz="1200" kern="0" dirty="0"/>
              <a:t>The 4 Rel-17 SIs are allocated with 4 TUs each, targeting for completion by Dec’2020</a:t>
            </a:r>
          </a:p>
          <a:p>
            <a:pPr lvl="2" eaLnBrk="1" hangingPunct="1">
              <a:spcBef>
                <a:spcPct val="0"/>
              </a:spcBef>
              <a:defRPr/>
            </a:pPr>
            <a:r>
              <a:rPr lang="en-GB" altLang="ja-JP" sz="1267" dirty="0">
                <a:ea typeface="ＭＳ Ｐゴシック" panose="020B0600070205080204" pitchFamily="34" charset="-128"/>
              </a:rPr>
              <a:t>Meeting planning: staggering for different items</a:t>
            </a:r>
          </a:p>
          <a:p>
            <a:pPr lvl="3" eaLnBrk="1" hangingPunct="1">
              <a:spcBef>
                <a:spcPct val="0"/>
              </a:spcBef>
              <a:defRPr/>
            </a:pPr>
            <a:r>
              <a:rPr lang="en-GB" altLang="ja-JP" sz="1100" dirty="0">
                <a:ea typeface="ＭＳ Ｐゴシック" panose="020B0600070205080204" pitchFamily="34" charset="-128"/>
              </a:rPr>
              <a:t>Rel-17 4 SIs: all the 3 weeks</a:t>
            </a:r>
          </a:p>
          <a:p>
            <a:pPr lvl="3" eaLnBrk="1" hangingPunct="1">
              <a:spcBef>
                <a:spcPct val="0"/>
              </a:spcBef>
              <a:defRPr/>
            </a:pPr>
            <a:r>
              <a:rPr lang="en-GB" altLang="ja-JP" sz="1100" dirty="0">
                <a:ea typeface="ＭＳ Ｐゴシック" panose="020B0600070205080204" pitchFamily="34" charset="-128"/>
              </a:rPr>
              <a:t>Maintenance: primarily first 2 weeks</a:t>
            </a:r>
          </a:p>
          <a:p>
            <a:pPr lvl="3" eaLnBrk="1" hangingPunct="1">
              <a:spcBef>
                <a:spcPct val="0"/>
              </a:spcBef>
              <a:defRPr/>
            </a:pPr>
            <a:r>
              <a:rPr lang="en-GB" altLang="ja-JP" sz="1100" dirty="0">
                <a:ea typeface="ＭＳ Ｐゴシック" panose="020B0600070205080204" pitchFamily="34" charset="-128"/>
              </a:rPr>
              <a:t>Other Rel-17 items: primarily last 2 weeks</a:t>
            </a:r>
          </a:p>
          <a:p>
            <a:pPr lvl="2"/>
            <a:endParaRPr lang="en-US" sz="1600" kern="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565C53F-7F08-415A-A03D-222F81EBBC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1233" y="1639484"/>
            <a:ext cx="762000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113760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777" y="443752"/>
            <a:ext cx="2493535" cy="1143000"/>
          </a:xfrm>
        </p:spPr>
        <p:txBody>
          <a:bodyPr/>
          <a:lstStyle/>
          <a:p>
            <a:r>
              <a:rPr lang="en-US" dirty="0"/>
              <a:t>RAN2 TUs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37030" y="1929653"/>
            <a:ext cx="3302122" cy="42473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- R2 Early SIs end after 21Q1.</a:t>
            </a:r>
          </a:p>
          <a:p>
            <a:r>
              <a:rPr lang="en-US" dirty="0"/>
              <a:t>- For Quarters with 2 meetings</a:t>
            </a:r>
          </a:p>
          <a:p>
            <a:r>
              <a:rPr lang="en-US" dirty="0"/>
              <a:t>  the meetings will be 70% of </a:t>
            </a:r>
          </a:p>
          <a:p>
            <a:r>
              <a:rPr lang="en-US" dirty="0"/>
              <a:t>  an ordinary meeting (5+2)</a:t>
            </a:r>
          </a:p>
          <a:p>
            <a:r>
              <a:rPr lang="en-US" dirty="0"/>
              <a:t>- Proposal to make the difference</a:t>
            </a:r>
          </a:p>
          <a:p>
            <a:r>
              <a:rPr lang="en-US" dirty="0"/>
              <a:t>  visible at RP, i.e. Nominal </a:t>
            </a:r>
          </a:p>
          <a:p>
            <a:r>
              <a:rPr lang="en-US" dirty="0"/>
              <a:t>  R2 capacity for such meetings</a:t>
            </a:r>
          </a:p>
          <a:p>
            <a:r>
              <a:rPr lang="en-US" dirty="0"/>
              <a:t>  28 TUs instead of 40 TUs. </a:t>
            </a:r>
          </a:p>
          <a:p>
            <a:r>
              <a:rPr lang="en-US" dirty="0"/>
              <a:t>- Q4: Assume that 50% is used </a:t>
            </a:r>
          </a:p>
          <a:p>
            <a:r>
              <a:rPr lang="en-US" dirty="0"/>
              <a:t>  for maintenance</a:t>
            </a:r>
          </a:p>
          <a:p>
            <a:endParaRPr lang="en-US" dirty="0"/>
          </a:p>
          <a:p>
            <a:r>
              <a:rPr lang="en-US" dirty="0"/>
              <a:t>Approximately for R2</a:t>
            </a:r>
          </a:p>
          <a:p>
            <a:pPr marL="285750" indent="-285750">
              <a:buFontTx/>
              <a:buChar char="-"/>
            </a:pPr>
            <a:r>
              <a:rPr lang="en-US" dirty="0"/>
              <a:t>1 TU = 1.5h online + CB time</a:t>
            </a:r>
          </a:p>
          <a:p>
            <a:pPr marL="285750" indent="-285750">
              <a:buFontTx/>
              <a:buChar char="-"/>
            </a:pPr>
            <a:r>
              <a:rPr lang="en-US" dirty="0"/>
              <a:t>1 TU = 1-3 AT-email disc. </a:t>
            </a:r>
          </a:p>
          <a:p>
            <a:pPr marL="285750" indent="-285750">
              <a:buFontTx/>
              <a:buChar char="-"/>
            </a:pPr>
            <a:r>
              <a:rPr lang="en-US" dirty="0"/>
              <a:t>1 TU = 1-3 input </a:t>
            </a:r>
            <a:r>
              <a:rPr lang="en-US" dirty="0" err="1"/>
              <a:t>tdocs</a:t>
            </a:r>
            <a:r>
              <a:rPr lang="en-US" dirty="0"/>
              <a:t>. 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21787"/>
              </p:ext>
            </p:extLst>
          </p:nvPr>
        </p:nvGraphicFramePr>
        <p:xfrm>
          <a:off x="4659313" y="443757"/>
          <a:ext cx="6434511" cy="574770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744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64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92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52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962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9942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928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>
                          <a:effectLst/>
                        </a:rPr>
                        <a:t>20Q3</a:t>
                      </a:r>
                      <a:endParaRPr lang="en-US" sz="1200" b="1" i="0" u="none" strike="noStrike">
                        <a:solidFill>
                          <a:srgbClr val="80808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>
                          <a:effectLst/>
                        </a:rPr>
                        <a:t>20Q4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>
                          <a:effectLst/>
                        </a:rPr>
                        <a:t>21Q1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>
                    <a:solidFill>
                      <a:srgbClr val="FFC0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>
                          <a:effectLst/>
                        </a:rPr>
                        <a:t>21Q2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8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u="none" strike="noStrike" dirty="0" err="1">
                          <a:effectLst/>
                        </a:rPr>
                        <a:t>Rel</a:t>
                      </a:r>
                      <a:r>
                        <a:rPr lang="en-US" sz="1200" b="1" u="none" strike="noStrike" dirty="0">
                          <a:effectLst/>
                        </a:rPr>
                        <a:t> 17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effectLst/>
                        </a:rPr>
                        <a:t>111</a:t>
                      </a:r>
                      <a:endParaRPr lang="en-US" sz="1200" b="1" i="0" u="none" strike="noStrike" dirty="0">
                        <a:solidFill>
                          <a:srgbClr val="80808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effectLst/>
                        </a:rPr>
                        <a:t>112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effectLst/>
                        </a:rPr>
                        <a:t>113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effectLst/>
                        </a:rPr>
                        <a:t>113B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effectLst/>
                        </a:rPr>
                        <a:t>114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9286">
                <a:tc>
                  <a:txBody>
                    <a:bodyPr/>
                    <a:lstStyle/>
                    <a:p>
                      <a:pPr algn="l" fontAlgn="b"/>
                      <a:r>
                        <a:rPr lang="nn-NO" sz="1200" u="none" strike="noStrike">
                          <a:effectLst/>
                        </a:rPr>
                        <a:t>NR Sidelink relay SI + WI</a:t>
                      </a:r>
                      <a:endParaRPr lang="nn-NO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solidFill>
                            <a:srgbClr val="FFA7A7"/>
                          </a:solidFill>
                          <a:effectLst/>
                        </a:rPr>
                        <a:t>2</a:t>
                      </a:r>
                      <a:endParaRPr lang="en-US" sz="1200" b="0" i="0" u="none" strike="noStrike" dirty="0">
                        <a:solidFill>
                          <a:srgbClr val="FFA7A7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1.5</a:t>
                      </a:r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1.5</a:t>
                      </a:r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1.5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928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[R1] NR positioning enhancements SI + WI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solidFill>
                            <a:srgbClr val="FFA7A7"/>
                          </a:solidFill>
                          <a:effectLst/>
                        </a:rPr>
                        <a:t>1</a:t>
                      </a:r>
                      <a:endParaRPr lang="en-US" sz="1200" b="0" i="0" u="none" strike="noStrike" dirty="0">
                        <a:solidFill>
                          <a:srgbClr val="FFA7A7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928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[R1] Reduced Capability SI = WI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solidFill>
                            <a:srgbClr val="FFA7A7"/>
                          </a:solidFill>
                          <a:effectLst/>
                        </a:rPr>
                        <a:t>2</a:t>
                      </a:r>
                      <a:endParaRPr lang="en-US" sz="1200" b="0" i="0" u="none" strike="noStrike" dirty="0">
                        <a:solidFill>
                          <a:srgbClr val="FFA7A7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0.5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928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RAN slicing SI + WI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solidFill>
                            <a:srgbClr val="FFA7A7"/>
                          </a:solidFill>
                          <a:effectLst/>
                        </a:rPr>
                        <a:t>0.5</a:t>
                      </a:r>
                      <a:endParaRPr lang="en-US" sz="1200" b="0" i="0" u="none" strike="noStrike" dirty="0">
                        <a:solidFill>
                          <a:srgbClr val="FFA7A7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solidFill>
                            <a:srgbClr val="FF0000"/>
                          </a:solidFill>
                          <a:effectLst/>
                        </a:rPr>
                        <a:t>0.5</a:t>
                      </a:r>
                      <a:endParaRPr lang="en-US" sz="12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0.5</a:t>
                      </a:r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0.5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0.5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928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NR Multicast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2</a:t>
                      </a:r>
                      <a:endParaRPr lang="en-US" sz="12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1.5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1.5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928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[R1] NR Non-Terrestrial Networks (NTN)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2</a:t>
                      </a:r>
                      <a:endParaRPr lang="en-US" sz="12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1.5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1.5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928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UE Power Saving 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</a:t>
                      </a:r>
                      <a:endParaRPr lang="en-US" sz="12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928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MR DC/CA enhancements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</a:t>
                      </a:r>
                      <a:endParaRPr lang="en-US" sz="12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6928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Small Data enhancements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</a:t>
                      </a:r>
                      <a:endParaRPr lang="en-US" sz="12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1.5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1.5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0.5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6928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NR IIoT/URLLC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</a:t>
                      </a:r>
                      <a:endParaRPr lang="en-US" sz="12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6928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[R1] NB-IoT / eMTC enhancements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</a:t>
                      </a:r>
                      <a:endParaRPr lang="en-US" sz="12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6928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[R3] SON/MDT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</a:t>
                      </a:r>
                      <a:endParaRPr lang="en-US" sz="12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0.5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74038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NR IAB enhancements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US" sz="12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6928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Multi SIM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US" sz="12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0.5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6928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Non-Public Networks (NPN)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US" sz="12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0.5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6928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[R1] IoT NTN SI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US" sz="12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0.5</a:t>
                      </a:r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0.5</a:t>
                      </a:r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6928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[R1] NR Sidelink enhancements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US" sz="12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1.5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6928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[R1] NR MIMO fe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6928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[R3] NR QoE SI and WI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US" sz="12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0.5</a:t>
                      </a:r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0.5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0.5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6928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[R1] NR up to 71GHz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US" sz="12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97404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[R1] </a:t>
                      </a:r>
                      <a:r>
                        <a:rPr lang="en-US" sz="1200" u="none" strike="noStrike" dirty="0" err="1">
                          <a:effectLst/>
                        </a:rPr>
                        <a:t>Misc</a:t>
                      </a:r>
                      <a:r>
                        <a:rPr lang="en-US" sz="1200" u="none" strike="noStrike" dirty="0">
                          <a:effectLst/>
                        </a:rPr>
                        <a:t> R1 items, </a:t>
                      </a:r>
                      <a:r>
                        <a:rPr lang="en-US" sz="1200" u="none" strike="noStrike" dirty="0" err="1">
                          <a:effectLst/>
                        </a:rPr>
                        <a:t>Cov</a:t>
                      </a:r>
                      <a:r>
                        <a:rPr lang="en-US" sz="1200" u="none" strike="noStrike" dirty="0">
                          <a:effectLst/>
                        </a:rPr>
                        <a:t> </a:t>
                      </a:r>
                      <a:r>
                        <a:rPr lang="en-US" sz="1200" u="none" strike="noStrike" dirty="0" err="1">
                          <a:effectLst/>
                        </a:rPr>
                        <a:t>Enh</a:t>
                      </a:r>
                      <a:r>
                        <a:rPr lang="en-US" sz="1200" u="none" strike="noStrike" dirty="0">
                          <a:effectLst/>
                        </a:rPr>
                        <a:t>, DSS </a:t>
                      </a:r>
                      <a:r>
                        <a:rPr lang="en-US" sz="1200" u="none" strike="noStrike" dirty="0" err="1">
                          <a:effectLst/>
                        </a:rPr>
                        <a:t>sched</a:t>
                      </a:r>
                      <a:r>
                        <a:rPr lang="en-US" sz="1200" u="none" strike="noStrike" dirty="0">
                          <a:effectLst/>
                        </a:rPr>
                        <a:t> </a:t>
                      </a:r>
                      <a:r>
                        <a:rPr lang="en-US" sz="1200" u="none" strike="noStrike" dirty="0" err="1">
                          <a:effectLst/>
                        </a:rPr>
                        <a:t>enh</a:t>
                      </a:r>
                      <a:r>
                        <a:rPr lang="en-US" sz="1200" u="none" strike="noStrike" dirty="0">
                          <a:effectLst/>
                        </a:rPr>
                        <a:t> </a:t>
                      </a:r>
                      <a:r>
                        <a:rPr lang="en-US" sz="1200" u="none" strike="noStrike" dirty="0" err="1">
                          <a:effectLst/>
                        </a:rPr>
                        <a:t>etc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US" sz="12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6928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R17 Other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1.5</a:t>
                      </a:r>
                      <a:endParaRPr lang="en-US" sz="12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0.5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0.5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16928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TEI17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US" sz="12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 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16928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R17 Total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17</a:t>
                      </a:r>
                      <a:endParaRPr lang="en-US" sz="12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20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23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17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17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16928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Rel 16 Total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18</a:t>
                      </a:r>
                      <a:endParaRPr lang="en-US" sz="12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15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14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9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9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  <a:tr h="16928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NR Rel 15 Total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3</a:t>
                      </a:r>
                      <a:endParaRPr lang="en-US" sz="12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3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  <a:tr h="16928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EUTRA R15 and earlier Total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2</a:t>
                      </a:r>
                      <a:endParaRPr lang="en-US" sz="12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1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28"/>
                  </a:ext>
                </a:extLst>
              </a:tr>
              <a:tr h="16928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RAN2 Total (40)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40</a:t>
                      </a:r>
                      <a:endParaRPr lang="en-US" sz="12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40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40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>
                          <a:effectLst/>
                        </a:rPr>
                        <a:t>28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u="none" strike="noStrike" dirty="0">
                          <a:effectLst/>
                        </a:rPr>
                        <a:t>28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985" marR="3985" marT="3985" marB="0" anchor="b"/>
                </a:tc>
                <a:extLst>
                  <a:ext uri="{0D108BD9-81ED-4DB2-BD59-A6C34878D82A}">
                    <a16:rowId xmlns:a16="http://schemas.microsoft.com/office/drawing/2014/main" val="100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96969397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2391" y="136321"/>
            <a:ext cx="10654018" cy="1143000"/>
          </a:xfrm>
        </p:spPr>
        <p:txBody>
          <a:bodyPr/>
          <a:lstStyle/>
          <a:p>
            <a:r>
              <a:rPr lang="en-US" dirty="0"/>
              <a:t>RAN3 TU Management Until Q2/21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0693" y="1090188"/>
            <a:ext cx="9021940" cy="621970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>
                <a:solidFill>
                  <a:srgbClr val="FF0000"/>
                </a:solidFill>
                <a:sym typeface="Wingdings" panose="05000000000000000000" pitchFamily="2" charset="2"/>
              </a:rPr>
              <a:t>Assumption: all RAN3 meetings in the next 3 quarters are e-meetings</a:t>
            </a:r>
          </a:p>
          <a:p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CEF4208-D526-4683-B2A8-74C7959EB39E}"/>
              </a:ext>
            </a:extLst>
          </p:cNvPr>
          <p:cNvSpPr txBox="1">
            <a:spLocks/>
          </p:cNvSpPr>
          <p:nvPr/>
        </p:nvSpPr>
        <p:spPr bwMode="auto">
          <a:xfrm>
            <a:off x="276601" y="1638952"/>
            <a:ext cx="5013153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189" indent="-457189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3733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75" indent="-38099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</a:defRPr>
            </a:lvl2pPr>
            <a:lvl3pPr marL="1523962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667">
                <a:solidFill>
                  <a:schemeClr val="tx1"/>
                </a:solidFill>
                <a:latin typeface="+mn-lt"/>
              </a:defRPr>
            </a:lvl3pPr>
            <a:lvl4pPr marL="2133547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67">
                <a:solidFill>
                  <a:schemeClr val="tx1"/>
                </a:solidFill>
                <a:latin typeface="+mn-lt"/>
              </a:defRPr>
            </a:lvl4pPr>
            <a:lvl5pPr marL="274313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400" kern="0" dirty="0"/>
              <a:t>Plan assumes 12 “f2f TUs” per meeting</a:t>
            </a:r>
          </a:p>
          <a:p>
            <a:r>
              <a:rPr lang="en-US" sz="2400" kern="0" dirty="0"/>
              <a:t>1 f2f TU ↔ ~7 e-mail discussions + ~40 min. online time</a:t>
            </a:r>
          </a:p>
          <a:p>
            <a:r>
              <a:rPr lang="en-US" sz="2400" kern="0" dirty="0"/>
              <a:t>Actual allocation of e-mail discussions and online sessions in an e-meeting continues to be up to the Chairman’s discretion</a:t>
            </a:r>
          </a:p>
          <a:p>
            <a:r>
              <a:rPr lang="en-US" sz="2400" kern="0" dirty="0">
                <a:solidFill>
                  <a:srgbClr val="FF0000"/>
                </a:solidFill>
              </a:rPr>
              <a:t>2 meetings/quarter are assumed in Q4/21 in order to keep the Rel-17 deadline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6CC28E0-80AB-4EE3-8A89-5803F8534B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7240" y="1597406"/>
            <a:ext cx="7692714" cy="512427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9168AAF-2F91-481C-AEB4-8243794072FF}"/>
              </a:ext>
            </a:extLst>
          </p:cNvPr>
          <p:cNvSpPr txBox="1"/>
          <p:nvPr/>
        </p:nvSpPr>
        <p:spPr>
          <a:xfrm>
            <a:off x="3927672" y="6136904"/>
            <a:ext cx="11208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00B0F0"/>
                </a:solidFill>
              </a:rPr>
              <a:t>Study item</a:t>
            </a:r>
            <a:br>
              <a:rPr lang="en-US" sz="1600" dirty="0">
                <a:solidFill>
                  <a:srgbClr val="00B0F0"/>
                </a:solidFill>
              </a:rPr>
            </a:br>
            <a:r>
              <a:rPr lang="en-US" sz="1600" dirty="0"/>
              <a:t>* RAN3-led</a:t>
            </a:r>
          </a:p>
        </p:txBody>
      </p:sp>
    </p:spTree>
    <p:extLst>
      <p:ext uri="{BB962C8B-B14F-4D97-AF65-F5344CB8AC3E}">
        <p14:creationId xmlns:p14="http://schemas.microsoft.com/office/powerpoint/2010/main" val="3624777402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30034</TotalTime>
  <Words>1719</Words>
  <Application>Microsoft Office PowerPoint</Application>
  <PresentationFormat>Custom</PresentationFormat>
  <Paragraphs>846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Release, Meeting and TU planning</vt:lpstr>
      <vt:lpstr>Outline</vt:lpstr>
      <vt:lpstr>Proposed RAN meeting plan</vt:lpstr>
      <vt:lpstr>Key elements of the proposed plan (1/2)</vt:lpstr>
      <vt:lpstr>Key elements of the proposed plan (2/2)</vt:lpstr>
      <vt:lpstr>Release 17 timeline</vt:lpstr>
      <vt:lpstr>RAN1 TU Management for 4Q’20 &amp; 1Q/2Q’21</vt:lpstr>
      <vt:lpstr>RAN2 TUs</vt:lpstr>
      <vt:lpstr>RAN3 TU Management Until Q2/21</vt:lpstr>
      <vt:lpstr>RAN4 TU projection for R17</vt:lpstr>
      <vt:lpstr>Proposal</vt:lpstr>
      <vt:lpstr>Thank you!</vt:lpstr>
      <vt:lpstr> Appendix:   RAN2 TUs entire R17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Bertenyi, Balazs (Nokia - HU/Budapest)</cp:lastModifiedBy>
  <cp:revision>532</cp:revision>
  <dcterms:created xsi:type="dcterms:W3CDTF">2018-05-24T11:49:12Z</dcterms:created>
  <dcterms:modified xsi:type="dcterms:W3CDTF">2020-09-11T16:51:18Z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