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0" r:id="rId5"/>
  </p:sldMasterIdLst>
  <p:notesMasterIdLst>
    <p:notesMasterId r:id="rId10"/>
  </p:notesMasterIdLst>
  <p:sldIdLst>
    <p:sldId id="256" r:id="rId6"/>
    <p:sldId id="266" r:id="rId7"/>
    <p:sldId id="269" r:id="rId8"/>
    <p:sldId id="271" r:id="rId9"/>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 Anthony (Nokia - GB/Bristol)" initials="LA(-G" lastIdx="5" clrIdx="0"/>
  <p:cmAuthor id="2" name="ZTE 2nd" initials="RZ2ndRev" lastIdx="6" clrIdx="1"/>
  <p:cmAuthor id="3" name="Luis Martinez G62" initials="LMG62" lastIdx="8"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23BE9D-2C69-4AB9-B41A-0BD2446E43EC}" v="6" dt="2020-09-07T13:14:29.7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2FA4BE-82FC-4FFE-AAF3-5CD7FA65040F}" type="datetimeFigureOut">
              <a:rPr lang="sv-SE" smtClean="0"/>
              <a:t>2020-09-07</a:t>
            </a:fld>
            <a:endParaRPr lang="sv-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5C722-B676-479F-A43E-B616D1E195ED}" type="slidenum">
              <a:rPr lang="sv-SE" smtClean="0"/>
              <a:t>‹#›</a:t>
            </a:fld>
            <a:endParaRPr lang="sv-S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2020-09-07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2020-09-07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2020-09-07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20E1CD4F-CAD4-472F-9108-0C6DDA8F73D7}" type="datetimeFigureOut">
              <a:rPr lang="sv-SE" smtClean="0"/>
              <a:t>2020-09-07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E1CD4F-CAD4-472F-9108-0C6DDA8F73D7}" type="datetimeFigureOut">
              <a:rPr lang="sv-SE" smtClean="0"/>
              <a:t>2020-09-07</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20E1CD4F-CAD4-472F-9108-0C6DDA8F73D7}" type="datetimeFigureOut">
              <a:rPr lang="sv-SE" smtClean="0"/>
              <a:t>2020-09-07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20E1CD4F-CAD4-472F-9108-0C6DDA8F73D7}" type="datetimeFigureOut">
              <a:rPr lang="sv-SE" smtClean="0"/>
              <a:t>2020-09-07</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20E1CD4F-CAD4-472F-9108-0C6DDA8F73D7}" type="datetimeFigureOut">
              <a:rPr lang="sv-SE" smtClean="0"/>
              <a:t>2020-09-07</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1CD4F-CAD4-472F-9108-0C6DDA8F73D7}" type="datetimeFigureOut">
              <a:rPr lang="sv-SE" smtClean="0"/>
              <a:t>2020-09-07</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E1CD4F-CAD4-472F-9108-0C6DDA8F73D7}" type="datetimeFigureOut">
              <a:rPr lang="sv-SE" smtClean="0"/>
              <a:t>2020-09-07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0E1CD4F-CAD4-472F-9108-0C6DDA8F73D7}" type="datetimeFigureOut">
              <a:rPr lang="sv-SE" smtClean="0"/>
              <a:t>2020-09-07</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2208F544-F9D6-455F-B0D5-658141DC6C98}" type="slidenum">
              <a:rPr lang="sv-SE" smtClean="0"/>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1CD4F-CAD4-472F-9108-0C6DDA8F73D7}" type="datetimeFigureOut">
              <a:rPr lang="sv-SE" smtClean="0"/>
              <a:t>2020-09-07</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8F544-F9D6-455F-B0D5-658141DC6C98}" type="slidenum">
              <a:rPr lang="sv-SE" smtClean="0"/>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Motivation EMC test simplification for MSR BS</a:t>
            </a:r>
            <a:endParaRPr lang="sv-SE" dirty="0"/>
          </a:p>
        </p:txBody>
      </p:sp>
      <p:sp>
        <p:nvSpPr>
          <p:cNvPr id="3" name="Subtitle 2"/>
          <p:cNvSpPr>
            <a:spLocks noGrp="1"/>
          </p:cNvSpPr>
          <p:nvPr>
            <p:ph type="subTitle" idx="1"/>
          </p:nvPr>
        </p:nvSpPr>
        <p:spPr/>
        <p:txBody>
          <a:bodyPr/>
          <a:lstStyle/>
          <a:p>
            <a:r>
              <a:rPr lang="sv-SE" dirty="0"/>
              <a:t>Ericsson</a:t>
            </a:r>
          </a:p>
        </p:txBody>
      </p:sp>
      <p:sp>
        <p:nvSpPr>
          <p:cNvPr id="4" name="Rectangle 3"/>
          <p:cNvSpPr/>
          <p:nvPr/>
        </p:nvSpPr>
        <p:spPr>
          <a:xfrm>
            <a:off x="462454" y="383957"/>
            <a:ext cx="11613931" cy="646331"/>
          </a:xfrm>
          <a:prstGeom prst="rect">
            <a:avLst/>
          </a:prstGeom>
        </p:spPr>
        <p:txBody>
          <a:bodyPr wrap="square">
            <a:spAutoFit/>
          </a:bodyPr>
          <a:lstStyle/>
          <a:p>
            <a:r>
              <a:rPr lang="en-GB" b="1" dirty="0"/>
              <a:t>3GPP TSG RAN Meeting #89e								</a:t>
            </a:r>
            <a:r>
              <a:rPr lang="sv-SE" b="1" dirty="0"/>
              <a:t>RP-201799</a:t>
            </a:r>
            <a:endParaRPr lang="sv-SE" dirty="0"/>
          </a:p>
          <a:p>
            <a:pPr fontAlgn="auto" hangingPunct="0"/>
            <a:r>
              <a:rPr lang="en-GB" b="1" dirty="0"/>
              <a:t>Electronic Meeting, September 14 - 18, 2020</a:t>
            </a:r>
            <a:endParaRPr lang="sv-SE"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8785" y="188640"/>
            <a:ext cx="8229600" cy="490066"/>
          </a:xfrm>
        </p:spPr>
        <p:txBody>
          <a:bodyPr>
            <a:normAutofit fontScale="90000"/>
          </a:bodyPr>
          <a:lstStyle/>
          <a:p>
            <a:r>
              <a:rPr lang="sv-SE" dirty="0" err="1"/>
              <a:t>Background</a:t>
            </a:r>
            <a:endParaRPr lang="en-US" dirty="0"/>
          </a:p>
        </p:txBody>
      </p:sp>
      <p:sp>
        <p:nvSpPr>
          <p:cNvPr id="3" name="Content Placeholder 2"/>
          <p:cNvSpPr>
            <a:spLocks noGrp="1"/>
          </p:cNvSpPr>
          <p:nvPr>
            <p:ph idx="1"/>
          </p:nvPr>
        </p:nvSpPr>
        <p:spPr>
          <a:xfrm>
            <a:off x="472966" y="1182414"/>
            <a:ext cx="11114689" cy="5123136"/>
          </a:xfrm>
        </p:spPr>
        <p:txBody>
          <a:bodyPr>
            <a:normAutofit/>
          </a:bodyPr>
          <a:lstStyle/>
          <a:p>
            <a:r>
              <a:rPr lang="en-GB" dirty="0"/>
              <a:t>Standards such as TS 37.113 define the BS test configurations that shall be used for demonstrating EMC conformance. These BS test configurations (TCs) are applied according to the declared RAT Capability Set (CS) of the Base Station (MSR) and the Band Category of the declared operating band (i.e. BC1, BC2 or BC3). </a:t>
            </a:r>
          </a:p>
          <a:p>
            <a:r>
              <a:rPr lang="en-GB" dirty="0"/>
              <a:t>The TCs for MSR BS are defined in TS 37.141, and include 19 different capability sets (including 3 of single mode condition: WCDMA, LTE and NB-IoT standalone), which cover the possible RAT combinations available in a MSR BS.</a:t>
            </a:r>
          </a:p>
          <a:p>
            <a:endParaRPr lang="en-GB" sz="2400"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8785" y="188640"/>
            <a:ext cx="8229600" cy="490066"/>
          </a:xfrm>
        </p:spPr>
        <p:txBody>
          <a:bodyPr>
            <a:normAutofit fontScale="90000"/>
          </a:bodyPr>
          <a:lstStyle/>
          <a:p>
            <a:r>
              <a:rPr lang="sv-SE" dirty="0"/>
              <a:t>Justification</a:t>
            </a:r>
            <a:endParaRPr lang="en-US" dirty="0"/>
          </a:p>
        </p:txBody>
      </p:sp>
      <p:sp>
        <p:nvSpPr>
          <p:cNvPr id="3" name="Content Placeholder 2"/>
          <p:cNvSpPr>
            <a:spLocks noGrp="1"/>
          </p:cNvSpPr>
          <p:nvPr>
            <p:ph idx="1"/>
          </p:nvPr>
        </p:nvSpPr>
        <p:spPr>
          <a:xfrm>
            <a:off x="472966" y="1182414"/>
            <a:ext cx="11114689" cy="5123136"/>
          </a:xfrm>
        </p:spPr>
        <p:txBody>
          <a:bodyPr>
            <a:normAutofit fontScale="70000" lnSpcReduction="20000"/>
          </a:bodyPr>
          <a:lstStyle/>
          <a:p>
            <a:r>
              <a:rPr lang="en-US" sz="2400" i="1" dirty="0"/>
              <a:t>Current testing of EMC requirements as specified in standards such as TS 37.113 (MSR BS) considers many test configurations, due to various possible RAT combinations. Currently the Capability Sets for MSR standard add a new combination when a new RAT comes in. Even though, this principle looks for an understandable follow up of technical developments, it might not be the more efficient way from an EMC testing perspective. The increase in the number of combinations might lead to an increase in both the testing requirements and the testing cost (directly related to the testing time and resource).</a:t>
            </a:r>
            <a:endParaRPr lang="en-GB" sz="2400" i="1" dirty="0"/>
          </a:p>
          <a:p>
            <a:endParaRPr lang="en-US" sz="2400" i="1" dirty="0"/>
          </a:p>
          <a:p>
            <a:r>
              <a:rPr lang="en-GB" sz="2400" dirty="0"/>
              <a:t>Although EMC testing has some specificities that makes it different from RF testing, the TCs and CS used in EMC specs belong to the RF domain, which might lead to skip details that could contribute to simplify EMC testing.  For example, EMC </a:t>
            </a:r>
            <a:r>
              <a:rPr lang="en-US" sz="2400" dirty="0"/>
              <a:t>conducted emission and conducted immunity test methods and levels defined by IEC/CISPR are independent of the product (BS) characteristics and features, including the operating frequency or the Radio Access Technology (RAT).</a:t>
            </a:r>
            <a:endParaRPr lang="en-GB" sz="2400" dirty="0"/>
          </a:p>
          <a:p>
            <a:endParaRPr lang="en-US" sz="2400" i="1" dirty="0"/>
          </a:p>
          <a:p>
            <a:r>
              <a:rPr lang="en-US" sz="2400" i="1" dirty="0"/>
              <a:t>CISPR 32 Annex B specifies the methods for exercising the EUT during EMC emission measurements. CISPR indicates that “For each function, or group of functions selected to exercise the EUT, a number of representative modes of operation, including low power/standby mode, shall be considered for testing. The mode(s) that produce(s) the highest emissions shall be selected for the final measurements.” </a:t>
            </a:r>
          </a:p>
          <a:p>
            <a:endParaRPr lang="en-US" sz="2400" i="1" dirty="0"/>
          </a:p>
          <a:p>
            <a:r>
              <a:rPr lang="en-US" sz="2400" i="1"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In both cases, the main goal would be a reduction in the costs associated to the EMC testing.</a:t>
            </a:r>
          </a:p>
          <a:p>
            <a:endParaRPr lang="en-US" sz="2400" i="1" dirty="0"/>
          </a:p>
        </p:txBody>
      </p:sp>
    </p:spTree>
    <p:extLst>
      <p:ext uri="{BB962C8B-B14F-4D97-AF65-F5344CB8AC3E}">
        <p14:creationId xmlns:p14="http://schemas.microsoft.com/office/powerpoint/2010/main" val="38528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5510" y="424310"/>
            <a:ext cx="8229600" cy="490066"/>
          </a:xfrm>
        </p:spPr>
        <p:txBody>
          <a:bodyPr>
            <a:normAutofit fontScale="90000"/>
          </a:bodyPr>
          <a:lstStyle/>
          <a:p>
            <a:r>
              <a:rPr lang="en-GB" dirty="0"/>
              <a:t>Objective of Performance part WI</a:t>
            </a:r>
            <a:endParaRPr lang="en-US" dirty="0"/>
          </a:p>
        </p:txBody>
      </p:sp>
      <p:sp>
        <p:nvSpPr>
          <p:cNvPr id="3" name="Content Placeholder 2"/>
          <p:cNvSpPr>
            <a:spLocks noGrp="1"/>
          </p:cNvSpPr>
          <p:nvPr>
            <p:ph idx="1"/>
          </p:nvPr>
        </p:nvSpPr>
        <p:spPr>
          <a:xfrm>
            <a:off x="472965" y="1653755"/>
            <a:ext cx="11114689" cy="5123136"/>
          </a:xfrm>
        </p:spPr>
        <p:txBody>
          <a:bodyPr>
            <a:normAutofit fontScale="40000" lnSpcReduction="20000"/>
          </a:bodyPr>
          <a:lstStyle/>
          <a:p>
            <a:pPr lvl="0" hangingPunct="0"/>
            <a:r>
              <a:rPr lang="en-GB" dirty="0"/>
              <a:t>Specify how to handle the radiated emission limits for MSR (including AAS) within an EMC-only Capability Sets and Test Configuration.</a:t>
            </a:r>
            <a:endParaRPr lang="sv-SE" dirty="0"/>
          </a:p>
          <a:p>
            <a:pPr lvl="1" hangingPunct="0"/>
            <a:r>
              <a:rPr lang="en-GB" dirty="0"/>
              <a:t>For BS equipment (ITU-R SM 329)</a:t>
            </a:r>
            <a:endParaRPr lang="sv-SE" dirty="0"/>
          </a:p>
          <a:p>
            <a:pPr lvl="1" hangingPunct="0"/>
            <a:r>
              <a:rPr lang="en-GB" dirty="0"/>
              <a:t>For Ancillary equipment (CISPR 32)</a:t>
            </a:r>
            <a:endParaRPr lang="sv-SE" dirty="0"/>
          </a:p>
          <a:p>
            <a:pPr marL="0" indent="0" hangingPunct="0">
              <a:buNone/>
            </a:pPr>
            <a:r>
              <a:rPr lang="en-GB" dirty="0"/>
              <a:t> </a:t>
            </a:r>
            <a:endParaRPr lang="sv-SE" dirty="0"/>
          </a:p>
          <a:p>
            <a:pPr lvl="0" hangingPunct="0"/>
            <a:r>
              <a:rPr lang="en-GB" dirty="0"/>
              <a:t>Specify how to handle the radiated immunity limits for MSR (including AAS) within an EMC-only Capability Sets and Test Configuration.</a:t>
            </a:r>
            <a:endParaRPr lang="sv-SE" dirty="0"/>
          </a:p>
          <a:p>
            <a:pPr marL="0" indent="0" hangingPunct="0">
              <a:buNone/>
            </a:pPr>
            <a:r>
              <a:rPr lang="en-GB" dirty="0"/>
              <a:t> </a:t>
            </a:r>
            <a:endParaRPr lang="sv-SE" dirty="0"/>
          </a:p>
          <a:p>
            <a:pPr lvl="0" hangingPunct="0"/>
            <a:r>
              <a:rPr lang="en-GB" dirty="0"/>
              <a:t>Specify capability sets (only EMC) for MSR (including AAS):</a:t>
            </a:r>
            <a:endParaRPr lang="sv-SE" dirty="0"/>
          </a:p>
          <a:p>
            <a:pPr lvl="1" hangingPunct="0"/>
            <a:r>
              <a:rPr lang="en-GB" dirty="0"/>
              <a:t>Emission testing </a:t>
            </a:r>
            <a:endParaRPr lang="sv-SE" dirty="0"/>
          </a:p>
          <a:p>
            <a:pPr lvl="1" hangingPunct="0"/>
            <a:r>
              <a:rPr lang="en-GB" dirty="0"/>
              <a:t>Immunity testing</a:t>
            </a:r>
            <a:endParaRPr lang="sv-SE" dirty="0"/>
          </a:p>
          <a:p>
            <a:pPr marL="0" indent="0" hangingPunct="0">
              <a:buNone/>
            </a:pPr>
            <a:r>
              <a:rPr lang="en-GB" dirty="0"/>
              <a:t> </a:t>
            </a:r>
            <a:endParaRPr lang="sv-SE" dirty="0"/>
          </a:p>
          <a:p>
            <a:pPr lvl="0" hangingPunct="0"/>
            <a:r>
              <a:rPr lang="en-GB" dirty="0"/>
              <a:t>Specify test configurations (only EMC) for MSR (including AAS):</a:t>
            </a:r>
            <a:endParaRPr lang="sv-SE" dirty="0"/>
          </a:p>
          <a:p>
            <a:pPr lvl="1" hangingPunct="0"/>
            <a:r>
              <a:rPr lang="en-GB" dirty="0"/>
              <a:t>Emission testing (except for the Radiated Spurious Part)</a:t>
            </a:r>
            <a:endParaRPr lang="sv-SE" dirty="0"/>
          </a:p>
          <a:p>
            <a:pPr lvl="1" hangingPunct="0"/>
            <a:r>
              <a:rPr lang="en-GB" dirty="0"/>
              <a:t>Immunity testing</a:t>
            </a:r>
            <a:endParaRPr lang="sv-SE" dirty="0"/>
          </a:p>
          <a:p>
            <a:pPr marL="0" indent="0" hangingPunct="0">
              <a:buNone/>
            </a:pPr>
            <a:r>
              <a:rPr lang="en-GB" dirty="0"/>
              <a:t> </a:t>
            </a:r>
            <a:endParaRPr lang="sv-SE" dirty="0"/>
          </a:p>
          <a:p>
            <a:pPr lvl="0" hangingPunct="0"/>
            <a:r>
              <a:rPr lang="en-US" dirty="0"/>
              <a:t>Evaluate the amount of reduction in test configurations achieved.</a:t>
            </a:r>
            <a:endParaRPr lang="sv-SE" dirty="0"/>
          </a:p>
          <a:p>
            <a:pPr marL="0" indent="0" hangingPunct="0">
              <a:buNone/>
            </a:pPr>
            <a:r>
              <a:rPr lang="en-US" dirty="0"/>
              <a:t> </a:t>
            </a:r>
            <a:endParaRPr lang="sv-SE" dirty="0"/>
          </a:p>
          <a:p>
            <a:pPr lvl="0" hangingPunct="0"/>
            <a:r>
              <a:rPr lang="en-GB" dirty="0"/>
              <a:t>Define the required adjustments in the TS 37.113 chapter 4.5 according to the outcome of the previous steps.</a:t>
            </a:r>
            <a:endParaRPr lang="sv-SE" dirty="0"/>
          </a:p>
          <a:p>
            <a:pPr marL="0" indent="0" hangingPunct="0">
              <a:buNone/>
            </a:pPr>
            <a:r>
              <a:rPr lang="en-US" dirty="0"/>
              <a:t> </a:t>
            </a:r>
            <a:endParaRPr lang="sv-SE" dirty="0"/>
          </a:p>
          <a:p>
            <a:pPr lvl="0" hangingPunct="0"/>
            <a:r>
              <a:rPr lang="en-GB" dirty="0"/>
              <a:t>Specify BS test configurations for EMC according to the results achieved in the WI.</a:t>
            </a:r>
            <a:endParaRPr lang="sv-SE" dirty="0"/>
          </a:p>
          <a:p>
            <a:pPr marL="0" indent="0" hangingPunct="0">
              <a:buNone/>
            </a:pPr>
            <a:r>
              <a:rPr lang="en-US" dirty="0"/>
              <a:t> </a:t>
            </a:r>
            <a:endParaRPr lang="sv-SE" dirty="0"/>
          </a:p>
          <a:p>
            <a:pPr lvl="0" hangingPunct="0"/>
            <a:r>
              <a:rPr lang="en-GB" dirty="0"/>
              <a:t>Consolidate and Analyse the results obtained on EMC performance on different RATs for radiated and immunity testing.</a:t>
            </a:r>
            <a:endParaRPr lang="sv-SE" dirty="0"/>
          </a:p>
          <a:p>
            <a:pPr marL="0" indent="0" hangingPunct="0">
              <a:buNone/>
            </a:pPr>
            <a:r>
              <a:rPr lang="en-US" dirty="0"/>
              <a:t> </a:t>
            </a:r>
            <a:endParaRPr lang="sv-SE" dirty="0"/>
          </a:p>
          <a:p>
            <a:pPr marL="0" indent="0" hangingPunct="0">
              <a:buNone/>
            </a:pPr>
            <a:r>
              <a:rPr lang="en-US" b="1" dirty="0"/>
              <a:t>Note: The starting point for the specification of capability sets and test configurations will be the existing ones defined in TS 37.141.</a:t>
            </a:r>
            <a:endParaRPr lang="sv-SE" b="1" dirty="0"/>
          </a:p>
        </p:txBody>
      </p:sp>
    </p:spTree>
    <p:extLst>
      <p:ext uri="{BB962C8B-B14F-4D97-AF65-F5344CB8AC3E}">
        <p14:creationId xmlns:p14="http://schemas.microsoft.com/office/powerpoint/2010/main" val="36041375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4716977384E8C46A6E5B2E20BE18D06" ma:contentTypeVersion="13" ma:contentTypeDescription="Create a new document." ma:contentTypeScope="" ma:versionID="a25d9b6b866bfde6e66be543a932612d">
  <xsd:schema xmlns:xsd="http://www.w3.org/2001/XMLSchema" xmlns:xs="http://www.w3.org/2001/XMLSchema" xmlns:p="http://schemas.microsoft.com/office/2006/metadata/properties" xmlns:ns3="507ae8f8-8ba0-42f9-bf99-73f72cd31bac" xmlns:ns4="2fb59acb-e5ab-41a0-9dcd-8edb79732d63" targetNamespace="http://schemas.microsoft.com/office/2006/metadata/properties" ma:root="true" ma:fieldsID="799bbca5a826803c9d30421914a84d3a" ns3:_="" ns4:_="">
    <xsd:import namespace="507ae8f8-8ba0-42f9-bf99-73f72cd31bac"/>
    <xsd:import namespace="2fb59acb-e5ab-41a0-9dcd-8edb79732d6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7ae8f8-8ba0-42f9-bf99-73f72cd31bac"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b59acb-e5ab-41a0-9dcd-8edb79732d63"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23834A4-C9B8-40C4-8762-50255C6F4845}">
  <ds:schemaRefs>
    <ds:schemaRef ds:uri="http://schemas.microsoft.com/sharepoint/v3/contenttype/forms"/>
  </ds:schemaRefs>
</ds:datastoreItem>
</file>

<file path=customXml/itemProps2.xml><?xml version="1.0" encoding="utf-8"?>
<ds:datastoreItem xmlns:ds="http://schemas.openxmlformats.org/officeDocument/2006/customXml" ds:itemID="{E894752C-9070-4F4E-8087-CD1FA6FAC1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07ae8f8-8ba0-42f9-bf99-73f72cd31bac"/>
    <ds:schemaRef ds:uri="2fb59acb-e5ab-41a0-9dcd-8edb79732d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65E50A-CAB4-4DB3-91EE-5729C946E5F8}">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314</TotalTime>
  <Words>690</Words>
  <Application>Microsoft Office PowerPoint</Application>
  <PresentationFormat>Widescreen</PresentationFormat>
  <Paragraphs>39</Paragraphs>
  <Slides>4</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vt:i4>
      </vt:variant>
    </vt:vector>
  </HeadingPairs>
  <TitlesOfParts>
    <vt:vector size="9" baseType="lpstr">
      <vt:lpstr>Arial</vt:lpstr>
      <vt:lpstr>Calibri</vt:lpstr>
      <vt:lpstr>Calibri Light</vt:lpstr>
      <vt:lpstr>Office Theme</vt:lpstr>
      <vt:lpstr>Office 主题</vt:lpstr>
      <vt:lpstr>Motivation EMC test simplification for MSR BS</vt:lpstr>
      <vt:lpstr>Background</vt:lpstr>
      <vt:lpstr>Justification</vt:lpstr>
      <vt:lpstr>Objective of Performance part WI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BS study for 7 -24 GHz</dc:title>
  <dc:creator>Thomas Chapman</dc:creator>
  <cp:lastModifiedBy>Luis Martinez G65</cp:lastModifiedBy>
  <cp:revision>49</cp:revision>
  <dcterms:created xsi:type="dcterms:W3CDTF">2019-04-11T13:40:00Z</dcterms:created>
  <dcterms:modified xsi:type="dcterms:W3CDTF">2020-09-07T13:14:56Z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0x01010044716977384E8C46A6E5B2E20BE18D06</vt:lpwstr>
  </property>
  <property fmtid="{D5CDD505-2E9C-101B-9397-08002B2CF9AE}" pid="3" name="KSOProductBuildVer">
    <vt:lpwstr>2052-10.8.2.7027</vt:lpwstr>
  </property>
</Properties>
</file>