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60" r:id="rId5"/>
    <p:sldId id="259" r:id="rId6"/>
    <p:sldId id="261"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3D721-0CA8-4EEF-AA9F-5962D1FE1350}" type="datetimeFigureOut">
              <a:rPr lang="zh-CN" altLang="en-US" smtClean="0"/>
              <a:t>2020/9/7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B88D3D-D3DD-4F29-8371-71A461A346A2}" type="slidenum">
              <a:rPr lang="zh-CN" altLang="en-US" smtClean="0"/>
              <a:t>‹#›</a:t>
            </a:fld>
            <a:endParaRPr lang="zh-CN" altLang="en-US"/>
          </a:p>
        </p:txBody>
      </p:sp>
    </p:spTree>
    <p:extLst>
      <p:ext uri="{BB962C8B-B14F-4D97-AF65-F5344CB8AC3E}">
        <p14:creationId xmlns:p14="http://schemas.microsoft.com/office/powerpoint/2010/main" val="4133767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1672676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630043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3937997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1694836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339074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3502781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2170742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1724892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1818460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923607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1E569E-D4E8-4160-B557-3642C38FE104}"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791397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1E569E-D4E8-4160-B557-3642C38FE104}" type="datetimeFigureOut">
              <a:rPr lang="zh-CN" altLang="en-US" smtClean="0"/>
              <a:t>2020/9/7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EB3531-09D0-40D5-B142-60125E48EDA0}" type="slidenum">
              <a:rPr lang="zh-CN" altLang="en-US" smtClean="0"/>
              <a:t>‹#›</a:t>
            </a:fld>
            <a:endParaRPr lang="zh-CN" altLang="en-US"/>
          </a:p>
        </p:txBody>
      </p:sp>
    </p:spTree>
    <p:extLst>
      <p:ext uri="{BB962C8B-B14F-4D97-AF65-F5344CB8AC3E}">
        <p14:creationId xmlns:p14="http://schemas.microsoft.com/office/powerpoint/2010/main" val="1429008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836506"/>
            <a:ext cx="9626082" cy="847745"/>
          </a:xfrm>
        </p:spPr>
        <p:txBody>
          <a:bodyPr>
            <a:normAutofit/>
          </a:bodyPr>
          <a:lstStyle/>
          <a:p>
            <a:r>
              <a:rPr lang="en-US" altLang="zh-CN" sz="4800" b="1" dirty="0"/>
              <a:t>On Rel-17 enhanced test methods SID</a:t>
            </a:r>
            <a:endParaRPr lang="zh-CN" altLang="en-US" sz="4800" b="1" dirty="0"/>
          </a:p>
        </p:txBody>
      </p:sp>
      <p:sp>
        <p:nvSpPr>
          <p:cNvPr id="3" name="副标题 2"/>
          <p:cNvSpPr>
            <a:spLocks noGrp="1"/>
          </p:cNvSpPr>
          <p:nvPr>
            <p:ph type="subTitle" idx="1"/>
          </p:nvPr>
        </p:nvSpPr>
        <p:spPr>
          <a:xfrm>
            <a:off x="1524000" y="4230824"/>
            <a:ext cx="9144000" cy="1315529"/>
          </a:xfrm>
        </p:spPr>
        <p:txBody>
          <a:bodyPr>
            <a:normAutofit/>
          </a:bodyPr>
          <a:lstStyle/>
          <a:p>
            <a:r>
              <a:rPr lang="en-US" altLang="zh-CN" sz="3200" dirty="0"/>
              <a:t>vivo</a:t>
            </a:r>
          </a:p>
        </p:txBody>
      </p:sp>
      <p:sp>
        <p:nvSpPr>
          <p:cNvPr id="4" name="矩形 3"/>
          <p:cNvSpPr/>
          <p:nvPr/>
        </p:nvSpPr>
        <p:spPr>
          <a:xfrm>
            <a:off x="177210" y="152996"/>
            <a:ext cx="11709990" cy="1200329"/>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a:t>
            </a:r>
            <a:r>
              <a:rPr lang="en-US" altLang="zh-CN" b="1" dirty="0">
                <a:latin typeface="Arial" panose="020B0604020202020204" pitchFamily="34" charset="0"/>
                <a:ea typeface="Times New Roman" panose="02020603050405020304" pitchFamily="18" charset="0"/>
              </a:rPr>
              <a:t>-</a:t>
            </a:r>
            <a:r>
              <a:rPr lang="en-GB" altLang="zh-CN" b="1" dirty="0">
                <a:latin typeface="Arial" panose="020B0604020202020204" pitchFamily="34" charset="0"/>
                <a:ea typeface="Times New Roman" panose="02020603050405020304" pitchFamily="18" charset="0"/>
              </a:rPr>
              <a:t>RAN Meeting #89e			</a:t>
            </a:r>
            <a:r>
              <a:rPr lang="en-GB" altLang="zh-CN" b="1" dirty="0">
                <a:latin typeface="Arial" panose="020B0604020202020204" pitchFamily="34" charset="0"/>
                <a:ea typeface="MS Mincho"/>
              </a:rPr>
              <a:t>					RP-201654</a:t>
            </a:r>
          </a:p>
          <a:p>
            <a:r>
              <a:rPr lang="en-GB" altLang="zh-CN" b="1" dirty="0">
                <a:latin typeface="Arial" panose="020B0604020202020204" pitchFamily="34" charset="0"/>
                <a:ea typeface="Times New Roman" panose="02020603050405020304" pitchFamily="18" charset="0"/>
              </a:rPr>
              <a:t>Electronic Meeting, September 14 - 18, 2020</a:t>
            </a:r>
          </a:p>
          <a:p>
            <a:pPr hangingPunct="0"/>
            <a:r>
              <a:rPr lang="en-US" altLang="zh-CN" b="1" dirty="0">
                <a:latin typeface="Arial" panose="020B0604020202020204" pitchFamily="34" charset="0"/>
                <a:ea typeface="Times New Roman" panose="02020603050405020304" pitchFamily="18" charset="0"/>
              </a:rPr>
              <a:t>Agenda Item:		9.7.10</a:t>
            </a:r>
            <a:endParaRPr lang="zh-CN" altLang="zh-CN" b="1" dirty="0">
              <a:highlight>
                <a:srgbClr val="FFFF00"/>
              </a:highlight>
              <a:latin typeface="Arial" panose="020B0604020202020204" pitchFamily="34" charset="0"/>
              <a:ea typeface="Times New Roman" panose="02020603050405020304" pitchFamily="18" charset="0"/>
            </a:endParaRPr>
          </a:p>
          <a:p>
            <a:pPr hangingPunct="0"/>
            <a:r>
              <a:rPr lang="en-GB" altLang="zh-CN" b="1" dirty="0">
                <a:latin typeface="Arial" panose="020B0604020202020204" pitchFamily="34" charset="0"/>
                <a:ea typeface="Times New Roman" panose="02020603050405020304" pitchFamily="18" charset="0"/>
              </a:rPr>
              <a:t>Document for:		</a:t>
            </a:r>
            <a:r>
              <a:rPr lang="en-US" altLang="zh-CN" b="1" dirty="0">
                <a:latin typeface="Arial" panose="020B0604020202020204" pitchFamily="34" charset="0"/>
                <a:ea typeface="Times New Roman" panose="02020603050405020304" pitchFamily="18" charset="0"/>
              </a:rPr>
              <a:t>Discussion &amp; Decision</a:t>
            </a:r>
            <a:endParaRPr lang="zh-CN" altLang="zh-CN"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36264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7713" y="365125"/>
            <a:ext cx="10978115" cy="1325563"/>
          </a:xfrm>
        </p:spPr>
        <p:txBody>
          <a:bodyPr>
            <a:normAutofit/>
          </a:bodyPr>
          <a:lstStyle/>
          <a:p>
            <a:r>
              <a:rPr lang="en-US" altLang="zh-CN" sz="4000" dirty="0">
                <a:latin typeface="Arial" panose="020B0604020202020204" pitchFamily="34" charset="0"/>
                <a:cs typeface="Arial" panose="020B0604020202020204" pitchFamily="34" charset="0"/>
              </a:rPr>
              <a:t>Background</a:t>
            </a:r>
            <a:endParaRPr lang="zh-CN" altLang="en-US" sz="40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510363" y="1825625"/>
            <a:ext cx="11121655" cy="4638970"/>
          </a:xfrm>
        </p:spPr>
        <p:txBody>
          <a:bodyPr>
            <a:normAutofit fontScale="92500"/>
          </a:bodyPr>
          <a:lstStyle/>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The SID was approved in RAN#85 meeting [RP-192322], with the following objectives:</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Define test methodology for high DL power and low UL power test cases</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Define solutions to minimize the impact of polarization basis mismatch between the TE and DUT on the RF testing</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Study testability enhancements to support the verification of RF requirements for inter-band (FR2+FR2) CA</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Support extreme temperature conditions for all applicable FR2 UE RF test cases</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Study testability enhancements to support the verification of RF requirements for FR2 DL 256QAM</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Study testability enhancements to reduce test time</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The key target of this SI is to resolve the remaining testability issue of Rel-15 RF requirements, however this SI </a:t>
            </a:r>
            <a:r>
              <a:rPr lang="en-US" altLang="zh-CN" sz="2000" b="1" dirty="0">
                <a:latin typeface="Arial" panose="020B0604020202020204" pitchFamily="34" charset="0"/>
                <a:cs typeface="Arial" panose="020B0604020202020204" pitchFamily="34" charset="0"/>
              </a:rPr>
              <a:t>coincidentally</a:t>
            </a:r>
            <a:r>
              <a:rPr lang="en-US" altLang="zh-CN" sz="2000" dirty="0">
                <a:latin typeface="Arial" panose="020B0604020202020204" pitchFamily="34" charset="0"/>
                <a:cs typeface="Arial" panose="020B0604020202020204" pitchFamily="34" charset="0"/>
              </a:rPr>
              <a:t> falls into Rel-17 timeline and becomes the first Rel-17 project in RAN4</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In consequence, the discussion of this SI was set as low priority in RAN4 before June 2020, even without AI (i.e. no discussions) in several meetings, which seriously delayed the progress of the SI</a:t>
            </a:r>
          </a:p>
        </p:txBody>
      </p:sp>
    </p:spTree>
    <p:extLst>
      <p:ext uri="{BB962C8B-B14F-4D97-AF65-F5344CB8AC3E}">
        <p14:creationId xmlns:p14="http://schemas.microsoft.com/office/powerpoint/2010/main" val="4289825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7713" y="365125"/>
            <a:ext cx="10978115" cy="1325563"/>
          </a:xfrm>
        </p:spPr>
        <p:txBody>
          <a:bodyPr>
            <a:normAutofit/>
          </a:bodyPr>
          <a:lstStyle/>
          <a:p>
            <a:r>
              <a:rPr lang="en-US" altLang="zh-CN" sz="4000" dirty="0">
                <a:latin typeface="Arial" panose="020B0604020202020204" pitchFamily="34" charset="0"/>
                <a:cs typeface="Arial" panose="020B0604020202020204" pitchFamily="34" charset="0"/>
              </a:rPr>
              <a:t>SI Scope extension</a:t>
            </a:r>
            <a:endParaRPr lang="zh-CN" altLang="en-US" sz="40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510363" y="1825625"/>
            <a:ext cx="11121655" cy="4638970"/>
          </a:xfrm>
        </p:spPr>
        <p:txBody>
          <a:bodyPr>
            <a:normAutofit lnSpcReduction="10000"/>
          </a:bodyPr>
          <a:lstStyle/>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During the discussions in RAN4, some aspects related to the scope of the SI have been discussed:</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Test case applicability of non-permitted test systems under investigations is according to WF in R4-1913070, which means the study outcome may further revisit the conclusions defined in RAN5 for some test cases.</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TPMI side condition method, DL polarization scan method and TX diversity test mode to enhance EIRP measurement</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UE Testability aspects for introduction of the new band n262 shall be studied and taken into account for the requirements definition</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Based on the agreed WFs [R4-2012714, R4-2011816], the scope of the Testability SI should be extended to include:</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TPMI side condition method and TX diversity test mode for EIRP test method enhancement objective</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Study testability aspects for the introduction of the new band n262 (extend the upper frequency from 43.5 GHz up to at least 48.2 GHz)</a:t>
            </a:r>
          </a:p>
          <a:p>
            <a:pPr marL="285750" indent="-285750" hangingPunct="0">
              <a:lnSpc>
                <a:spcPct val="100000"/>
              </a:lnSpc>
              <a:spcBef>
                <a:spcPts val="600"/>
              </a:spcBef>
              <a:spcAft>
                <a:spcPts val="600"/>
              </a:spcAft>
            </a:pPr>
            <a:r>
              <a:rPr lang="en-US" altLang="zh-CN" sz="2000" b="1" dirty="0">
                <a:latin typeface="Arial" panose="020B0604020202020204" pitchFamily="34" charset="0"/>
                <a:cs typeface="Arial" panose="020B0604020202020204" pitchFamily="34" charset="0"/>
              </a:rPr>
              <a:t>Proposal 1: Update the SID to reflect the above scope agreed in RAN4</a:t>
            </a:r>
          </a:p>
        </p:txBody>
      </p:sp>
    </p:spTree>
    <p:extLst>
      <p:ext uri="{BB962C8B-B14F-4D97-AF65-F5344CB8AC3E}">
        <p14:creationId xmlns:p14="http://schemas.microsoft.com/office/powerpoint/2010/main" val="1409963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7713" y="365125"/>
            <a:ext cx="10978115" cy="1325563"/>
          </a:xfrm>
        </p:spPr>
        <p:txBody>
          <a:bodyPr>
            <a:normAutofit/>
          </a:bodyPr>
          <a:lstStyle/>
          <a:p>
            <a:r>
              <a:rPr lang="en-US" altLang="zh-CN" sz="4000" dirty="0">
                <a:latin typeface="Arial" panose="020B0604020202020204" pitchFamily="34" charset="0"/>
                <a:cs typeface="Arial" panose="020B0604020202020204" pitchFamily="34" charset="0"/>
              </a:rPr>
              <a:t>RAN4 Rel-17 packages RF/RRM/</a:t>
            </a:r>
            <a:r>
              <a:rPr lang="en-US" altLang="zh-CN" sz="4000" dirty="0" err="1">
                <a:latin typeface="Arial" panose="020B0604020202020204" pitchFamily="34" charset="0"/>
                <a:cs typeface="Arial" panose="020B0604020202020204" pitchFamily="34" charset="0"/>
              </a:rPr>
              <a:t>Demod</a:t>
            </a:r>
            <a:r>
              <a:rPr lang="en-US" altLang="zh-CN" sz="4000" dirty="0">
                <a:latin typeface="Arial" panose="020B0604020202020204" pitchFamily="34" charset="0"/>
                <a:cs typeface="Arial" panose="020B0604020202020204" pitchFamily="34" charset="0"/>
              </a:rPr>
              <a:t> testability issue</a:t>
            </a:r>
            <a:endParaRPr lang="zh-CN" altLang="en-US" sz="40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510363" y="1825625"/>
            <a:ext cx="11121655" cy="4638970"/>
          </a:xfrm>
        </p:spPr>
        <p:txBody>
          <a:bodyPr>
            <a:normAutofit/>
          </a:bodyPr>
          <a:lstStyle/>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In previous Rel-15 testability SI, all the FR2 RF, RRM and </a:t>
            </a:r>
            <a:r>
              <a:rPr lang="en-US" altLang="zh-CN" sz="2000" dirty="0" err="1">
                <a:latin typeface="Arial" panose="020B0604020202020204" pitchFamily="34" charset="0"/>
                <a:cs typeface="Arial" panose="020B0604020202020204" pitchFamily="34" charset="0"/>
              </a:rPr>
              <a:t>Demod</a:t>
            </a:r>
            <a:r>
              <a:rPr lang="en-US" altLang="zh-CN" sz="2000" dirty="0">
                <a:latin typeface="Arial" panose="020B0604020202020204" pitchFamily="34" charset="0"/>
                <a:cs typeface="Arial" panose="020B0604020202020204" pitchFamily="34" charset="0"/>
              </a:rPr>
              <a:t> test methods are included in TR38.810</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Given this is Rel-17 enhanced test methods SI based on TR38.810, new testability issue identified from Rel-17 FR2 WI packages (RF/RRM/</a:t>
            </a:r>
            <a:r>
              <a:rPr lang="en-US" altLang="zh-CN" sz="2000" dirty="0" err="1">
                <a:latin typeface="Arial" panose="020B0604020202020204" pitchFamily="34" charset="0"/>
                <a:cs typeface="Arial" panose="020B0604020202020204" pitchFamily="34" charset="0"/>
              </a:rPr>
              <a:t>Demod</a:t>
            </a:r>
            <a:r>
              <a:rPr lang="en-US" altLang="zh-CN" sz="2000" dirty="0">
                <a:latin typeface="Arial" panose="020B0604020202020204" pitchFamily="34" charset="0"/>
                <a:cs typeface="Arial" panose="020B0604020202020204" pitchFamily="34" charset="0"/>
              </a:rPr>
              <a:t>) may also be included, if applicable:</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Rel-17 FR2 RF/RRM/</a:t>
            </a:r>
            <a:r>
              <a:rPr lang="en-US" altLang="zh-CN" sz="1600" dirty="0" err="1">
                <a:latin typeface="Arial" panose="020B0604020202020204" pitchFamily="34" charset="0"/>
                <a:cs typeface="Arial" panose="020B0604020202020204" pitchFamily="34" charset="0"/>
              </a:rPr>
              <a:t>Demod</a:t>
            </a:r>
            <a:r>
              <a:rPr lang="en-US" altLang="zh-CN" sz="1600" dirty="0">
                <a:latin typeface="Arial" panose="020B0604020202020204" pitchFamily="34" charset="0"/>
                <a:cs typeface="Arial" panose="020B0604020202020204" pitchFamily="34" charset="0"/>
              </a:rPr>
              <a:t> related testability</a:t>
            </a:r>
          </a:p>
          <a:p>
            <a:pPr marL="742950" lvl="1" indent="-285750" hangingPunct="0">
              <a:lnSpc>
                <a:spcPct val="100000"/>
              </a:lnSpc>
              <a:spcBef>
                <a:spcPts val="600"/>
              </a:spcBef>
              <a:spcAft>
                <a:spcPts val="600"/>
              </a:spcAft>
            </a:pPr>
            <a:r>
              <a:rPr lang="en-US" altLang="zh-CN" sz="1600" dirty="0">
                <a:latin typeface="Arial" panose="020B0604020202020204" pitchFamily="34" charset="0"/>
                <a:cs typeface="Arial" panose="020B0604020202020204" pitchFamily="34" charset="0"/>
              </a:rPr>
              <a:t>Rel-17 FR2 HST new requirements related testability</a:t>
            </a:r>
          </a:p>
          <a:p>
            <a:pPr marL="285750" indent="-285750" hangingPunct="0">
              <a:lnSpc>
                <a:spcPct val="100000"/>
              </a:lnSpc>
              <a:spcBef>
                <a:spcPts val="600"/>
              </a:spcBef>
              <a:spcAft>
                <a:spcPts val="600"/>
              </a:spcAft>
            </a:pPr>
            <a:r>
              <a:rPr lang="en-US" altLang="zh-CN" sz="2000" b="1" dirty="0">
                <a:latin typeface="Arial" panose="020B0604020202020204" pitchFamily="34" charset="0"/>
                <a:cs typeface="Arial" panose="020B0604020202020204" pitchFamily="34" charset="0"/>
              </a:rPr>
              <a:t>Proposal 2: If new testability issue would be identified from Rel-17 FR2 WI packages, consider whether these aspects should be included in this SI.</a:t>
            </a:r>
          </a:p>
        </p:txBody>
      </p:sp>
    </p:spTree>
    <p:extLst>
      <p:ext uri="{BB962C8B-B14F-4D97-AF65-F5344CB8AC3E}">
        <p14:creationId xmlns:p14="http://schemas.microsoft.com/office/powerpoint/2010/main" val="4077922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7713" y="365125"/>
            <a:ext cx="10978115" cy="1325563"/>
          </a:xfrm>
        </p:spPr>
        <p:txBody>
          <a:bodyPr>
            <a:normAutofit/>
          </a:bodyPr>
          <a:lstStyle/>
          <a:p>
            <a:r>
              <a:rPr lang="en-US" altLang="zh-CN" sz="4000" dirty="0">
                <a:latin typeface="Arial" panose="020B0604020202020204" pitchFamily="34" charset="0"/>
                <a:cs typeface="Arial" panose="020B0604020202020204" pitchFamily="34" charset="0"/>
              </a:rPr>
              <a:t>SI timeline extension</a:t>
            </a:r>
            <a:endParaRPr lang="zh-CN" altLang="en-US" sz="40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510363" y="1825625"/>
            <a:ext cx="11121655" cy="4638970"/>
          </a:xfrm>
        </p:spPr>
        <p:txBody>
          <a:bodyPr>
            <a:normAutofit/>
          </a:bodyPr>
          <a:lstStyle/>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The completion level of SI is 10% in this RAN plenary meeting</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SI scope is further extended to include new test approach and high frequency band over FR2</a:t>
            </a:r>
          </a:p>
          <a:p>
            <a:pPr marL="285750" indent="-285750" hangingPunct="0">
              <a:lnSpc>
                <a:spcPct val="100000"/>
              </a:lnSpc>
              <a:spcBef>
                <a:spcPts val="600"/>
              </a:spcBef>
              <a:spcAft>
                <a:spcPts val="600"/>
              </a:spcAft>
            </a:pPr>
            <a:r>
              <a:rPr lang="en-US" altLang="zh-CN" sz="2000" dirty="0">
                <a:latin typeface="Arial" panose="020B0604020202020204" pitchFamily="34" charset="0"/>
                <a:cs typeface="Arial" panose="020B0604020202020204" pitchFamily="34" charset="0"/>
              </a:rPr>
              <a:t>The initial target time of this SI is June 2020, obviously need to update</a:t>
            </a:r>
          </a:p>
          <a:p>
            <a:pPr marL="285750" indent="-285750" hangingPunct="0">
              <a:lnSpc>
                <a:spcPct val="100000"/>
              </a:lnSpc>
              <a:spcBef>
                <a:spcPts val="600"/>
              </a:spcBef>
              <a:spcAft>
                <a:spcPts val="600"/>
              </a:spcAft>
            </a:pPr>
            <a:r>
              <a:rPr lang="en-US" altLang="zh-CN" sz="2000" b="1" dirty="0">
                <a:latin typeface="Arial" panose="020B0604020202020204" pitchFamily="34" charset="0"/>
                <a:cs typeface="Arial" panose="020B0604020202020204" pitchFamily="34" charset="0"/>
              </a:rPr>
              <a:t>Proposal 3: Suggest to extend the SI to the end of Rel-17 (i.e. September 2021) to finalize the Rel-17 FR2 testability issue, at least to June 2021 (with additional 4 RAN4 meetings).</a:t>
            </a:r>
          </a:p>
          <a:p>
            <a:pPr marL="285750" indent="-285750" hangingPunct="0">
              <a:lnSpc>
                <a:spcPct val="100000"/>
              </a:lnSpc>
              <a:spcBef>
                <a:spcPts val="600"/>
              </a:spcBef>
              <a:spcAft>
                <a:spcPts val="600"/>
              </a:spcAft>
            </a:pPr>
            <a:endParaRPr lang="en-US" altLang="zh-C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2104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B5B8487-EFF6-450F-A512-820873083B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9" name="图片 8">
            <a:extLst>
              <a:ext uri="{FF2B5EF4-FFF2-40B4-BE49-F238E27FC236}">
                <a16:creationId xmlns:a16="http://schemas.microsoft.com/office/drawing/2014/main" id="{AD727479-1C60-4E7B-BE42-CC8E20AAD5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0" name="文本框 9">
            <a:extLst>
              <a:ext uri="{FF2B5EF4-FFF2-40B4-BE49-F238E27FC236}">
                <a16:creationId xmlns:a16="http://schemas.microsoft.com/office/drawing/2014/main" id="{7B8D85B4-42B4-417B-98FC-658E5E1FA04C}"/>
              </a:ext>
            </a:extLst>
          </p:cNvPr>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Tree>
    <p:extLst>
      <p:ext uri="{BB962C8B-B14F-4D97-AF65-F5344CB8AC3E}">
        <p14:creationId xmlns:p14="http://schemas.microsoft.com/office/powerpoint/2010/main" val="9150138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3412</TotalTime>
  <Words>594</Words>
  <Application>Microsoft Office PowerPoint</Application>
  <PresentationFormat>宽屏</PresentationFormat>
  <Paragraphs>38</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MS Mincho</vt:lpstr>
      <vt:lpstr>vivo Bold</vt:lpstr>
      <vt:lpstr>宋体</vt:lpstr>
      <vt:lpstr>Arial</vt:lpstr>
      <vt:lpstr>Calibri</vt:lpstr>
      <vt:lpstr>Calibri Light</vt:lpstr>
      <vt:lpstr>Times New Roman</vt:lpstr>
      <vt:lpstr>Office 主题</vt:lpstr>
      <vt:lpstr>On Rel-17 enhanced test methods SID</vt:lpstr>
      <vt:lpstr>Background</vt:lpstr>
      <vt:lpstr>SI Scope extension</vt:lpstr>
      <vt:lpstr>RAN4 Rel-17 packages RF/RRM/Demod testability issue</vt:lpstr>
      <vt:lpstr>SI timeline extension</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of Rel-17 timeline in RAN</dc:title>
  <dc:creator/>
  <cp:lastModifiedBy>Ruixin Wang (vivo)</cp:lastModifiedBy>
  <cp:revision>71</cp:revision>
  <dcterms:created xsi:type="dcterms:W3CDTF">2020-06-08T06:15:21Z</dcterms:created>
  <dcterms:modified xsi:type="dcterms:W3CDTF">2020-09-07T10:33:53Z</dcterms:modified>
</cp:coreProperties>
</file>