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350" r:id="rId3"/>
    <p:sldId id="359" r:id="rId4"/>
    <p:sldId id="352" r:id="rId5"/>
    <p:sldId id="354" r:id="rId6"/>
    <p:sldId id="355" r:id="rId7"/>
    <p:sldId id="360" r:id="rId8"/>
    <p:sldId id="361" r:id="rId9"/>
    <p:sldId id="270"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9BD5"/>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74" autoAdjust="0"/>
    <p:restoredTop sz="84505" autoAdjust="0"/>
  </p:normalViewPr>
  <p:slideViewPr>
    <p:cSldViewPr snapToGrid="0">
      <p:cViewPr varScale="1">
        <p:scale>
          <a:sx n="57" d="100"/>
          <a:sy n="57" d="100"/>
        </p:scale>
        <p:origin x="1084"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2020/9/4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1</a:t>
            </a:fld>
            <a:endParaRPr lang="zh-CN" altLang="en-US"/>
          </a:p>
        </p:txBody>
      </p:sp>
    </p:spTree>
    <p:extLst>
      <p:ext uri="{BB962C8B-B14F-4D97-AF65-F5344CB8AC3E}">
        <p14:creationId xmlns:p14="http://schemas.microsoft.com/office/powerpoint/2010/main" val="282521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1876716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2020/9/4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4126068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2020/9/4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239116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2020/9/4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415674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2020/9/4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177637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2020/9/4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99101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2020/9/4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826731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235DC95-CA93-4412-83B5-44E84C2AB4A2}" type="datetimeFigureOut">
              <a:rPr lang="zh-CN" altLang="en-US" smtClean="0"/>
              <a:t>2020/9/4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474878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235DC95-CA93-4412-83B5-44E84C2AB4A2}" type="datetimeFigureOut">
              <a:rPr lang="zh-CN" altLang="en-US" smtClean="0"/>
              <a:t>2020/9/4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812721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35DC95-CA93-4412-83B5-44E84C2AB4A2}" type="datetimeFigureOut">
              <a:rPr lang="zh-CN" altLang="en-US" smtClean="0"/>
              <a:t>2020/9/4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4113059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2020/9/4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7869661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2020/9/4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11099879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35DC95-CA93-4412-83B5-44E84C2AB4A2}" type="datetimeFigureOut">
              <a:rPr lang="zh-CN" altLang="en-US" smtClean="0"/>
              <a:t>2020/9/4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5836782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2">
            <a:extLst>
              <a:ext uri="{FF2B5EF4-FFF2-40B4-BE49-F238E27FC236}">
                <a16:creationId xmlns:a16="http://schemas.microsoft.com/office/drawing/2014/main" id="{EDFBA1CF-9C86-48E6-A903-3ACFF13B6E8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3672115"/>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672114"/>
            <a:ext cx="12192000" cy="3185887"/>
          </a:xfrm>
          <a:prstGeom prst="rect">
            <a:avLst/>
          </a:prstGeom>
        </p:spPr>
      </p:pic>
      <p:sp>
        <p:nvSpPr>
          <p:cNvPr id="7" name="文本占位符 17"/>
          <p:cNvSpPr txBox="1">
            <a:spLocks/>
          </p:cNvSpPr>
          <p:nvPr/>
        </p:nvSpPr>
        <p:spPr>
          <a:xfrm>
            <a:off x="1118228" y="4787348"/>
            <a:ext cx="10217229" cy="730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kumimoji="1" lang="en-US" altLang="zh-CN" sz="4000" dirty="0">
                <a:solidFill>
                  <a:schemeClr val="bg1"/>
                </a:solidFill>
                <a:latin typeface="+mj-lt"/>
                <a:ea typeface="vivo type CN简 Bold" panose="02000800000000000000" pitchFamily="50" charset="-122"/>
              </a:rPr>
              <a:t>Considerations on R17 RRM enhancement scope</a:t>
            </a:r>
            <a:endParaRPr kumimoji="1" lang="zh-CN" altLang="en-US" sz="4000" dirty="0">
              <a:solidFill>
                <a:schemeClr val="bg1"/>
              </a:solidFill>
              <a:latin typeface="+mj-lt"/>
              <a:ea typeface="vivo type CN简 Bold" panose="02000800000000000000" pitchFamily="50" charset="-122"/>
            </a:endParaRPr>
          </a:p>
        </p:txBody>
      </p:sp>
      <p:sp>
        <p:nvSpPr>
          <p:cNvPr id="8" name="文本占位符 18"/>
          <p:cNvSpPr txBox="1">
            <a:spLocks/>
          </p:cNvSpPr>
          <p:nvPr/>
        </p:nvSpPr>
        <p:spPr>
          <a:xfrm>
            <a:off x="816076" y="4808196"/>
            <a:ext cx="10799233" cy="14188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zh-CN" sz="2000" dirty="0">
                <a:solidFill>
                  <a:schemeClr val="bg1"/>
                </a:solidFill>
                <a:latin typeface="vivo type CN简 Bold" panose="02000800000000000000" pitchFamily="50" charset="-122"/>
                <a:ea typeface="vivo type CN简 Bold" panose="02000800000000000000" pitchFamily="50" charset="-122"/>
              </a:rPr>
              <a:t> </a:t>
            </a:r>
          </a:p>
          <a:p>
            <a:pPr marL="0" indent="0">
              <a:buNone/>
            </a:pPr>
            <a:r>
              <a:rPr kumimoji="1" lang="zh-CN" altLang="en-US" sz="2000" dirty="0">
                <a:solidFill>
                  <a:schemeClr val="bg1"/>
                </a:solidFill>
                <a:latin typeface="vivo type CN简 Bold" panose="02000800000000000000" pitchFamily="50" charset="-122"/>
                <a:ea typeface="vivo type CN简 Bold" panose="02000800000000000000" pitchFamily="50" charset="-122"/>
              </a:rPr>
              <a:t> </a:t>
            </a:r>
          </a:p>
        </p:txBody>
      </p:sp>
      <p:sp>
        <p:nvSpPr>
          <p:cNvPr id="10" name="标题 1">
            <a:extLst>
              <a:ext uri="{FF2B5EF4-FFF2-40B4-BE49-F238E27FC236}">
                <a16:creationId xmlns:a16="http://schemas.microsoft.com/office/drawing/2014/main" id="{007D5F11-3055-4998-B0A0-38431D2B13EC}"/>
              </a:ext>
            </a:extLst>
          </p:cNvPr>
          <p:cNvSpPr txBox="1">
            <a:spLocks/>
          </p:cNvSpPr>
          <p:nvPr/>
        </p:nvSpPr>
        <p:spPr>
          <a:xfrm>
            <a:off x="-38564" y="23111"/>
            <a:ext cx="12192000" cy="188188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zh-CN" sz="2800" dirty="0">
                <a:solidFill>
                  <a:srgbClr val="002060"/>
                </a:solidFill>
              </a:rPr>
              <a:t>3GPP RAN #89e Sep. 14-18 2020 	                				    RP-201649</a:t>
            </a:r>
            <a:br>
              <a:rPr lang="en-GB" altLang="zh-CN" sz="2800" dirty="0">
                <a:solidFill>
                  <a:srgbClr val="002060"/>
                </a:solidFill>
              </a:rPr>
            </a:br>
            <a:r>
              <a:rPr lang="en-GB" altLang="zh-CN" sz="2800" dirty="0">
                <a:solidFill>
                  <a:srgbClr val="002060"/>
                </a:solidFill>
              </a:rPr>
              <a:t>Agenda 9.1.2</a:t>
            </a:r>
            <a:endParaRPr lang="zh-CN" altLang="en-US" sz="2800" dirty="0">
              <a:solidFill>
                <a:srgbClr val="002060"/>
              </a:solidFill>
            </a:endParaRPr>
          </a:p>
        </p:txBody>
      </p:sp>
    </p:spTree>
    <p:extLst>
      <p:ext uri="{BB962C8B-B14F-4D97-AF65-F5344CB8AC3E}">
        <p14:creationId xmlns:p14="http://schemas.microsoft.com/office/powerpoint/2010/main" val="2662769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12192000" cy="834455"/>
          </a:xfrm>
          <a:prstGeom prst="rect">
            <a:avLst/>
          </a:prstGeom>
        </p:spPr>
      </p:pic>
      <p:sp>
        <p:nvSpPr>
          <p:cNvPr id="7" name="文本占位符 17"/>
          <p:cNvSpPr txBox="1">
            <a:spLocks/>
          </p:cNvSpPr>
          <p:nvPr/>
        </p:nvSpPr>
        <p:spPr>
          <a:xfrm>
            <a:off x="727300" y="249077"/>
            <a:ext cx="9607349" cy="730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zh-CN" sz="3200" dirty="0">
                <a:solidFill>
                  <a:schemeClr val="bg1"/>
                </a:solidFill>
                <a:ea typeface="vivo type CN简 Bold" panose="02000800000000000000" pitchFamily="50" charset="-122"/>
              </a:rPr>
              <a:t>Considerations on R17 RRM enhancement scope</a:t>
            </a:r>
            <a:endParaRPr kumimoji="1" lang="zh-CN" altLang="en-US" sz="3200" dirty="0">
              <a:solidFill>
                <a:schemeClr val="bg1"/>
              </a:solidFill>
              <a:ea typeface="vivo type CN简 Bold" panose="02000800000000000000" pitchFamily="50" charset="-122"/>
            </a:endParaRPr>
          </a:p>
        </p:txBody>
      </p:sp>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10" name="矩形 9"/>
          <p:cNvSpPr/>
          <p:nvPr/>
        </p:nvSpPr>
        <p:spPr>
          <a:xfrm>
            <a:off x="475317" y="1123998"/>
            <a:ext cx="11122516" cy="35394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buFont typeface="Arial" panose="020B0604020202020204" pitchFamily="34" charset="0"/>
              <a:buChar char="•"/>
            </a:pPr>
            <a:r>
              <a:rPr lang="en-US" altLang="zh-CN" sz="3200" dirty="0">
                <a:ea typeface="vivo type CN简 Light" panose="02000400000000000000" pitchFamily="50" charset="-122"/>
                <a:cs typeface="Times New Roman" pitchFamily="18" charset="0"/>
              </a:rPr>
              <a:t>A few contributions regarding on Rel-17 RRM WI were sent to RAN #88e meeting</a:t>
            </a:r>
          </a:p>
          <a:p>
            <a:pPr marL="342900" indent="-342900">
              <a:buFont typeface="Arial" panose="020B0604020202020204" pitchFamily="34" charset="0"/>
              <a:buChar char="•"/>
            </a:pPr>
            <a:r>
              <a:rPr lang="en-US" altLang="zh-CN" sz="3200" dirty="0">
                <a:ea typeface="vivo type CN简 Light" panose="02000400000000000000" pitchFamily="50" charset="-122"/>
                <a:cs typeface="Times New Roman" pitchFamily="18" charset="0"/>
              </a:rPr>
              <a:t>An email discussion which collects comments on these WI proposal is ongoing. </a:t>
            </a:r>
          </a:p>
          <a:p>
            <a:pPr marL="342900" indent="-342900">
              <a:buFont typeface="Arial" panose="020B0604020202020204" pitchFamily="34" charset="0"/>
              <a:buChar char="•"/>
            </a:pPr>
            <a:r>
              <a:rPr lang="en-US" altLang="zh-CN" sz="3200" dirty="0">
                <a:ea typeface="vivo type CN简 Light" panose="02000400000000000000" pitchFamily="50" charset="-122"/>
                <a:cs typeface="Times New Roman" pitchFamily="18" charset="0"/>
              </a:rPr>
              <a:t>We provide our views on how to prioritize work items for Rel-17 in order to balance working loads and time limitation</a:t>
            </a:r>
          </a:p>
          <a:p>
            <a:pPr marL="342900" indent="-342900">
              <a:buFont typeface="Arial" panose="020B0604020202020204" pitchFamily="34" charset="0"/>
              <a:buChar char="•"/>
            </a:pPr>
            <a:r>
              <a:rPr lang="en-US" altLang="zh-CN" sz="3200" dirty="0">
                <a:ea typeface="vivo type CN简 Light" panose="02000400000000000000" pitchFamily="50" charset="-122"/>
                <a:cs typeface="Times New Roman" pitchFamily="18" charset="0"/>
              </a:rPr>
              <a:t>In addition we provide our views on a few WI proposals.</a:t>
            </a:r>
          </a:p>
        </p:txBody>
      </p:sp>
      <p:sp>
        <p:nvSpPr>
          <p:cNvPr id="2" name="Rectangle 2"/>
          <p:cNvSpPr>
            <a:spLocks noChangeArrowheads="1"/>
          </p:cNvSpPr>
          <p:nvPr/>
        </p:nvSpPr>
        <p:spPr bwMode="auto">
          <a:xfrm>
            <a:off x="1043709" y="3195781"/>
            <a:ext cx="128496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240557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
            <a:ext cx="12192000" cy="834455"/>
          </a:xfrm>
          <a:prstGeom prst="rect">
            <a:avLst/>
          </a:prstGeom>
        </p:spPr>
      </p:pic>
      <p:sp>
        <p:nvSpPr>
          <p:cNvPr id="7" name="文本占位符 17"/>
          <p:cNvSpPr txBox="1">
            <a:spLocks/>
          </p:cNvSpPr>
          <p:nvPr/>
        </p:nvSpPr>
        <p:spPr>
          <a:xfrm>
            <a:off x="727300" y="249077"/>
            <a:ext cx="9607349" cy="730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zh-CN" sz="3200" dirty="0">
                <a:solidFill>
                  <a:schemeClr val="bg1"/>
                </a:solidFill>
                <a:ea typeface="vivo type CN简 Bold" panose="02000800000000000000" pitchFamily="50" charset="-122"/>
              </a:rPr>
              <a:t>Considerations on R17 RRM enhancement scope</a:t>
            </a:r>
            <a:endParaRPr kumimoji="1" lang="zh-CN" altLang="en-US" sz="3200" dirty="0">
              <a:solidFill>
                <a:schemeClr val="bg1"/>
              </a:solidFill>
              <a:ea typeface="vivo type CN简 Bold" panose="02000800000000000000" pitchFamily="50" charset="-122"/>
            </a:endParaRPr>
          </a:p>
        </p:txBody>
      </p:sp>
      <p:pic>
        <p:nvPicPr>
          <p:cNvPr id="26" name="图片 2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10" name="矩形 9"/>
          <p:cNvSpPr/>
          <p:nvPr/>
        </p:nvSpPr>
        <p:spPr>
          <a:xfrm>
            <a:off x="313858" y="999761"/>
            <a:ext cx="11564283" cy="53245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buFont typeface="Arial" panose="020B0604020202020204" pitchFamily="34" charset="0"/>
              <a:buChar char="•"/>
            </a:pPr>
            <a:r>
              <a:rPr kumimoji="1" lang="en-US" sz="2800" dirty="0">
                <a:solidFill>
                  <a:srgbClr val="002060"/>
                </a:solidFill>
                <a:ea typeface="vivo type CN简 Bold" panose="02000800000000000000" pitchFamily="50" charset="-122"/>
              </a:rPr>
              <a:t>G</a:t>
            </a:r>
            <a:r>
              <a:rPr kumimoji="1" lang="en-US" altLang="zh-CN" sz="2800" dirty="0">
                <a:solidFill>
                  <a:srgbClr val="002060"/>
                </a:solidFill>
                <a:ea typeface="vivo type CN简 Bold" panose="02000800000000000000" pitchFamily="50" charset="-122"/>
              </a:rPr>
              <a:t>eneral considerations on RRM enhancement and MG enhancement</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17 new proposals on RRM enhancements(excluding CSI-RS) and 8 new proposals on MG enhancements(excluding NR-U and Positioning)</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How to prioritize new proposals for RRM enhancements and MG enhancements?</a:t>
            </a:r>
          </a:p>
          <a:p>
            <a:pPr marL="1714500" lvl="3" indent="-342900">
              <a:buFont typeface="Arial" pitchFamily="34" charset="0"/>
              <a:buChar char="•"/>
            </a:pPr>
            <a:r>
              <a:rPr lang="en-US" altLang="zh-CN" sz="2400" dirty="0">
                <a:ea typeface="vivo type CN简 Light" panose="02000400000000000000" pitchFamily="50" charset="-122"/>
                <a:cs typeface="Times New Roman" pitchFamily="18" charset="0"/>
              </a:rPr>
              <a:t>Prioritize the proposals that is essential to the real deployments currently or in the near future.</a:t>
            </a:r>
          </a:p>
          <a:p>
            <a:pPr marL="1714500" lvl="3" indent="-342900">
              <a:buFont typeface="Arial" pitchFamily="34" charset="0"/>
              <a:buChar char="•"/>
            </a:pPr>
            <a:r>
              <a:rPr lang="en-US" altLang="zh-CN" sz="2400" dirty="0">
                <a:ea typeface="vivo type CN简 Light" panose="02000400000000000000" pitchFamily="50" charset="-122"/>
                <a:cs typeface="Times New Roman" pitchFamily="18" charset="0"/>
              </a:rPr>
              <a:t>Limit the scope based on reasonable considerations about the workload and possible achievements in limited time scale and efficiency.</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How to treat leftovers from R16.</a:t>
            </a:r>
          </a:p>
          <a:p>
            <a:pPr marL="1714500" lvl="3" indent="-342900">
              <a:buFont typeface="Arial" pitchFamily="34" charset="0"/>
              <a:buChar char="•"/>
            </a:pPr>
            <a:r>
              <a:rPr lang="en-US" altLang="zh-CN" sz="2400" dirty="0">
                <a:ea typeface="vivo type CN简 Light" panose="02000400000000000000" pitchFamily="50" charset="-122"/>
                <a:cs typeface="Times New Roman" pitchFamily="18" charset="0"/>
              </a:rPr>
              <a:t>For CSI-RS L3 RRM, the scope in R17 should be limited and it can be treated under R17 RRM enhancements.</a:t>
            </a:r>
          </a:p>
          <a:p>
            <a:pPr marL="1714500" lvl="3" indent="-342900">
              <a:buFont typeface="Arial" pitchFamily="34" charset="0"/>
              <a:buChar char="•"/>
            </a:pPr>
            <a:r>
              <a:rPr lang="en-US" altLang="zh-CN" sz="2400" dirty="0">
                <a:ea typeface="vivo type CN简 Light" panose="02000400000000000000" pitchFamily="50" charset="-122"/>
                <a:cs typeface="Times New Roman" pitchFamily="18" charset="0"/>
              </a:rPr>
              <a:t>For Positioning, leftovers can be treated under R17 positioning WI.</a:t>
            </a:r>
          </a:p>
          <a:p>
            <a:pPr marL="1714500" lvl="3" indent="-342900">
              <a:buFont typeface="Arial" pitchFamily="34" charset="0"/>
              <a:buChar char="•"/>
            </a:pPr>
            <a:r>
              <a:rPr lang="en-US" altLang="zh-CN" sz="2400" dirty="0">
                <a:ea typeface="vivo type CN简 Light" panose="02000400000000000000" pitchFamily="50" charset="-122"/>
                <a:cs typeface="Times New Roman" pitchFamily="18" charset="0"/>
              </a:rPr>
              <a:t>For NR-U, leftovers can be treated under R17 RRM enhancements if the proposals can be justified.</a:t>
            </a:r>
          </a:p>
        </p:txBody>
      </p:sp>
      <p:sp>
        <p:nvSpPr>
          <p:cNvPr id="2" name="Rectangle 2"/>
          <p:cNvSpPr>
            <a:spLocks noChangeArrowheads="1"/>
          </p:cNvSpPr>
          <p:nvPr/>
        </p:nvSpPr>
        <p:spPr bwMode="auto">
          <a:xfrm>
            <a:off x="1043709" y="3195781"/>
            <a:ext cx="128496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403235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12192000" cy="834455"/>
          </a:xfrm>
          <a:prstGeom prst="rect">
            <a:avLst/>
          </a:prstGeom>
        </p:spPr>
      </p:pic>
      <p:sp>
        <p:nvSpPr>
          <p:cNvPr id="7" name="文本占位符 17"/>
          <p:cNvSpPr txBox="1">
            <a:spLocks/>
          </p:cNvSpPr>
          <p:nvPr/>
        </p:nvSpPr>
        <p:spPr>
          <a:xfrm>
            <a:off x="727300" y="249077"/>
            <a:ext cx="9607349" cy="730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zh-CN" sz="3200" dirty="0">
                <a:solidFill>
                  <a:schemeClr val="bg1"/>
                </a:solidFill>
                <a:ea typeface="vivo type CN简 Bold" panose="02000800000000000000" pitchFamily="50" charset="-122"/>
              </a:rPr>
              <a:t>Considerations on R17 RRM enhancement scope</a:t>
            </a:r>
            <a:endParaRPr kumimoji="1" lang="zh-CN" altLang="en-US" sz="3200" dirty="0">
              <a:solidFill>
                <a:schemeClr val="bg1"/>
              </a:solidFill>
              <a:ea typeface="vivo type CN简 Bold" panose="02000800000000000000" pitchFamily="50" charset="-122"/>
            </a:endParaRPr>
          </a:p>
        </p:txBody>
      </p:sp>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10" name="矩形 9"/>
          <p:cNvSpPr/>
          <p:nvPr/>
        </p:nvSpPr>
        <p:spPr>
          <a:xfrm>
            <a:off x="475317" y="1123998"/>
            <a:ext cx="11122516" cy="600164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buFont typeface="Arial" panose="020B0604020202020204" pitchFamily="34" charset="0"/>
              <a:buChar char="•"/>
            </a:pPr>
            <a:r>
              <a:rPr kumimoji="1" lang="en-US" sz="3200" dirty="0">
                <a:solidFill>
                  <a:srgbClr val="002060"/>
                </a:solidFill>
                <a:ea typeface="vivo type CN简 Bold" panose="02000800000000000000" pitchFamily="50" charset="-122"/>
              </a:rPr>
              <a:t>Rel-17 RRM enhancements proposals that should be prioritized</a:t>
            </a:r>
            <a:endParaRPr lang="en-US" altLang="zh-CN" sz="3200" dirty="0">
              <a:solidFill>
                <a:srgbClr val="002060"/>
              </a:solidFill>
              <a:ea typeface="vivo type CN简 Light" panose="02000400000000000000" pitchFamily="50" charset="-122"/>
              <a:cs typeface="Times New Roman" pitchFamily="18" charset="0"/>
            </a:endParaRPr>
          </a:p>
          <a:p>
            <a:pPr marL="800100" lvl="1" indent="-342900">
              <a:buFont typeface="Arial" pitchFamily="34" charset="0"/>
              <a:buChar char="•"/>
            </a:pPr>
            <a:r>
              <a:rPr lang="en-US" altLang="zh-CN" sz="2800" dirty="0"/>
              <a:t>SRS antenna port switching</a:t>
            </a:r>
            <a:endParaRPr lang="en-US" sz="2800" dirty="0"/>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Interruption is not specified even for EN-DC.</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NR CA/DC are also important scenarios.</a:t>
            </a:r>
          </a:p>
          <a:p>
            <a:pPr marL="800100" lvl="1" indent="-342900">
              <a:buFont typeface="Arial" pitchFamily="34" charset="0"/>
              <a:buChar char="•"/>
            </a:pPr>
            <a:r>
              <a:rPr lang="en-US" sz="2800" dirty="0"/>
              <a:t>Active TCI-state switch for CSI reporting via CSI-RS reconfiguration </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Prefer to have some study on the possible delay requirements in NR.</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The issue is realistic and important.</a:t>
            </a:r>
          </a:p>
          <a:p>
            <a:pPr marL="800100" lvl="1" indent="-342900">
              <a:buFont typeface="Arial" pitchFamily="34" charset="0"/>
              <a:buChar char="•"/>
            </a:pPr>
            <a:r>
              <a:rPr lang="en-US" altLang="zh-CN" sz="2800" dirty="0"/>
              <a:t>Inter-RAT NR measurement without gaps when configured with EN-DC </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For EN-DC configuration, gapless measurement is achievable when UE is configured with LTE SA and inter-RAT NR measurements.</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We see the benefit for particular deployment scenario</a:t>
            </a:r>
          </a:p>
          <a:p>
            <a:pPr marL="800100" lvl="1" indent="-342900">
              <a:buFont typeface="Arial" pitchFamily="34" charset="0"/>
              <a:buChar char="•"/>
            </a:pPr>
            <a:r>
              <a:rPr lang="en-US" altLang="zh-CN" sz="2800" dirty="0"/>
              <a:t>HO with </a:t>
            </a:r>
            <a:r>
              <a:rPr lang="en-US" altLang="zh-CN" sz="2800" dirty="0" err="1"/>
              <a:t>PSCell</a:t>
            </a:r>
            <a:r>
              <a:rPr lang="en-US" altLang="zh-CN" sz="2800" dirty="0"/>
              <a:t> </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Important scenario for DC configurations.</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The scope of R17 discussion should be limited.</a:t>
            </a:r>
          </a:p>
          <a:p>
            <a:pPr marL="1257300" lvl="2" indent="-342900">
              <a:buFont typeface="Arial" pitchFamily="34" charset="0"/>
              <a:buChar char="•"/>
            </a:pPr>
            <a:endParaRPr lang="en-US" altLang="zh-CN" sz="2400" dirty="0">
              <a:ea typeface="vivo type CN简 Light" panose="02000400000000000000" pitchFamily="50" charset="-122"/>
              <a:cs typeface="Times New Roman" pitchFamily="18" charset="0"/>
            </a:endParaRPr>
          </a:p>
        </p:txBody>
      </p:sp>
      <p:sp>
        <p:nvSpPr>
          <p:cNvPr id="2" name="Rectangle 2"/>
          <p:cNvSpPr>
            <a:spLocks noChangeArrowheads="1"/>
          </p:cNvSpPr>
          <p:nvPr/>
        </p:nvSpPr>
        <p:spPr bwMode="auto">
          <a:xfrm>
            <a:off x="1043709" y="3195781"/>
            <a:ext cx="128496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45526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12192000" cy="834455"/>
          </a:xfrm>
          <a:prstGeom prst="rect">
            <a:avLst/>
          </a:prstGeom>
        </p:spPr>
      </p:pic>
      <p:sp>
        <p:nvSpPr>
          <p:cNvPr id="7" name="文本占位符 17"/>
          <p:cNvSpPr txBox="1">
            <a:spLocks/>
          </p:cNvSpPr>
          <p:nvPr/>
        </p:nvSpPr>
        <p:spPr>
          <a:xfrm>
            <a:off x="727300" y="249077"/>
            <a:ext cx="9607349" cy="730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zh-CN" sz="3200" dirty="0">
                <a:solidFill>
                  <a:schemeClr val="bg1"/>
                </a:solidFill>
                <a:ea typeface="vivo type CN简 Bold" panose="02000800000000000000" pitchFamily="50" charset="-122"/>
              </a:rPr>
              <a:t>Considerations on R17 RRM enhancement scope</a:t>
            </a:r>
            <a:endParaRPr kumimoji="1" lang="zh-CN" altLang="en-US" sz="3200" dirty="0">
              <a:solidFill>
                <a:schemeClr val="bg1"/>
              </a:solidFill>
              <a:ea typeface="vivo type CN简 Bold" panose="02000800000000000000" pitchFamily="50" charset="-122"/>
            </a:endParaRPr>
          </a:p>
        </p:txBody>
      </p:sp>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10" name="矩形 9"/>
          <p:cNvSpPr/>
          <p:nvPr/>
        </p:nvSpPr>
        <p:spPr>
          <a:xfrm>
            <a:off x="297530" y="1115832"/>
            <a:ext cx="11596940" cy="563231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buFont typeface="Arial" panose="020B0604020202020204" pitchFamily="34" charset="0"/>
              <a:buChar char="•"/>
            </a:pPr>
            <a:r>
              <a:rPr kumimoji="1" lang="en-US" altLang="zh-CN" sz="3200" dirty="0">
                <a:solidFill>
                  <a:srgbClr val="002060"/>
                </a:solidFill>
                <a:ea typeface="vivo type CN简 Bold" panose="02000800000000000000" pitchFamily="50" charset="-122"/>
              </a:rPr>
              <a:t>Rel-17 RRM enhancements proposals that should be prioritized</a:t>
            </a:r>
            <a:endParaRPr lang="en-US" altLang="zh-CN" sz="3200" dirty="0">
              <a:solidFill>
                <a:srgbClr val="002060"/>
              </a:solidFill>
              <a:ea typeface="vivo type CN简 Light" panose="02000400000000000000" pitchFamily="50" charset="-122"/>
              <a:cs typeface="Times New Roman" pitchFamily="18" charset="0"/>
            </a:endParaRPr>
          </a:p>
          <a:p>
            <a:pPr marL="800100" lvl="1" indent="-342900">
              <a:buFont typeface="Arial" pitchFamily="34" charset="0"/>
              <a:buChar char="•"/>
            </a:pPr>
            <a:r>
              <a:rPr lang="en-GB" altLang="zh-CN" sz="2800" dirty="0"/>
              <a:t>PUCCH </a:t>
            </a:r>
            <a:r>
              <a:rPr lang="en-GB" altLang="zh-CN" sz="2800" dirty="0" err="1"/>
              <a:t>Scell</a:t>
            </a:r>
            <a:r>
              <a:rPr lang="en-GB" altLang="zh-CN" sz="2800" dirty="0"/>
              <a:t> activation/deactivation</a:t>
            </a:r>
            <a:endParaRPr lang="en-US" sz="2800" dirty="0"/>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Important scenario for FR2</a:t>
            </a:r>
          </a:p>
          <a:p>
            <a:pPr marL="800100" lvl="1" indent="-342900">
              <a:buFont typeface="Arial" pitchFamily="34" charset="0"/>
              <a:buChar char="•"/>
            </a:pPr>
            <a:r>
              <a:rPr lang="en-GB" altLang="zh-CN" sz="2800" dirty="0"/>
              <a:t>IDLE mode requirement for SMTC2-LP</a:t>
            </a:r>
            <a:r>
              <a:rPr lang="en-US" sz="2800" dirty="0"/>
              <a:t> </a:t>
            </a:r>
          </a:p>
          <a:p>
            <a:pPr marL="1257300" lvl="2" indent="-342900">
              <a:buFont typeface="Arial" pitchFamily="34" charset="0"/>
              <a:buChar char="•"/>
            </a:pPr>
            <a:r>
              <a:rPr lang="en-US" sz="2400" dirty="0">
                <a:ea typeface="vivo type CN简 Light" panose="02000400000000000000" pitchFamily="50" charset="-122"/>
                <a:cs typeface="Times New Roman" pitchFamily="18" charset="0"/>
              </a:rPr>
              <a:t>Discussion on requirements are needed, but whether to have additional requirements may depends on the outcome.</a:t>
            </a:r>
          </a:p>
          <a:p>
            <a:pPr marL="800100" lvl="1" indent="-342900">
              <a:buFont typeface="Arial" pitchFamily="34" charset="0"/>
              <a:buChar char="•"/>
            </a:pPr>
            <a:r>
              <a:rPr lang="en-US" altLang="zh-CN" sz="2800" dirty="0"/>
              <a:t>TCI switching enhancement in REL-17</a:t>
            </a:r>
            <a:endParaRPr lang="en-US" sz="2800" dirty="0"/>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Support. This can be considered if longer SMTC is configured.</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However, the priority of this can be further discussed based on operators input.</a:t>
            </a:r>
          </a:p>
          <a:p>
            <a:pPr marL="800100" lvl="1" indent="-342900">
              <a:buFont typeface="Arial" pitchFamily="34" charset="0"/>
              <a:buChar char="•"/>
            </a:pPr>
            <a:r>
              <a:rPr lang="en-US" altLang="zh-CN" sz="2800" dirty="0"/>
              <a:t>UL gap and configuration for UE self-calibration and monitoring in FR2</a:t>
            </a:r>
            <a:endParaRPr lang="en-US" sz="2800" dirty="0"/>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This is a realistic issue since R15.</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Spec impact is needed to better facilitate UE implementation.</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This is an issue resulted from UE RF but may need gap or scheduling restriction, which is in RRM scope. We are fine with either discuss in RRM or </a:t>
            </a:r>
            <a:r>
              <a:rPr lang="en-US" altLang="zh-CN" sz="2400">
                <a:ea typeface="vivo type CN简 Light" panose="02000400000000000000" pitchFamily="50" charset="-122"/>
                <a:cs typeface="Times New Roman" pitchFamily="18" charset="0"/>
              </a:rPr>
              <a:t>in RF. </a:t>
            </a:r>
            <a:endParaRPr lang="en-US" altLang="zh-CN" sz="2400" dirty="0">
              <a:ea typeface="vivo type CN简 Light" panose="02000400000000000000" pitchFamily="50" charset="-122"/>
              <a:cs typeface="Times New Roman" pitchFamily="18" charset="0"/>
            </a:endParaRPr>
          </a:p>
        </p:txBody>
      </p:sp>
      <p:sp>
        <p:nvSpPr>
          <p:cNvPr id="2" name="Rectangle 2"/>
          <p:cNvSpPr>
            <a:spLocks noChangeArrowheads="1"/>
          </p:cNvSpPr>
          <p:nvPr/>
        </p:nvSpPr>
        <p:spPr bwMode="auto">
          <a:xfrm>
            <a:off x="1043709" y="3195781"/>
            <a:ext cx="128496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13837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12192000" cy="834455"/>
          </a:xfrm>
          <a:prstGeom prst="rect">
            <a:avLst/>
          </a:prstGeom>
        </p:spPr>
      </p:pic>
      <p:sp>
        <p:nvSpPr>
          <p:cNvPr id="7" name="文本占位符 17"/>
          <p:cNvSpPr txBox="1">
            <a:spLocks/>
          </p:cNvSpPr>
          <p:nvPr/>
        </p:nvSpPr>
        <p:spPr>
          <a:xfrm>
            <a:off x="727300" y="249077"/>
            <a:ext cx="9607349" cy="730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zh-CN" sz="3200" dirty="0">
                <a:solidFill>
                  <a:schemeClr val="bg1"/>
                </a:solidFill>
                <a:ea typeface="vivo type CN简 Bold" panose="02000800000000000000" pitchFamily="50" charset="-122"/>
              </a:rPr>
              <a:t>Considerations on R17 RRM enhancement scope</a:t>
            </a:r>
            <a:endParaRPr kumimoji="1" lang="zh-CN" altLang="en-US" sz="3200" dirty="0">
              <a:solidFill>
                <a:schemeClr val="bg1"/>
              </a:solidFill>
              <a:ea typeface="vivo type CN简 Bold" panose="02000800000000000000" pitchFamily="50" charset="-122"/>
            </a:endParaRPr>
          </a:p>
        </p:txBody>
      </p:sp>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10" name="矩形 9"/>
          <p:cNvSpPr/>
          <p:nvPr/>
        </p:nvSpPr>
        <p:spPr>
          <a:xfrm>
            <a:off x="475317" y="1123998"/>
            <a:ext cx="11122516" cy="557075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buFont typeface="Arial" panose="020B0604020202020204" pitchFamily="34" charset="0"/>
              <a:buChar char="•"/>
            </a:pPr>
            <a:r>
              <a:rPr kumimoji="1" lang="en-US" sz="3200" dirty="0">
                <a:solidFill>
                  <a:srgbClr val="002060"/>
                </a:solidFill>
                <a:ea typeface="vivo type CN简 Bold" panose="02000800000000000000" pitchFamily="50" charset="-122"/>
              </a:rPr>
              <a:t>Rel-17 MG enhancements that should be prioritized</a:t>
            </a:r>
            <a:endParaRPr lang="en-US" altLang="zh-CN" sz="3200" dirty="0">
              <a:solidFill>
                <a:srgbClr val="002060"/>
              </a:solidFill>
              <a:ea typeface="vivo type CN简 Light" panose="02000400000000000000" pitchFamily="50" charset="-122"/>
              <a:cs typeface="Times New Roman" pitchFamily="18" charset="0"/>
            </a:endParaRPr>
          </a:p>
          <a:p>
            <a:pPr marL="800100" lvl="1" indent="-342900">
              <a:buFont typeface="Arial" pitchFamily="34" charset="0"/>
              <a:buChar char="•"/>
            </a:pPr>
            <a:r>
              <a:rPr lang="en-US" altLang="zh-CN" sz="2800" dirty="0"/>
              <a:t>Network Controlled Small Gap (NCSG) specification</a:t>
            </a:r>
            <a:r>
              <a:rPr lang="en-GB" sz="2800" dirty="0"/>
              <a:t> </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We understand the intention is to enable measurement during a period which otherwise will be wasted anyway. </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We think this one could have a relative high priority among all gaps related Wis.</a:t>
            </a:r>
          </a:p>
          <a:p>
            <a:pPr marL="800100" lvl="1" indent="-342900">
              <a:buFont typeface="Arial" pitchFamily="34" charset="0"/>
              <a:buChar char="•"/>
            </a:pPr>
            <a:r>
              <a:rPr lang="en-US" altLang="zh-CN" sz="2800" dirty="0"/>
              <a:t>Multiple concurrent and independent MG patterns</a:t>
            </a:r>
            <a:endParaRPr lang="en-GB" sz="2800" dirty="0"/>
          </a:p>
          <a:p>
            <a:pPr marL="1257300" lvl="2" indent="-342900">
              <a:buFont typeface="Arial" pitchFamily="34" charset="0"/>
              <a:buChar char="•"/>
            </a:pPr>
            <a:r>
              <a:rPr lang="en-US" sz="2400" dirty="0">
                <a:ea typeface="vivo type CN简 Light" panose="02000400000000000000" pitchFamily="50" charset="-122"/>
                <a:cs typeface="Times New Roman" pitchFamily="18" charset="0"/>
              </a:rPr>
              <a:t>The proposal will benefit for multiple MOs scenario especially when the SMTC are not aligned. It will also bring more flexibility on network configuration. However the gap overhead should also be carefully studied.  </a:t>
            </a:r>
          </a:p>
          <a:p>
            <a:pPr marL="800100" lvl="1" indent="-342900">
              <a:buFont typeface="Arial" pitchFamily="34" charset="0"/>
              <a:buChar char="•"/>
            </a:pPr>
            <a:r>
              <a:rPr lang="en-US" altLang="zh-CN" sz="2800" dirty="0"/>
              <a:t>On-demand UE-initiated MG request</a:t>
            </a:r>
            <a:endParaRPr lang="en-US" sz="2800" dirty="0"/>
          </a:p>
          <a:p>
            <a:pPr marL="1257300" lvl="2" indent="-342900">
              <a:buFont typeface="Arial" pitchFamily="34" charset="0"/>
              <a:buChar char="•"/>
            </a:pPr>
            <a:r>
              <a:rPr lang="en-GB" sz="2400" dirty="0">
                <a:ea typeface="vivo type CN简 Light" panose="02000400000000000000" pitchFamily="50" charset="-122"/>
                <a:cs typeface="Times New Roman" pitchFamily="18" charset="0"/>
              </a:rPr>
              <a:t>It may beneficial for UE to improve the measurement efficiency for some particular deployment scenarios</a:t>
            </a:r>
            <a:r>
              <a:rPr lang="en-US" altLang="zh-CN" sz="2400" dirty="0">
                <a:ea typeface="vivo type CN简 Light" panose="02000400000000000000" pitchFamily="50" charset="-122"/>
                <a:cs typeface="Times New Roman" pitchFamily="18" charset="0"/>
              </a:rPr>
              <a:t>. Compared with other gap related </a:t>
            </a:r>
            <a:r>
              <a:rPr lang="en-US" altLang="zh-CN" sz="2400" dirty="0" err="1">
                <a:ea typeface="vivo type CN简 Light" panose="02000400000000000000" pitchFamily="50" charset="-122"/>
                <a:cs typeface="Times New Roman" pitchFamily="18" charset="0"/>
              </a:rPr>
              <a:t>Wis</a:t>
            </a:r>
            <a:r>
              <a:rPr lang="en-US" altLang="zh-CN" sz="2400" dirty="0">
                <a:ea typeface="vivo type CN简 Light" panose="02000400000000000000" pitchFamily="50" charset="-122"/>
                <a:cs typeface="Times New Roman" pitchFamily="18" charset="0"/>
              </a:rPr>
              <a:t>, its priority needs not be high.</a:t>
            </a:r>
          </a:p>
        </p:txBody>
      </p:sp>
      <p:sp>
        <p:nvSpPr>
          <p:cNvPr id="2" name="Rectangle 2"/>
          <p:cNvSpPr>
            <a:spLocks noChangeArrowheads="1"/>
          </p:cNvSpPr>
          <p:nvPr/>
        </p:nvSpPr>
        <p:spPr bwMode="auto">
          <a:xfrm>
            <a:off x="1043709" y="3195781"/>
            <a:ext cx="128496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56717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12192000" cy="834455"/>
          </a:xfrm>
          <a:prstGeom prst="rect">
            <a:avLst/>
          </a:prstGeom>
        </p:spPr>
      </p:pic>
      <p:sp>
        <p:nvSpPr>
          <p:cNvPr id="7" name="文本占位符 17"/>
          <p:cNvSpPr txBox="1">
            <a:spLocks/>
          </p:cNvSpPr>
          <p:nvPr/>
        </p:nvSpPr>
        <p:spPr>
          <a:xfrm>
            <a:off x="727300" y="249077"/>
            <a:ext cx="9607349" cy="730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zh-CN" sz="3200" dirty="0">
                <a:solidFill>
                  <a:schemeClr val="bg1"/>
                </a:solidFill>
                <a:ea typeface="vivo type CN简 Bold" panose="02000800000000000000" pitchFamily="50" charset="-122"/>
              </a:rPr>
              <a:t>Considerations on R17 RRM enhancement scope</a:t>
            </a:r>
            <a:endParaRPr kumimoji="1" lang="zh-CN" altLang="en-US" sz="3200" dirty="0">
              <a:solidFill>
                <a:schemeClr val="bg1"/>
              </a:solidFill>
              <a:ea typeface="vivo type CN简 Bold" panose="02000800000000000000" pitchFamily="50" charset="-122"/>
            </a:endParaRPr>
          </a:p>
        </p:txBody>
      </p:sp>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10" name="矩形 9"/>
          <p:cNvSpPr/>
          <p:nvPr/>
        </p:nvSpPr>
        <p:spPr>
          <a:xfrm>
            <a:off x="475317" y="1123998"/>
            <a:ext cx="11122516" cy="40934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buFont typeface="Arial" panose="020B0604020202020204" pitchFamily="34" charset="0"/>
              <a:buChar char="•"/>
            </a:pPr>
            <a:r>
              <a:rPr kumimoji="1" lang="en-US" sz="3200" dirty="0">
                <a:solidFill>
                  <a:srgbClr val="002060"/>
                </a:solidFill>
                <a:ea typeface="vivo type CN简 Bold" panose="02000800000000000000" pitchFamily="50" charset="-122"/>
              </a:rPr>
              <a:t>Rel-17 MG enhancements that should be prioritized</a:t>
            </a:r>
            <a:endParaRPr lang="en-US" altLang="zh-CN" sz="3200" dirty="0">
              <a:solidFill>
                <a:srgbClr val="002060"/>
              </a:solidFill>
              <a:ea typeface="vivo type CN简 Light" panose="02000400000000000000" pitchFamily="50" charset="-122"/>
              <a:cs typeface="Times New Roman" pitchFamily="18" charset="0"/>
            </a:endParaRPr>
          </a:p>
          <a:p>
            <a:pPr marL="800100" lvl="1" indent="-342900">
              <a:buFont typeface="Arial" pitchFamily="34" charset="0"/>
              <a:buChar char="•"/>
            </a:pPr>
            <a:r>
              <a:rPr lang="en-US" altLang="zh-CN" sz="2800" dirty="0"/>
              <a:t>Pre-configured MG pattern(s) per configured BWP (fast MG configuration)</a:t>
            </a:r>
            <a:endParaRPr lang="en-US" sz="2800" dirty="0"/>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We see this WI will provide noticeable benefit either for fast MG configuration after BWP switch or increase flexibility of MG configuration.</a:t>
            </a:r>
          </a:p>
          <a:p>
            <a:pPr marL="800100" lvl="1" indent="-342900">
              <a:buFont typeface="Arial" pitchFamily="34" charset="0"/>
              <a:buChar char="•"/>
            </a:pPr>
            <a:r>
              <a:rPr lang="en-GB" altLang="zh-CN" sz="2800" dirty="0"/>
              <a:t>MG sharing enhancement</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Measurement gap sharing is only defined between intra-</a:t>
            </a:r>
            <a:r>
              <a:rPr lang="en-US" altLang="zh-CN" sz="2400" dirty="0" err="1">
                <a:ea typeface="vivo type CN简 Light" panose="02000400000000000000" pitchFamily="50" charset="-122"/>
                <a:cs typeface="Times New Roman" pitchFamily="18" charset="0"/>
              </a:rPr>
              <a:t>freq</a:t>
            </a:r>
            <a:r>
              <a:rPr lang="en-US" altLang="zh-CN" sz="2400" dirty="0">
                <a:ea typeface="vivo type CN简 Light" panose="02000400000000000000" pitchFamily="50" charset="-122"/>
                <a:cs typeface="Times New Roman" pitchFamily="18" charset="0"/>
              </a:rPr>
              <a:t> and inter-freq.</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Inter-RAT carriers can be prioritized in NR SA.</a:t>
            </a:r>
          </a:p>
          <a:p>
            <a:pPr marL="1257300" lvl="2" indent="-342900">
              <a:buFont typeface="Arial" pitchFamily="34" charset="0"/>
              <a:buChar char="•"/>
            </a:pPr>
            <a:r>
              <a:rPr lang="en-US" altLang="zh-CN" sz="2400" dirty="0">
                <a:ea typeface="vivo type CN简 Light" panose="02000400000000000000" pitchFamily="50" charset="-122"/>
                <a:cs typeface="Times New Roman" pitchFamily="18" charset="0"/>
              </a:rPr>
              <a:t>The enhancements are needed.</a:t>
            </a:r>
          </a:p>
          <a:p>
            <a:pPr marL="1257300" lvl="2" indent="-342900">
              <a:buFont typeface="Arial" pitchFamily="34" charset="0"/>
              <a:buChar char="•"/>
            </a:pPr>
            <a:endParaRPr lang="en-US" altLang="zh-CN" sz="2400" dirty="0">
              <a:ea typeface="vivo type CN简 Light" panose="02000400000000000000" pitchFamily="50" charset="-122"/>
              <a:cs typeface="Times New Roman" pitchFamily="18" charset="0"/>
            </a:endParaRPr>
          </a:p>
        </p:txBody>
      </p:sp>
      <p:sp>
        <p:nvSpPr>
          <p:cNvPr id="2" name="Rectangle 2"/>
          <p:cNvSpPr>
            <a:spLocks noChangeArrowheads="1"/>
          </p:cNvSpPr>
          <p:nvPr/>
        </p:nvSpPr>
        <p:spPr bwMode="auto">
          <a:xfrm>
            <a:off x="1043709" y="3195781"/>
            <a:ext cx="128496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99085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12192000" cy="834455"/>
          </a:xfrm>
          <a:prstGeom prst="rect">
            <a:avLst/>
          </a:prstGeom>
        </p:spPr>
      </p:pic>
      <p:sp>
        <p:nvSpPr>
          <p:cNvPr id="7" name="文本占位符 17"/>
          <p:cNvSpPr txBox="1">
            <a:spLocks/>
          </p:cNvSpPr>
          <p:nvPr/>
        </p:nvSpPr>
        <p:spPr>
          <a:xfrm>
            <a:off x="727300" y="249077"/>
            <a:ext cx="9607349" cy="730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zh-CN" sz="3200" dirty="0">
                <a:solidFill>
                  <a:schemeClr val="bg1"/>
                </a:solidFill>
                <a:ea typeface="vivo type CN简 Bold" panose="02000800000000000000" pitchFamily="50" charset="-122"/>
              </a:rPr>
              <a:t>Considerations on R17 RRM enhancement scope</a:t>
            </a:r>
            <a:endParaRPr kumimoji="1" lang="zh-CN" altLang="en-US" sz="3200" dirty="0">
              <a:solidFill>
                <a:schemeClr val="bg1"/>
              </a:solidFill>
              <a:ea typeface="vivo type CN简 Bold" panose="02000800000000000000" pitchFamily="50" charset="-122"/>
            </a:endParaRPr>
          </a:p>
        </p:txBody>
      </p:sp>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10" name="矩形 9"/>
          <p:cNvSpPr/>
          <p:nvPr/>
        </p:nvSpPr>
        <p:spPr>
          <a:xfrm>
            <a:off x="534742" y="852992"/>
            <a:ext cx="11122516" cy="747897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buFont typeface="Arial" panose="020B0604020202020204" pitchFamily="34" charset="0"/>
              <a:buChar char="•"/>
            </a:pPr>
            <a:r>
              <a:rPr kumimoji="1" lang="en-GB" sz="3200" dirty="0">
                <a:solidFill>
                  <a:srgbClr val="002060"/>
                </a:solidFill>
                <a:ea typeface="vivo type CN简 Bold" panose="02000800000000000000" pitchFamily="50" charset="-122"/>
              </a:rPr>
              <a:t>Summary our views on WIs for Rel-17 study</a:t>
            </a:r>
          </a:p>
          <a:p>
            <a:pPr marL="800100" lvl="1" indent="-342900">
              <a:buFont typeface="Arial" panose="020B0604020202020204" pitchFamily="34" charset="0"/>
              <a:buChar char="•"/>
            </a:pPr>
            <a:r>
              <a:rPr kumimoji="1" lang="en-GB" sz="2800" dirty="0">
                <a:solidFill>
                  <a:srgbClr val="002060"/>
                </a:solidFill>
                <a:ea typeface="vivo type CN简 Bold" panose="02000800000000000000" pitchFamily="50" charset="-122"/>
              </a:rPr>
              <a:t>WIs with the highest priority</a:t>
            </a:r>
          </a:p>
          <a:p>
            <a:pPr marL="1257300" lvl="2" indent="-342900">
              <a:buFont typeface="Arial" panose="020B0604020202020204" pitchFamily="34" charset="0"/>
              <a:buChar char="•"/>
            </a:pPr>
            <a:r>
              <a:rPr lang="en-US" altLang="zh-CN" sz="2400" dirty="0"/>
              <a:t>SRS antenna port switching</a:t>
            </a:r>
            <a:endParaRPr lang="en-US" sz="2400" dirty="0"/>
          </a:p>
          <a:p>
            <a:pPr marL="1257300" lvl="2" indent="-342900">
              <a:buFont typeface="Arial" panose="020B0604020202020204" pitchFamily="34" charset="0"/>
              <a:buChar char="•"/>
            </a:pPr>
            <a:r>
              <a:rPr lang="en-US" altLang="zh-CN" sz="2400" dirty="0"/>
              <a:t>Inter-RAT NR measurement without gaps when configured with EN-DC </a:t>
            </a:r>
          </a:p>
          <a:p>
            <a:pPr marL="1257300" lvl="2" indent="-342900">
              <a:buFont typeface="Arial" panose="020B0604020202020204" pitchFamily="34" charset="0"/>
              <a:buChar char="•"/>
            </a:pPr>
            <a:r>
              <a:rPr lang="en-US" altLang="zh-CN" sz="2400" dirty="0"/>
              <a:t>HO with </a:t>
            </a:r>
            <a:r>
              <a:rPr lang="en-US" altLang="zh-CN" sz="2400" dirty="0" err="1"/>
              <a:t>PSCell</a:t>
            </a:r>
            <a:r>
              <a:rPr lang="en-US" altLang="zh-CN" sz="2400" dirty="0"/>
              <a:t> </a:t>
            </a:r>
          </a:p>
          <a:p>
            <a:pPr marL="1257300" lvl="2" indent="-342900">
              <a:buFont typeface="Arial" panose="020B0604020202020204" pitchFamily="34" charset="0"/>
              <a:buChar char="•"/>
            </a:pPr>
            <a:r>
              <a:rPr lang="en-GB" altLang="zh-CN" sz="2400" dirty="0"/>
              <a:t>PUCCH </a:t>
            </a:r>
            <a:r>
              <a:rPr lang="en-GB" altLang="zh-CN" sz="2400" dirty="0" err="1"/>
              <a:t>Scell</a:t>
            </a:r>
            <a:r>
              <a:rPr lang="en-GB" altLang="zh-CN" sz="2400" dirty="0"/>
              <a:t> activation/deactivation</a:t>
            </a:r>
          </a:p>
          <a:p>
            <a:pPr marL="1257300" lvl="2" indent="-342900">
              <a:buFont typeface="Arial" panose="020B0604020202020204" pitchFamily="34" charset="0"/>
              <a:buChar char="•"/>
            </a:pPr>
            <a:r>
              <a:rPr lang="en-US" altLang="zh-CN" sz="2400" dirty="0"/>
              <a:t>UL gap and configuration for UE self-calibration and monitoring in FR2 (Note: TBD in </a:t>
            </a:r>
            <a:r>
              <a:rPr lang="en-US" altLang="zh-CN" sz="2400" dirty="0" err="1"/>
              <a:t>RRM_enh</a:t>
            </a:r>
            <a:r>
              <a:rPr lang="en-US" altLang="zh-CN" sz="2400" dirty="0"/>
              <a:t> or FR2_enh)</a:t>
            </a:r>
            <a:endParaRPr lang="en-US" sz="2400" dirty="0"/>
          </a:p>
          <a:p>
            <a:pPr marL="800100" lvl="1" indent="-342900">
              <a:buFont typeface="Arial" panose="020B0604020202020204" pitchFamily="34" charset="0"/>
              <a:buChar char="•"/>
            </a:pPr>
            <a:r>
              <a:rPr kumimoji="1" lang="en-GB" sz="2800" dirty="0">
                <a:solidFill>
                  <a:srgbClr val="002060"/>
                </a:solidFill>
                <a:ea typeface="vivo type CN简 Bold" panose="02000800000000000000" pitchFamily="50" charset="-122"/>
              </a:rPr>
              <a:t>MG related WIs with the highest priority</a:t>
            </a:r>
          </a:p>
          <a:p>
            <a:pPr marL="1257300" lvl="2" indent="-342900">
              <a:buFont typeface="Arial" panose="020B0604020202020204" pitchFamily="34" charset="0"/>
              <a:buChar char="•"/>
            </a:pPr>
            <a:r>
              <a:rPr lang="en-US" altLang="zh-CN" sz="2400" dirty="0"/>
              <a:t>Multiple concurrent and independent MG patterns</a:t>
            </a:r>
          </a:p>
          <a:p>
            <a:pPr marL="1257300" lvl="2" indent="-342900">
              <a:buFont typeface="Arial" panose="020B0604020202020204" pitchFamily="34" charset="0"/>
              <a:buChar char="•"/>
            </a:pPr>
            <a:r>
              <a:rPr lang="en-US" altLang="zh-CN" sz="2400" dirty="0"/>
              <a:t>Pre-configured MG pattern(s) per configured BWP (fast MG configuration)</a:t>
            </a:r>
          </a:p>
          <a:p>
            <a:pPr marL="800100" lvl="1" indent="-342900">
              <a:buFont typeface="Arial" panose="020B0604020202020204" pitchFamily="34" charset="0"/>
              <a:buChar char="•"/>
            </a:pPr>
            <a:r>
              <a:rPr lang="en-GB" sz="2800" dirty="0"/>
              <a:t>Considering Rel-16 leftover issues, pragmatical thinking is encouraged to further limit the new introduced WIs for Rel-17 RRM, </a:t>
            </a:r>
          </a:p>
          <a:p>
            <a:pPr marL="1257300" lvl="2" indent="-342900">
              <a:buFont typeface="Arial" panose="020B0604020202020204" pitchFamily="34" charset="0"/>
              <a:buChar char="•"/>
            </a:pPr>
            <a:r>
              <a:rPr lang="en-GB" sz="2400" dirty="0"/>
              <a:t>We suggest 5-6 items from Rel-17 RRM enhancement plus 3-4 additional gap related WIs are approved in the end.     </a:t>
            </a:r>
          </a:p>
          <a:p>
            <a:pPr marL="1257300" lvl="2" indent="-342900">
              <a:buFont typeface="Arial" panose="020B0604020202020204" pitchFamily="34" charset="0"/>
              <a:buChar char="•"/>
            </a:pPr>
            <a:endParaRPr kumimoji="1" lang="en-GB" sz="3200" dirty="0">
              <a:solidFill>
                <a:srgbClr val="002060"/>
              </a:solidFill>
              <a:ea typeface="vivo type CN简 Bold" panose="02000800000000000000" pitchFamily="50" charset="-122"/>
            </a:endParaRPr>
          </a:p>
          <a:p>
            <a:pPr lvl="1"/>
            <a:r>
              <a:rPr kumimoji="1" lang="en-GB" sz="3200" dirty="0">
                <a:solidFill>
                  <a:srgbClr val="002060"/>
                </a:solidFill>
                <a:ea typeface="vivo type CN简 Bold" panose="02000800000000000000" pitchFamily="50" charset="-122"/>
              </a:rPr>
              <a:t> </a:t>
            </a:r>
            <a:endParaRPr lang="en-US" altLang="zh-CN" sz="2400" dirty="0">
              <a:ea typeface="vivo type CN简 Light" panose="02000400000000000000" pitchFamily="50" charset="-122"/>
              <a:cs typeface="Times New Roman" pitchFamily="18" charset="0"/>
            </a:endParaRPr>
          </a:p>
          <a:p>
            <a:pPr marL="1257300" lvl="2" indent="-342900">
              <a:buFont typeface="Arial" pitchFamily="34" charset="0"/>
              <a:buChar char="•"/>
            </a:pPr>
            <a:endParaRPr lang="en-US" altLang="zh-CN" sz="2400" dirty="0">
              <a:ea typeface="vivo type CN简 Light" panose="02000400000000000000" pitchFamily="50" charset="-122"/>
              <a:cs typeface="Times New Roman" pitchFamily="18" charset="0"/>
            </a:endParaRPr>
          </a:p>
        </p:txBody>
      </p:sp>
      <p:sp>
        <p:nvSpPr>
          <p:cNvPr id="2" name="Rectangle 2"/>
          <p:cNvSpPr>
            <a:spLocks noChangeArrowheads="1"/>
          </p:cNvSpPr>
          <p:nvPr/>
        </p:nvSpPr>
        <p:spPr bwMode="auto">
          <a:xfrm>
            <a:off x="1043709" y="3195781"/>
            <a:ext cx="128496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562162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42"/>
            <a:ext cx="12192000" cy="6860842"/>
          </a:xfrm>
          <a:prstGeom prst="rect">
            <a:avLst/>
          </a:prstGeom>
        </p:spPr>
      </p:pic>
      <p:pic>
        <p:nvPicPr>
          <p:cNvPr id="16" name="图片 1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2" name="文本框 1"/>
          <p:cNvSpPr txBox="1"/>
          <p:nvPr/>
        </p:nvSpPr>
        <p:spPr>
          <a:xfrm>
            <a:off x="816076" y="572877"/>
            <a:ext cx="7160136" cy="3631763"/>
          </a:xfrm>
          <a:prstGeom prst="rect">
            <a:avLst/>
          </a:prstGeom>
          <a:noFill/>
        </p:spPr>
        <p:txBody>
          <a:bodyPr wrap="square" rtlCol="0">
            <a:spAutoFit/>
          </a:bodyPr>
          <a:lstStyle/>
          <a:p>
            <a:r>
              <a:rPr lang="en-US" altLang="zh-CN" sz="11500" dirty="0">
                <a:solidFill>
                  <a:schemeClr val="bg1"/>
                </a:solidFill>
                <a:latin typeface="vivo Bold" panose="00000800000000000000" pitchFamily="2" charset="0"/>
              </a:rPr>
              <a:t>THANK</a:t>
            </a:r>
          </a:p>
          <a:p>
            <a:r>
              <a:rPr lang="en-US" altLang="zh-CN" sz="11500" dirty="0">
                <a:solidFill>
                  <a:schemeClr val="bg1"/>
                </a:solidFill>
                <a:latin typeface="vivo Bold" panose="00000800000000000000" pitchFamily="2" charset="0"/>
              </a:rPr>
              <a:t>YOU</a:t>
            </a:r>
            <a:endParaRPr lang="zh-CN" altLang="en-US" sz="11500" dirty="0">
              <a:solidFill>
                <a:schemeClr val="bg1"/>
              </a:solidFill>
              <a:latin typeface="vivo Bold" panose="00000800000000000000" pitchFamily="2" charset="0"/>
            </a:endParaRPr>
          </a:p>
        </p:txBody>
      </p:sp>
    </p:spTree>
    <p:extLst>
      <p:ext uri="{BB962C8B-B14F-4D97-AF65-F5344CB8AC3E}">
        <p14:creationId xmlns:p14="http://schemas.microsoft.com/office/powerpoint/2010/main" val="367889322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20230</TotalTime>
  <Words>844</Words>
  <Application>Microsoft Office PowerPoint</Application>
  <PresentationFormat>宽屏</PresentationFormat>
  <Paragraphs>82</Paragraphs>
  <Slides>9</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vivo Bold</vt:lpstr>
      <vt:lpstr>vivo type CN简 Bold</vt:lpstr>
      <vt:lpstr>vivo type CN简 Light</vt:lpstr>
      <vt:lpstr>等线</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魏旭昇</dc:creator>
  <cp:lastModifiedBy>魏旭昇</cp:lastModifiedBy>
  <cp:revision>839</cp:revision>
  <dcterms:created xsi:type="dcterms:W3CDTF">2019-03-21T01:16:59Z</dcterms:created>
  <dcterms:modified xsi:type="dcterms:W3CDTF">2020-09-04T13:42:20Z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