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82" r:id="rId3"/>
    <p:sldMasterId id="2147483699" r:id="rId4"/>
    <p:sldMasterId id="2147483716" r:id="rId5"/>
    <p:sldMasterId id="2147483733" r:id="rId6"/>
  </p:sldMasterIdLst>
  <p:notesMasterIdLst>
    <p:notesMasterId r:id="rId13"/>
  </p:notesMasterIdLst>
  <p:handoutMasterIdLst>
    <p:handoutMasterId r:id="rId14"/>
  </p:handoutMasterIdLst>
  <p:sldIdLst>
    <p:sldId id="1428" r:id="rId7"/>
    <p:sldId id="1430" r:id="rId8"/>
    <p:sldId id="1432" r:id="rId9"/>
    <p:sldId id="1434" r:id="rId10"/>
    <p:sldId id="1431" r:id="rId11"/>
    <p:sldId id="143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02">
          <p15:clr>
            <a:srgbClr val="A4A3A4"/>
          </p15:clr>
        </p15:guide>
        <p15:guide id="2" orient="horz" pos="4306">
          <p15:clr>
            <a:srgbClr val="A4A3A4"/>
          </p15:clr>
        </p15:guide>
        <p15:guide id="3" pos="4017">
          <p15:clr>
            <a:srgbClr val="A4A3A4"/>
          </p15:clr>
        </p15:guide>
        <p15:guide id="4" pos="156">
          <p15:clr>
            <a:srgbClr val="A4A3A4"/>
          </p15:clr>
        </p15:guide>
        <p15:guide id="5" pos="7286">
          <p15:clr>
            <a:srgbClr val="A4A3A4"/>
          </p15:clr>
        </p15:guide>
        <p15:guide id="6" pos="5774">
          <p15:clr>
            <a:srgbClr val="A4A3A4"/>
          </p15:clr>
        </p15:guide>
      </p15:sldGuideLst>
    </p:ext>
    <p:ext uri="{2D200454-40CA-4A62-9FC3-DE9A4176ACB9}">
      <p15:notesGuideLst xmlns:p15="http://schemas.microsoft.com/office/powerpoint/2012/main">
        <p15:guide id="1" orient="horz" pos="3102">
          <p15:clr>
            <a:srgbClr val="A4A3A4"/>
          </p15:clr>
        </p15:guide>
        <p15:guide id="2" pos="22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73F0FD"/>
    <a:srgbClr val="0099CC"/>
    <a:srgbClr val="303030"/>
    <a:srgbClr val="5B4470"/>
    <a:srgbClr val="009999"/>
    <a:srgbClr val="94B155"/>
    <a:srgbClr val="CC66FF"/>
    <a:srgbClr val="CC00CC"/>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2" autoAdjust="0"/>
    <p:restoredTop sz="84695" autoAdjust="0"/>
  </p:normalViewPr>
  <p:slideViewPr>
    <p:cSldViewPr snapToGrid="0">
      <p:cViewPr varScale="1">
        <p:scale>
          <a:sx n="67" d="100"/>
          <a:sy n="67" d="100"/>
        </p:scale>
        <p:origin x="494" y="38"/>
      </p:cViewPr>
      <p:guideLst>
        <p:guide orient="horz" pos="3302"/>
        <p:guide orient="horz" pos="4306"/>
        <p:guide pos="4017"/>
        <p:guide pos="156"/>
        <p:guide pos="7286"/>
        <p:guide pos="577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4" y="53"/>
      </p:cViewPr>
      <p:guideLst>
        <p:guide orient="horz" pos="3102"/>
        <p:guide pos="22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6F7A12-40CA-48C3-8F05-38DEB0B8E637}" type="datetimeFigureOut">
              <a:rPr lang="zh-CN" altLang="en-US" smtClean="0"/>
              <a:t>2020/9/7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4F6BF84-DA12-4514-8780-2267BF20EE6D}"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CBC75D-B866-42C1-B749-B9E67ABAA9D4}" type="datetimeFigureOut">
              <a:rPr lang="zh-CN" altLang="en-US" smtClean="0"/>
              <a:t>2020/9/7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027B8-1077-4EB9-868E-7E1B3E205F2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ChangeArrowheads="1" noTextEdit="1"/>
          </p:cNvSpPr>
          <p:nvPr>
            <p:ph type="sldImg" idx="4294967295"/>
          </p:nvPr>
        </p:nvSpPr>
        <p:spPr bwMode="auto">
          <a:xfrm>
            <a:off x="26988" y="744538"/>
            <a:ext cx="6615112" cy="3722687"/>
          </a:xfrm>
          <a:noFill/>
          <a:ln>
            <a:solidFill>
              <a:srgbClr val="000000"/>
            </a:solidFill>
            <a:miter lim="800000"/>
            <a:headEnd/>
            <a:tailEnd/>
          </a:ln>
        </p:spPr>
      </p:sp>
      <p:sp>
        <p:nvSpPr>
          <p:cNvPr id="3" name="备注占位符 2"/>
          <p:cNvSpPr>
            <a:spLocks noGrp="1"/>
          </p:cNvSpPr>
          <p:nvPr>
            <p:ph type="body" idx="1"/>
          </p:nvPr>
        </p:nvSpPr>
        <p:spPr/>
        <p:txBody>
          <a:bodyPr/>
          <a:lstStyle/>
          <a:p>
            <a:pPr>
              <a:defRPr/>
            </a:pPr>
            <a:endParaRPr lang="zh-CN" altLang="en-US" sz="450" dirty="0"/>
          </a:p>
        </p:txBody>
      </p:sp>
      <p:sp>
        <p:nvSpPr>
          <p:cNvPr id="121860" name="灯片编号占位符 3"/>
          <p:cNvSpPr>
            <a:spLocks noGrp="1" noChangeArrowheads="1"/>
          </p:cNvSpPr>
          <p:nvPr>
            <p:ph type="sldNum" sz="quarter" idx="5"/>
          </p:nvPr>
        </p:nvSpPr>
        <p:spPr bwMode="auto">
          <a:noFill/>
          <a:ln>
            <a:miter lim="800000"/>
            <a:headEnd/>
            <a:tailEnd/>
          </a:ln>
        </p:spPr>
        <p:txBody>
          <a:bodyPr/>
          <a:lstStyle/>
          <a:p>
            <a:pPr>
              <a:buFont typeface="Arial" pitchFamily="34" charset="0"/>
              <a:buNone/>
            </a:pPr>
            <a:fld id="{8F9EC2C4-5F62-4A77-BDE2-B091D3BB3B41}" type="slidenum">
              <a:rPr lang="zh-CN" altLang="en-US" sz="1800" smtClean="0">
                <a:solidFill>
                  <a:srgbClr val="000000"/>
                </a:solidFill>
              </a:rPr>
              <a:pPr>
                <a:buFont typeface="Arial" pitchFamily="34" charset="0"/>
                <a:buNone/>
              </a:pPr>
              <a:t>1</a:t>
            </a:fld>
            <a:endParaRPr lang="zh-CN" altLang="en-US" sz="1800">
              <a:solidFill>
                <a:srgbClr val="000000"/>
              </a:solidFill>
            </a:endParaRPr>
          </a:p>
        </p:txBody>
      </p:sp>
    </p:spTree>
    <p:extLst>
      <p:ext uri="{BB962C8B-B14F-4D97-AF65-F5344CB8AC3E}">
        <p14:creationId xmlns:p14="http://schemas.microsoft.com/office/powerpoint/2010/main" val="20237429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t>© CHINAUNICOM</a:t>
            </a:r>
            <a:endParaRPr kumimoji="0" lang="en-US" altLang="zh-CN" sz="1000" dirty="0"/>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t>第 </a:t>
            </a:r>
            <a:fld id="{CACF97B2-74BB-4038-BE04-AE6CB52837C3}"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ea typeface="MS PGothic" panose="020B0600070205080204" pitchFamily="34" charset="-128"/>
                <a:cs typeface="Arial" panose="020B0604020202020204" pitchFamily="34" charset="0"/>
              </a:rPr>
              <a:t>CHINAUNICOM RESEARCH INSTITUTE</a:t>
            </a:r>
            <a:endParaRPr kumimoji="0" lang="en-US" altLang="zh-CN" sz="1000" dirty="0">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ea typeface="MS PGothic" panose="020B0600070205080204" pitchFamily="34" charset="-128"/>
                <a:cs typeface="Arial" panose="020B0604020202020204" pitchFamily="34" charset="0"/>
              </a:rPr>
              <a:t>ChinaUnicom </a:t>
            </a:r>
            <a:endParaRPr lang="en-US" altLang="zh-CN" sz="1000" dirty="0">
              <a:ea typeface="MS PGothic" panose="020B0600070205080204" pitchFamily="34" charset="-128"/>
              <a:cs typeface="Arial" panose="020B0604020202020204" pitchFamily="34" charset="0"/>
            </a:endParaRPr>
          </a:p>
          <a:p>
            <a:pPr algn="ctr"/>
            <a:r>
              <a:rPr lang="en-US" altLang="zh-CN" sz="1000">
                <a:ea typeface="MS PGothic" panose="020B0600070205080204" pitchFamily="34" charset="-128"/>
                <a:cs typeface="Arial" panose="020B0604020202020204" pitchFamily="34" charset="0"/>
              </a:rPr>
              <a:t>Confidential </a:t>
            </a:r>
            <a:endParaRPr lang="en-US" altLang="zh-CN" sz="1000" dirty="0">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t>‹#›</a:t>
            </a:fld>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eaLnBrk="1" hangingPunct="1">
              <a:buClrTx/>
              <a:buSzTx/>
              <a:defRPr/>
            </a:pPr>
            <a:r>
              <a:rPr lang="zh-CN" altLang="en-US" sz="1000" b="0" dirty="0">
                <a:solidFill>
                  <a:srgbClr val="FFFFFF"/>
                </a:solidFill>
                <a:latin typeface="Arial" panose="020B0604020202020204" pitchFamily="34" charset="0"/>
                <a:ea typeface="宋体" panose="02010600030101010101" pitchFamily="2" charset="-122"/>
              </a:rPr>
              <a:t>一级标题</a:t>
            </a:r>
          </a:p>
          <a:p>
            <a:pPr algn="r" eaLnBrk="1" hangingPunct="1">
              <a:buClrTx/>
              <a:buSzTx/>
              <a:defRPr/>
            </a:pPr>
            <a:r>
              <a:rPr lang="zh-CN" altLang="en-US" sz="1000" b="0" dirty="0">
                <a:solidFill>
                  <a:srgbClr val="FFFFFF"/>
                </a:solidFill>
                <a:latin typeface="Arial" panose="020B0604020202020204" pitchFamily="34" charset="0"/>
                <a:ea typeface="宋体" panose="02010600030101010101" pitchFamily="2" charset="-122"/>
              </a:rPr>
              <a:t>华黑</a:t>
            </a:r>
            <a:r>
              <a:rPr lang="en-US" altLang="zh-CN" sz="1000" b="0" dirty="0">
                <a:solidFill>
                  <a:srgbClr val="FFFFFF"/>
                </a:solidFill>
                <a:latin typeface="Arial" panose="020B0604020202020204" pitchFamily="34" charset="0"/>
                <a:ea typeface="宋体" panose="02010600030101010101" pitchFamily="2" charset="-122"/>
              </a:rPr>
              <a:t>/Arial</a:t>
            </a:r>
          </a:p>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黑色 </a:t>
            </a:r>
            <a:r>
              <a:rPr lang="en-US" altLang="zh-CN" sz="1000" b="0">
                <a:solidFill>
                  <a:srgbClr val="FFFFFF"/>
                </a:solidFill>
                <a:latin typeface="Arial" panose="020B0604020202020204" pitchFamily="34" charset="0"/>
                <a:ea typeface="宋体" panose="02010600030101010101" pitchFamily="2" charset="-122"/>
              </a:rPr>
              <a:t>(</a:t>
            </a:r>
            <a:r>
              <a:rPr lang="en-US" altLang="zh-CN" sz="1000" b="0" dirty="0">
                <a:solidFill>
                  <a:srgbClr val="FFFFFF"/>
                </a:solidFill>
                <a:latin typeface="Arial" panose="020B0604020202020204" pitchFamily="34" charset="0"/>
                <a:ea typeface="宋体" panose="02010600030101010101" pitchFamily="2" charset="-122"/>
              </a:rPr>
              <a:t>0,0,0)</a:t>
            </a:r>
          </a:p>
          <a:p>
            <a:pPr algn="r" eaLnBrk="1" hangingPunct="1">
              <a:buClrTx/>
              <a:buSzTx/>
              <a:defRPr/>
            </a:pPr>
            <a:r>
              <a:rPr lang="en-US" altLang="zh-CN" sz="1000" b="0" dirty="0">
                <a:solidFill>
                  <a:srgbClr val="FFFFFF"/>
                </a:solidFill>
                <a:latin typeface="Arial" panose="020B0604020202020204" pitchFamily="34" charset="0"/>
                <a:ea typeface="宋体" panose="02010600030101010101" pitchFamily="2" charset="-122"/>
              </a:rPr>
              <a:t>16-20</a:t>
            </a:r>
            <a:r>
              <a:rPr lang="zh-CN" altLang="en-US" sz="1000" b="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正文</a:t>
            </a:r>
          </a:p>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华楷</a:t>
            </a:r>
            <a:r>
              <a:rPr lang="en-US" altLang="zh-CN" sz="1000" b="0">
                <a:solidFill>
                  <a:srgbClr val="FFFFFF"/>
                </a:solidFill>
                <a:latin typeface="Arial" panose="020B0604020202020204" pitchFamily="34" charset="0"/>
                <a:ea typeface="宋体" panose="02010600030101010101" pitchFamily="2" charset="-122"/>
              </a:rPr>
              <a:t>/Arial</a:t>
            </a:r>
          </a:p>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黑色</a:t>
            </a:r>
            <a:r>
              <a:rPr lang="en-US" altLang="zh-CN" sz="1000" b="0">
                <a:solidFill>
                  <a:srgbClr val="FFFFFF"/>
                </a:solidFill>
                <a:latin typeface="Arial" panose="020B0604020202020204" pitchFamily="34" charset="0"/>
                <a:ea typeface="宋体" panose="02010600030101010101" pitchFamily="2" charset="-122"/>
              </a:rPr>
              <a:t>(0,0,0)</a:t>
            </a:r>
          </a:p>
          <a:p>
            <a:pPr algn="r" eaLnBrk="1" hangingPunct="1">
              <a:buClrTx/>
              <a:buSzTx/>
              <a:defRPr/>
            </a:pPr>
            <a:r>
              <a:rPr lang="en-US" altLang="zh-CN" sz="1000" b="0">
                <a:solidFill>
                  <a:srgbClr val="FFFFFF"/>
                </a:solidFill>
                <a:latin typeface="Arial" panose="020B0604020202020204" pitchFamily="34" charset="0"/>
                <a:ea typeface="宋体" panose="02010600030101010101" pitchFamily="2" charset="-122"/>
              </a:rPr>
              <a:t>14-16</a:t>
            </a:r>
            <a:r>
              <a:rPr lang="zh-CN" altLang="en-US" sz="1000" b="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eaLnBrk="1" hangingPunct="1">
              <a:spcBef>
                <a:spcPct val="50000"/>
              </a:spcBef>
              <a:buClrTx/>
              <a:buSzTx/>
              <a:defRPr/>
            </a:pPr>
            <a:r>
              <a:rPr lang="zh-CN" altLang="en-US" sz="1000" b="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eaLnBrk="1" hangingPunct="1">
              <a:spcBef>
                <a:spcPct val="50000"/>
              </a:spcBef>
              <a:buClrTx/>
              <a:buSzTx/>
              <a:defRPr/>
            </a:pPr>
            <a:r>
              <a:rPr lang="zh-CN" altLang="en-US" sz="1000" b="0">
                <a:solidFill>
                  <a:srgbClr val="FFFFFF"/>
                </a:solidFill>
                <a:latin typeface="Arial" panose="020B0604020202020204" pitchFamily="34" charset="0"/>
                <a:ea typeface="宋体" panose="02010600030101010101" pitchFamily="2" charset="-122"/>
              </a:rPr>
              <a:t>局部</a:t>
            </a:r>
            <a:r>
              <a:rPr lang="en-US" altLang="zh-CN" sz="1000" b="0">
                <a:solidFill>
                  <a:srgbClr val="FFFFFF"/>
                </a:solidFill>
                <a:latin typeface="Arial" panose="020B0604020202020204" pitchFamily="34" charset="0"/>
                <a:ea typeface="宋体" panose="02010600030101010101" pitchFamily="2" charset="-122"/>
              </a:rPr>
              <a:t>/</a:t>
            </a:r>
            <a:r>
              <a:rPr lang="zh-CN" altLang="en-US" sz="1000" b="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E08E79</a:t>
            </a:r>
            <a:endParaRPr lang="zh-CN" altLang="en-US" sz="1000" b="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CC0000</a:t>
            </a:r>
            <a:endParaRPr lang="zh-CN" altLang="en-US" sz="1000" b="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en-US" sz="1000" b="0">
                <a:solidFill>
                  <a:srgbClr val="FFFFFF"/>
                </a:solidFill>
                <a:latin typeface="Arial" panose="020B0604020202020204" pitchFamily="34" charset="0"/>
                <a:ea typeface="宋体" panose="02010600030101010101" pitchFamily="2" charset="-122"/>
              </a:rPr>
              <a:t>ECE5CE</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F1D4AF</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A0A0A0</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0F4B69</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en-US" sz="1000" b="0">
                <a:solidFill>
                  <a:srgbClr val="FFFFFF"/>
                </a:solidFill>
                <a:latin typeface="Arial" panose="020B0604020202020204" pitchFamily="34" charset="0"/>
                <a:ea typeface="宋体" panose="02010600030101010101" pitchFamily="2" charset="-122"/>
              </a:rPr>
              <a:t>FA</a:t>
            </a:r>
            <a:r>
              <a:rPr lang="en-US" altLang="zh-CN" sz="1000" b="0">
                <a:solidFill>
                  <a:srgbClr val="FFFFFF"/>
                </a:solidFill>
                <a:latin typeface="Arial" panose="020B0604020202020204" pitchFamily="34" charset="0"/>
                <a:ea typeface="宋体" panose="02010600030101010101" pitchFamily="2" charset="-122"/>
              </a:rPr>
              <a:t>BE00</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SwiffChart 16</a:t>
            </a:r>
            <a:r>
              <a:rPr lang="zh-CN" altLang="en-US" sz="1000" b="0" dirty="0">
                <a:solidFill>
                  <a:srgbClr val="FFFFFF"/>
                </a:solidFill>
                <a:latin typeface="Arial" panose="020B0604020202020204" pitchFamily="34" charset="0"/>
                <a:ea typeface="宋体" panose="02010600030101010101" pitchFamily="2" charset="-122"/>
              </a:rPr>
              <a:t>进制编号</a:t>
            </a:r>
            <a:endParaRPr lang="en-US" altLang="zh-CN" sz="1000" b="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t>第 </a:t>
            </a:r>
            <a:fld id="{420AE384-7BEA-47C2-BB0C-9EF2F912DAFA}"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t>第 </a:t>
            </a:r>
            <a:fld id="{0CD18A8E-64E3-49D5-B10B-D9876DDAD84A}"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t>‹#›</a:t>
            </a:fld>
            <a:endParaRPr lang="zh-CN" alt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992544" y="6597352"/>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t>第 </a:t>
            </a:r>
            <a:fld id="{5006CECE-81EE-4DDB-9714-C146E7BBCADB}"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t>第 </a:t>
            </a:r>
            <a:fld id="{E87A8E8F-BE7D-487F-8EC2-BD807125146D}"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t>第 </a:t>
            </a:r>
            <a:fld id="{F0187668-4B75-405F-B08E-A1DB0CD1F862}"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t>第 </a:t>
            </a:r>
            <a:fld id="{D6C8F423-7B55-4164-953E-A683D114C0B7}"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t>第 </a:t>
            </a:r>
            <a:fld id="{B6034E97-6CF7-44C5-98DD-F30D788675CC}"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jpe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image" Target="../media/image1.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2.jpeg"/><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image" Target="../media/image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image" Target="../media/image2.jpeg"/><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image" Target="../media/image1.pn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theme" Target="../theme/theme5.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19" Type="http://schemas.openxmlformats.org/officeDocument/2006/relationships/image" Target="../media/image2.jpeg"/><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theme" Target="../theme/theme6.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image" Target="../media/image2.jpeg"/><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t>第 </a:t>
            </a:r>
            <a:fld id="{E92F5010-65D4-4A93-B706-44FF5BC09A4F}" type="slidenum">
              <a:rPr lang="zh-CN" altLang="en-US" smtClean="0"/>
              <a:t>‹#›</a:t>
            </a:fld>
            <a:r>
              <a:rPr lang="zh-CN" altLang="en-US"/>
              <a:t> 页</a:t>
            </a:r>
            <a:endParaRPr lang="zh-CN" altLang="en-US" dirty="0"/>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ea typeface="MS PGothic" panose="020B0600070205080204" pitchFamily="34" charset="-128"/>
                <a:cs typeface="Arial" panose="020B0604020202020204" pitchFamily="34" charset="0"/>
              </a:rPr>
              <a:t>ChinaUnicom </a:t>
            </a:r>
            <a:endParaRPr lang="en-US" altLang="zh-CN" sz="1000" dirty="0">
              <a:ea typeface="MS PGothic" panose="020B0600070205080204" pitchFamily="34" charset="-128"/>
              <a:cs typeface="Arial" panose="020B0604020202020204" pitchFamily="34" charset="0"/>
            </a:endParaRPr>
          </a:p>
          <a:p>
            <a:pPr algn="ctr"/>
            <a:r>
              <a:rPr lang="en-US" altLang="zh-CN" sz="1000">
                <a:ea typeface="MS PGothic" panose="020B0600070205080204" pitchFamily="34" charset="-128"/>
                <a:cs typeface="Arial" panose="020B0604020202020204" pitchFamily="34" charset="0"/>
              </a:rPr>
              <a:t>Confidential </a:t>
            </a:r>
            <a:endParaRPr lang="en-US" altLang="zh-CN" sz="1000" dirty="0">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6521" y="1557225"/>
            <a:ext cx="11468185" cy="3527575"/>
          </a:xfrm>
        </p:spPr>
        <p:txBody>
          <a:bodyPr vert="horz" wrap="square" lIns="0" tIns="0" rIns="0" bIns="0" numCol="1" anchor="ctr" anchorCtr="0" compatLnSpc="1">
            <a:normAutofit/>
          </a:bodyPr>
          <a:lstStyle/>
          <a:p>
            <a:pPr algn="ctr" eaLnBrk="1" hangingPunct="1">
              <a:lnSpc>
                <a:spcPct val="150000"/>
              </a:lnSpc>
              <a:spcBef>
                <a:spcPts val="0"/>
              </a:spcBef>
              <a:spcAft>
                <a:spcPts val="0"/>
              </a:spcAft>
              <a:defRPr/>
            </a:pPr>
            <a:r>
              <a:rPr lang="en-US" altLang="zh-CN"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Motivation for Study on high power UE (power class 2) for one NR FDD band</a:t>
            </a:r>
            <a:endParaRPr lang="zh-CN" altLang="en-US" sz="240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 name="Rectangle 5"/>
          <p:cNvSpPr>
            <a:spLocks noChangeArrowheads="1"/>
          </p:cNvSpPr>
          <p:nvPr/>
        </p:nvSpPr>
        <p:spPr bwMode="auto">
          <a:xfrm>
            <a:off x="1345806" y="5156793"/>
            <a:ext cx="9449616" cy="1015628"/>
          </a:xfrm>
          <a:prstGeom prst="rect">
            <a:avLst/>
          </a:prstGeom>
          <a:noFill/>
          <a:ln w="9525">
            <a:noFill/>
            <a:miter lim="800000"/>
          </a:ln>
        </p:spPr>
        <p:txBody>
          <a:bodyPr lIns="91407" tIns="45703" rIns="91407" bIns="45703">
            <a:spAutoFit/>
          </a:bodyPr>
          <a:lstStyle/>
          <a:p>
            <a:pPr marL="342823" indent="-342823" algn="ctr">
              <a:lnSpc>
                <a:spcPct val="150000"/>
              </a:lnSpc>
              <a:defRPr/>
            </a:pPr>
            <a:r>
              <a:rPr lang="en-US" altLang="zh-CN" sz="2000" b="1" kern="0" dirty="0">
                <a:solidFill>
                  <a:prstClr val="black"/>
                </a:solidFill>
                <a:latin typeface="微软雅黑" pitchFamily="34" charset="-122"/>
                <a:ea typeface="微软雅黑" pitchFamily="34" charset="-122"/>
              </a:rPr>
              <a:t>China Unicom, Huawei, </a:t>
            </a:r>
            <a:r>
              <a:rPr lang="en-US" altLang="zh-CN" sz="2000" b="1" kern="0" dirty="0" err="1">
                <a:solidFill>
                  <a:prstClr val="black"/>
                </a:solidFill>
                <a:latin typeface="微软雅黑" pitchFamily="34" charset="-122"/>
                <a:ea typeface="微软雅黑" pitchFamily="34" charset="-122"/>
              </a:rPr>
              <a:t>HiSilicon</a:t>
            </a:r>
            <a:endParaRPr lang="en-US" altLang="zh-CN" sz="2000" b="1" kern="0" dirty="0">
              <a:solidFill>
                <a:prstClr val="black"/>
              </a:solidFill>
              <a:latin typeface="微软雅黑" pitchFamily="34" charset="-122"/>
              <a:ea typeface="微软雅黑" pitchFamily="34" charset="-122"/>
            </a:endParaRPr>
          </a:p>
          <a:p>
            <a:pPr marL="342823" indent="-342823" algn="ctr">
              <a:lnSpc>
                <a:spcPct val="150000"/>
              </a:lnSpc>
              <a:defRPr/>
            </a:pPr>
            <a:endParaRPr lang="zh-CN" altLang="en-US" sz="2000" b="1" kern="0" dirty="0">
              <a:solidFill>
                <a:prstClr val="black"/>
              </a:solidFill>
              <a:latin typeface="微软雅黑" pitchFamily="34" charset="-122"/>
              <a:ea typeface="微软雅黑" pitchFamily="34" charset="-122"/>
            </a:endParaRPr>
          </a:p>
        </p:txBody>
      </p:sp>
      <p:sp>
        <p:nvSpPr>
          <p:cNvPr id="5" name="文本框 4"/>
          <p:cNvSpPr txBox="1"/>
          <p:nvPr/>
        </p:nvSpPr>
        <p:spPr>
          <a:xfrm>
            <a:off x="0" y="91440"/>
            <a:ext cx="9980023" cy="646331"/>
          </a:xfrm>
          <a:prstGeom prst="rect">
            <a:avLst/>
          </a:prstGeom>
          <a:noFill/>
        </p:spPr>
        <p:txBody>
          <a:bodyPr wrap="square" rtlCol="0">
            <a:spAutoFit/>
          </a:bodyPr>
          <a:lstStyle/>
          <a:p>
            <a:r>
              <a:rPr lang="en-GB" altLang="zh-CN" b="1" dirty="0">
                <a:latin typeface="+mj-lt"/>
              </a:rPr>
              <a:t>3GPP TSG RAN meeting #89e   						RP-201645</a:t>
            </a:r>
            <a:endParaRPr lang="zh-CN" altLang="zh-CN" dirty="0">
              <a:latin typeface="+mj-lt"/>
            </a:endParaRPr>
          </a:p>
          <a:p>
            <a:r>
              <a:rPr lang="en-GB" altLang="zh-CN" b="1" dirty="0">
                <a:latin typeface="+mj-lt"/>
              </a:rPr>
              <a:t>Electronic Meeting, September 14-18, 2020</a:t>
            </a:r>
            <a:endParaRPr lang="zh-CN" altLang="zh-CN" dirty="0">
              <a:latin typeface="+mj-lt"/>
            </a:endParaRPr>
          </a:p>
        </p:txBody>
      </p:sp>
    </p:spTree>
    <p:extLst>
      <p:ext uri="{BB962C8B-B14F-4D97-AF65-F5344CB8AC3E}">
        <p14:creationId xmlns:p14="http://schemas.microsoft.com/office/powerpoint/2010/main" val="80683713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lstStyle/>
          <a:p>
            <a:r>
              <a:rPr lang="en-GB" altLang="zh-CN" b="0" dirty="0"/>
              <a:t>RAN4 has standardized </a:t>
            </a:r>
            <a:r>
              <a:rPr lang="en-US" altLang="zh-CN" b="0" dirty="0"/>
              <a:t>NR TDD </a:t>
            </a:r>
            <a:r>
              <a:rPr lang="en-GB" altLang="zh-CN" b="0" dirty="0"/>
              <a:t>PC2 HPUE feature for 5G SA deployments in NR bands n41, n77, n78 and n79 in R15 to improve NR uplink coverage, and both PC2 UL MIMO (2Tx 23+23dBm) and PC2 1Tx (26dBm) UE are supported.</a:t>
            </a:r>
            <a:endParaRPr lang="en-US" altLang="zh-CN" b="0" dirty="0"/>
          </a:p>
          <a:p>
            <a:endParaRPr lang="en-US" altLang="zh-CN" b="0" dirty="0"/>
          </a:p>
          <a:p>
            <a:r>
              <a:rPr lang="en-US" altLang="zh-CN" b="0" dirty="0"/>
              <a:t>RAN4 has </a:t>
            </a:r>
            <a:r>
              <a:rPr lang="en-GB" altLang="zh-CN" b="0" dirty="0"/>
              <a:t>standardized </a:t>
            </a:r>
            <a:r>
              <a:rPr lang="en-US" altLang="zh-CN" b="0" dirty="0"/>
              <a:t>EN-DC HPUE feature for 5G NSA deployments in R16. And FDD band could also support high transmit power. The following EN-DC band combination support for power class 2:</a:t>
            </a:r>
          </a:p>
          <a:p>
            <a:pPr lvl="1"/>
            <a:r>
              <a:rPr lang="en-US" altLang="zh-CN" b="0" dirty="0"/>
              <a:t>DC_39A_n41A</a:t>
            </a:r>
            <a:r>
              <a:rPr lang="en-US" altLang="zh-CN" dirty="0"/>
              <a:t>, </a:t>
            </a:r>
            <a:r>
              <a:rPr lang="en-US" altLang="zh-CN" b="0" dirty="0"/>
              <a:t>DC_39C_n41A</a:t>
            </a:r>
            <a:r>
              <a:rPr lang="en-US" altLang="zh-CN" dirty="0"/>
              <a:t>, </a:t>
            </a:r>
            <a:r>
              <a:rPr lang="en-US" altLang="zh-CN" b="0" dirty="0"/>
              <a:t>DC_39A_n79A</a:t>
            </a:r>
            <a:r>
              <a:rPr lang="en-US" altLang="zh-CN" dirty="0"/>
              <a:t>, </a:t>
            </a:r>
            <a:r>
              <a:rPr lang="en-US" altLang="zh-CN" b="0" dirty="0"/>
              <a:t>DC_41A_n79A</a:t>
            </a:r>
            <a:r>
              <a:rPr lang="en-US" altLang="zh-CN" dirty="0"/>
              <a:t>, </a:t>
            </a:r>
            <a:r>
              <a:rPr lang="en-US" altLang="zh-CN" b="0" dirty="0"/>
              <a:t>DC_41C_n79A</a:t>
            </a:r>
            <a:r>
              <a:rPr lang="en-US" altLang="zh-CN" dirty="0"/>
              <a:t>, DC_3A_n78A, </a:t>
            </a:r>
            <a:r>
              <a:rPr lang="en-GB" altLang="zh-CN" dirty="0"/>
              <a:t>DC_3A_n41A</a:t>
            </a:r>
            <a:endParaRPr lang="en-US" altLang="zh-CN" b="0" dirty="0"/>
          </a:p>
          <a:p>
            <a:endParaRPr lang="en-US" altLang="zh-CN" b="0" dirty="0"/>
          </a:p>
          <a:p>
            <a:r>
              <a:rPr lang="en-US" altLang="zh-CN" b="0" dirty="0"/>
              <a:t>For NR FDD band, e.g. max bandwidth of n1 is 50MHz</a:t>
            </a:r>
            <a:r>
              <a:rPr lang="zh-CN" altLang="en-US" b="0" dirty="0"/>
              <a:t>，</a:t>
            </a:r>
            <a:r>
              <a:rPr lang="en-US" altLang="zh-CN" b="0" dirty="0"/>
              <a:t>meanwhile it is 20MHz for LTE band b1. Currently, the maximum total transmission power for NR FDD band is same as LTE FDD bands as 23dBm. The uplink transmission power is not enough for NR if considering the same requirements of PSD.</a:t>
            </a:r>
          </a:p>
        </p:txBody>
      </p:sp>
    </p:spTree>
    <p:extLst>
      <p:ext uri="{BB962C8B-B14F-4D97-AF65-F5344CB8AC3E}">
        <p14:creationId xmlns:p14="http://schemas.microsoft.com/office/powerpoint/2010/main" val="183936009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endParaRPr lang="zh-CN" altLang="en-US" dirty="0"/>
          </a:p>
        </p:txBody>
      </p:sp>
      <p:sp>
        <p:nvSpPr>
          <p:cNvPr id="3" name="内容占位符 2"/>
          <p:cNvSpPr>
            <a:spLocks noGrp="1"/>
          </p:cNvSpPr>
          <p:nvPr>
            <p:ph idx="1"/>
          </p:nvPr>
        </p:nvSpPr>
        <p:spPr/>
        <p:txBody>
          <a:bodyPr/>
          <a:lstStyle/>
          <a:p>
            <a:r>
              <a:rPr lang="en-US" altLang="zh-CN" sz="1600" dirty="0"/>
              <a:t>Benefits of Introducing NR FDD HPUE</a:t>
            </a:r>
          </a:p>
          <a:p>
            <a:pPr lvl="1"/>
            <a:r>
              <a:rPr lang="en-US" altLang="zh-CN" dirty="0"/>
              <a:t>FDD is rich in low-/middle-frequency bands, which has the advantage of good cell coverage for both uplink and downlink. If considering NR deployment, NR FDD band will extend the uplink coverage for 5G subscriber.</a:t>
            </a:r>
          </a:p>
          <a:p>
            <a:pPr lvl="2">
              <a:buFont typeface="Wingdings" panose="05000000000000000000" pitchFamily="2" charset="2"/>
              <a:buChar char="ü"/>
            </a:pPr>
            <a:r>
              <a:rPr lang="en-US" altLang="zh-CN" dirty="0"/>
              <a:t>For commercial deployment scenario, indoor digital distribution systems are not always available for building scenarios, consequently, this will lead to the poor indoor coverage due to extra penetration loss when signals transmits from outdoor to indoor.</a:t>
            </a:r>
          </a:p>
          <a:p>
            <a:pPr lvl="1"/>
            <a:r>
              <a:rPr lang="en-US" altLang="zh-CN" sz="1400" dirty="0"/>
              <a:t>There would be potential benefits for introducing NR FDD HPUE(PC2)  to improve the cell capacity and subscriber’s performance.</a:t>
            </a:r>
          </a:p>
          <a:p>
            <a:pPr lvl="0">
              <a:buClr>
                <a:srgbClr val="CC0000"/>
              </a:buClr>
            </a:pPr>
            <a:r>
              <a:rPr lang="en-US" altLang="zh-CN" sz="1600" dirty="0">
                <a:solidFill>
                  <a:srgbClr val="000000"/>
                </a:solidFill>
              </a:rPr>
              <a:t>Some initial simulation result  are provided for evaluating the benefits of introducing NR FDD HPUE(PC2)</a:t>
            </a:r>
          </a:p>
          <a:p>
            <a:pPr lvl="1"/>
            <a:r>
              <a:rPr lang="en-US" altLang="zh-CN" sz="1400" dirty="0"/>
              <a:t>Increment of transmission power of UE will greatly improve the spectrum efficiency for uplink throughput (UPT) for both cell average and cell edge .</a:t>
            </a:r>
          </a:p>
          <a:p>
            <a:pPr lvl="1"/>
            <a:endParaRPr lang="en-US" altLang="zh-CN" dirty="0"/>
          </a:p>
          <a:p>
            <a:pPr lvl="1"/>
            <a:endParaRPr lang="en-US" altLang="zh-CN" dirty="0"/>
          </a:p>
          <a:p>
            <a:endParaRPr lang="en-US" altLang="zh-CN" dirty="0"/>
          </a:p>
          <a:p>
            <a:endParaRPr lang="zh-CN" altLang="en-US" dirty="0"/>
          </a:p>
        </p:txBody>
      </p:sp>
      <p:graphicFrame>
        <p:nvGraphicFramePr>
          <p:cNvPr id="5" name="表格 4">
            <a:extLst>
              <a:ext uri="{FF2B5EF4-FFF2-40B4-BE49-F238E27FC236}">
                <a16:creationId xmlns:a16="http://schemas.microsoft.com/office/drawing/2014/main" id="{81A7E955-C651-4D74-A62E-EE7FF7029DE1}"/>
              </a:ext>
            </a:extLst>
          </p:cNvPr>
          <p:cNvGraphicFramePr>
            <a:graphicFrameLocks noGrp="1"/>
          </p:cNvGraphicFramePr>
          <p:nvPr>
            <p:extLst>
              <p:ext uri="{D42A27DB-BD31-4B8C-83A1-F6EECF244321}">
                <p14:modId xmlns:p14="http://schemas.microsoft.com/office/powerpoint/2010/main" val="788362270"/>
              </p:ext>
            </p:extLst>
          </p:nvPr>
        </p:nvGraphicFramePr>
        <p:xfrm>
          <a:off x="817702" y="4397056"/>
          <a:ext cx="10943168" cy="1920240"/>
        </p:xfrm>
        <a:graphic>
          <a:graphicData uri="http://schemas.openxmlformats.org/drawingml/2006/table">
            <a:tbl>
              <a:tblPr firstRow="1" bandRow="1"/>
              <a:tblGrid>
                <a:gridCol w="2051228">
                  <a:extLst>
                    <a:ext uri="{9D8B030D-6E8A-4147-A177-3AD203B41FA5}">
                      <a16:colId xmlns:a16="http://schemas.microsoft.com/office/drawing/2014/main" val="20000"/>
                    </a:ext>
                  </a:extLst>
                </a:gridCol>
                <a:gridCol w="1892936">
                  <a:extLst>
                    <a:ext uri="{9D8B030D-6E8A-4147-A177-3AD203B41FA5}">
                      <a16:colId xmlns:a16="http://schemas.microsoft.com/office/drawing/2014/main" val="20001"/>
                    </a:ext>
                  </a:extLst>
                </a:gridCol>
                <a:gridCol w="1819977">
                  <a:extLst>
                    <a:ext uri="{9D8B030D-6E8A-4147-A177-3AD203B41FA5}">
                      <a16:colId xmlns:a16="http://schemas.microsoft.com/office/drawing/2014/main" val="20002"/>
                    </a:ext>
                  </a:extLst>
                </a:gridCol>
                <a:gridCol w="1880826">
                  <a:extLst>
                    <a:ext uri="{9D8B030D-6E8A-4147-A177-3AD203B41FA5}">
                      <a16:colId xmlns:a16="http://schemas.microsoft.com/office/drawing/2014/main" val="20003"/>
                    </a:ext>
                  </a:extLst>
                </a:gridCol>
                <a:gridCol w="1752133">
                  <a:extLst>
                    <a:ext uri="{9D8B030D-6E8A-4147-A177-3AD203B41FA5}">
                      <a16:colId xmlns:a16="http://schemas.microsoft.com/office/drawing/2014/main" val="20004"/>
                    </a:ext>
                  </a:extLst>
                </a:gridCol>
                <a:gridCol w="1546068">
                  <a:extLst>
                    <a:ext uri="{9D8B030D-6E8A-4147-A177-3AD203B41FA5}">
                      <a16:colId xmlns:a16="http://schemas.microsoft.com/office/drawing/2014/main" val="20005"/>
                    </a:ext>
                  </a:extLst>
                </a:gridCol>
              </a:tblGrid>
              <a:tr h="197894">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Antenna</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Max Tx</a:t>
                      </a:r>
                      <a:r>
                        <a:rPr lang="en-US" altLang="zh-CN" sz="1600" baseline="0" dirty="0">
                          <a:solidFill>
                            <a:sysClr val="windowText" lastClr="000000"/>
                          </a:solidFill>
                          <a:latin typeface="+mj-lt"/>
                        </a:rPr>
                        <a:t> power/dBm</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size </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arrival rate</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Cell avg.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5%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9513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b="0" i="0" u="none" strike="noStrike" kern="1200" dirty="0">
                          <a:solidFill>
                            <a:srgbClr val="000000"/>
                          </a:solidFill>
                          <a:effectLst/>
                          <a:latin typeface="+mj-lt"/>
                          <a:ea typeface="宋体" panose="02010600030101010101" pitchFamily="2" charset="-122"/>
                          <a:cs typeface="+mn-cs"/>
                        </a:rPr>
                        <a:t>0%,baseline</a:t>
                      </a:r>
                      <a:endParaRPr lang="zh-CN" altLang="en-US" sz="1600" b="0" i="0" u="none" strike="noStrike" kern="1200" dirty="0">
                        <a:solidFill>
                          <a:srgbClr val="000000"/>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j-lt"/>
                          <a:ea typeface="宋体" panose="02010600030101010101" pitchFamily="2" charset="-122"/>
                          <a:cs typeface="+mn-cs"/>
                        </a:rPr>
                        <a:t>0%, baseline</a:t>
                      </a:r>
                      <a:endParaRPr lang="zh-CN" altLang="en-US" sz="1600" b="0" i="0" u="none" strike="noStrike" kern="1200" dirty="0">
                        <a:solidFill>
                          <a:srgbClr val="000000"/>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9789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81.54%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71.05%</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9513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0%,</a:t>
                      </a:r>
                      <a:r>
                        <a:rPr lang="en-US" altLang="zh-CN" sz="1600" b="0" i="0" u="none" strike="noStrike" kern="1200" dirty="0">
                          <a:solidFill>
                            <a:srgbClr val="000000"/>
                          </a:solidFill>
                          <a:effectLst/>
                          <a:latin typeface="+mj-lt"/>
                          <a:ea typeface="宋体" panose="02010600030101010101" pitchFamily="2" charset="-122"/>
                          <a:cs typeface="+mn-cs"/>
                        </a:rPr>
                        <a:t> baseline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0%,</a:t>
                      </a:r>
                      <a:r>
                        <a:rPr lang="en-US" altLang="zh-CN" sz="1600" b="0" i="0" u="none" strike="noStrike" kern="1200" dirty="0">
                          <a:solidFill>
                            <a:srgbClr val="000000"/>
                          </a:solidFill>
                          <a:effectLst/>
                          <a:latin typeface="+mj-lt"/>
                          <a:ea typeface="宋体" panose="02010600030101010101" pitchFamily="2" charset="-122"/>
                          <a:cs typeface="+mn-cs"/>
                        </a:rPr>
                        <a:t> baseline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9513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97.16%</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87.41%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0763207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endParaRPr lang="zh-CN" altLang="en-US" dirty="0"/>
          </a:p>
        </p:txBody>
      </p:sp>
      <p:sp>
        <p:nvSpPr>
          <p:cNvPr id="3" name="内容占位符 2"/>
          <p:cNvSpPr>
            <a:spLocks noGrp="1"/>
          </p:cNvSpPr>
          <p:nvPr>
            <p:ph idx="1"/>
          </p:nvPr>
        </p:nvSpPr>
        <p:spPr>
          <a:xfrm>
            <a:off x="624417" y="1124745"/>
            <a:ext cx="11567583" cy="1363234"/>
          </a:xfrm>
        </p:spPr>
        <p:txBody>
          <a:bodyPr/>
          <a:lstStyle/>
          <a:p>
            <a:pPr lvl="0">
              <a:buClr>
                <a:srgbClr val="CC0000"/>
              </a:buClr>
            </a:pPr>
            <a:r>
              <a:rPr lang="en-US" altLang="zh-CN" sz="1600" dirty="0">
                <a:solidFill>
                  <a:srgbClr val="000000"/>
                </a:solidFill>
              </a:rPr>
              <a:t>Some initial simulation result  are provided for evaluating the benefits of introducing NR FDD HPUE(PC2)</a:t>
            </a:r>
          </a:p>
          <a:p>
            <a:pPr lvl="1"/>
            <a:r>
              <a:rPr lang="en-US" altLang="zh-CN" sz="1800" dirty="0"/>
              <a:t>The performance gain on cell average throughput is obvious, and performance gains on 5% cell-edge rate is not so much because the scheduling period in one radio-frame is assumed to be limited up to 50%. But the spectrum efficiency for both cell average and cell-edge is greatly improved.</a:t>
            </a:r>
          </a:p>
          <a:p>
            <a:pPr lvl="1"/>
            <a:endParaRPr lang="en-US" altLang="zh-CN" dirty="0"/>
          </a:p>
          <a:p>
            <a:endParaRPr lang="en-US" altLang="zh-CN" dirty="0"/>
          </a:p>
          <a:p>
            <a:endParaRPr lang="zh-CN" altLang="en-US" dirty="0"/>
          </a:p>
        </p:txBody>
      </p:sp>
      <p:graphicFrame>
        <p:nvGraphicFramePr>
          <p:cNvPr id="7" name="表格 6">
            <a:extLst>
              <a:ext uri="{FF2B5EF4-FFF2-40B4-BE49-F238E27FC236}">
                <a16:creationId xmlns:a16="http://schemas.microsoft.com/office/drawing/2014/main" id="{F00DC0A6-7553-4893-AB1B-68CAD388CC11}"/>
              </a:ext>
            </a:extLst>
          </p:cNvPr>
          <p:cNvGraphicFramePr>
            <a:graphicFrameLocks noGrp="1"/>
          </p:cNvGraphicFramePr>
          <p:nvPr>
            <p:extLst>
              <p:ext uri="{D42A27DB-BD31-4B8C-83A1-F6EECF244321}">
                <p14:modId xmlns:p14="http://schemas.microsoft.com/office/powerpoint/2010/main" val="3937726434"/>
              </p:ext>
            </p:extLst>
          </p:nvPr>
        </p:nvGraphicFramePr>
        <p:xfrm>
          <a:off x="268670" y="2888029"/>
          <a:ext cx="11734366" cy="3292494"/>
        </p:xfrm>
        <a:graphic>
          <a:graphicData uri="http://schemas.openxmlformats.org/drawingml/2006/table">
            <a:tbl>
              <a:tblPr firstRow="1" bandRow="1"/>
              <a:tblGrid>
                <a:gridCol w="1537270">
                  <a:extLst>
                    <a:ext uri="{9D8B030D-6E8A-4147-A177-3AD203B41FA5}">
                      <a16:colId xmlns:a16="http://schemas.microsoft.com/office/drawing/2014/main" val="20000"/>
                    </a:ext>
                  </a:extLst>
                </a:gridCol>
                <a:gridCol w="1502012">
                  <a:extLst>
                    <a:ext uri="{9D8B030D-6E8A-4147-A177-3AD203B41FA5}">
                      <a16:colId xmlns:a16="http://schemas.microsoft.com/office/drawing/2014/main" val="20001"/>
                    </a:ext>
                  </a:extLst>
                </a:gridCol>
                <a:gridCol w="1402432">
                  <a:extLst>
                    <a:ext uri="{9D8B030D-6E8A-4147-A177-3AD203B41FA5}">
                      <a16:colId xmlns:a16="http://schemas.microsoft.com/office/drawing/2014/main" val="20002"/>
                    </a:ext>
                  </a:extLst>
                </a:gridCol>
                <a:gridCol w="1449324">
                  <a:extLst>
                    <a:ext uri="{9D8B030D-6E8A-4147-A177-3AD203B41FA5}">
                      <a16:colId xmlns:a16="http://schemas.microsoft.com/office/drawing/2014/main" val="20003"/>
                    </a:ext>
                  </a:extLst>
                </a:gridCol>
                <a:gridCol w="1433420">
                  <a:extLst>
                    <a:ext uri="{9D8B030D-6E8A-4147-A177-3AD203B41FA5}">
                      <a16:colId xmlns:a16="http://schemas.microsoft.com/office/drawing/2014/main" val="20004"/>
                    </a:ext>
                  </a:extLst>
                </a:gridCol>
                <a:gridCol w="1207972">
                  <a:extLst>
                    <a:ext uri="{9D8B030D-6E8A-4147-A177-3AD203B41FA5}">
                      <a16:colId xmlns:a16="http://schemas.microsoft.com/office/drawing/2014/main" val="20005"/>
                    </a:ext>
                  </a:extLst>
                </a:gridCol>
                <a:gridCol w="1600200">
                  <a:extLst>
                    <a:ext uri="{9D8B030D-6E8A-4147-A177-3AD203B41FA5}">
                      <a16:colId xmlns:a16="http://schemas.microsoft.com/office/drawing/2014/main" val="20006"/>
                    </a:ext>
                  </a:extLst>
                </a:gridCol>
                <a:gridCol w="1601736">
                  <a:extLst>
                    <a:ext uri="{9D8B030D-6E8A-4147-A177-3AD203B41FA5}">
                      <a16:colId xmlns:a16="http://schemas.microsoft.com/office/drawing/2014/main" val="20007"/>
                    </a:ext>
                  </a:extLst>
                </a:gridCol>
              </a:tblGrid>
              <a:tr h="566866">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Antenna</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Max Tx</a:t>
                      </a:r>
                      <a:r>
                        <a:rPr lang="en-US" altLang="zh-CN" sz="1600" baseline="0" dirty="0">
                          <a:solidFill>
                            <a:sysClr val="windowText" lastClr="000000"/>
                          </a:solidFill>
                          <a:latin typeface="+mj-lt"/>
                        </a:rPr>
                        <a:t> power/dBm</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size </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arrival rate</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Cell avg.  UPT/Mbps</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5% UPT/Mbps</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Cell avg.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5%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29.580</a:t>
                      </a:r>
                    </a:p>
                  </a:txBody>
                  <a:tcPr marL="9525" marR="9525" marT="9525" marB="0"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1.028</a:t>
                      </a:r>
                    </a:p>
                  </a:txBody>
                  <a:tcPr marL="9525" marR="9525" marT="9525" marB="0"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b="0" i="0" u="none" strike="noStrike" kern="1200" dirty="0">
                          <a:solidFill>
                            <a:schemeClr val="tx1"/>
                          </a:solidFill>
                          <a:effectLst/>
                          <a:latin typeface="+mj-lt"/>
                          <a:ea typeface="宋体" panose="02010600030101010101" pitchFamily="2" charset="-122"/>
                          <a:cs typeface="+mn-cs"/>
                        </a:rPr>
                        <a:t>0%, baseline</a:t>
                      </a:r>
                      <a:endParaRPr lang="zh-CN" altLang="en-US" sz="1600" b="0" i="0" u="none" strike="noStrike" kern="1200" dirty="0">
                        <a:solidFill>
                          <a:schemeClr val="tx1"/>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b="0" i="0" u="none" strike="noStrike" kern="1200" dirty="0">
                          <a:solidFill>
                            <a:schemeClr val="tx1"/>
                          </a:solidFill>
                          <a:effectLst/>
                          <a:latin typeface="+mj-lt"/>
                          <a:ea typeface="宋体" panose="02010600030101010101" pitchFamily="2" charset="-122"/>
                          <a:cs typeface="+mn-cs"/>
                        </a:rPr>
                        <a:t>0%, baseline</a:t>
                      </a:r>
                      <a:endParaRPr lang="zh-CN" altLang="en-US" sz="1600" b="0" i="0" u="none" strike="noStrike" kern="1200" dirty="0">
                        <a:solidFill>
                          <a:schemeClr val="tx1"/>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44.611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1.034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50.81%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0.52%</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2T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44.620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1.153</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50.84%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12.10%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5.972</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1.212</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a:ea typeface="宋体" panose="02010600030101010101" pitchFamily="2" charset="-122"/>
                          <a:cs typeface="+mn-cs"/>
                        </a:rPr>
                        <a:t>0%, baseline</a:t>
                      </a:r>
                      <a:endParaRPr kumimoji="0" lang="zh-CN" altLang="en-US" sz="16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rPr>
                        <a:t>0%, baseline</a:t>
                      </a:r>
                      <a:endParaRPr kumimoji="0" lang="zh-CN" altLang="en-US" sz="16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9.658</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1.290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61.70%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6.43%</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2T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9.701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1.291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62.44%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6.51%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4415733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New SID for Study on high power UE (PC2) for one NR FDD band</a:t>
            </a:r>
            <a:endParaRPr lang="zh-CN" altLang="en-US" sz="2400" dirty="0"/>
          </a:p>
        </p:txBody>
      </p:sp>
      <p:sp>
        <p:nvSpPr>
          <p:cNvPr id="3" name="内容占位符 2"/>
          <p:cNvSpPr>
            <a:spLocks noGrp="1"/>
          </p:cNvSpPr>
          <p:nvPr>
            <p:ph idx="1"/>
          </p:nvPr>
        </p:nvSpPr>
        <p:spPr>
          <a:xfrm>
            <a:off x="624417" y="1124744"/>
            <a:ext cx="11319933" cy="5374481"/>
          </a:xfrm>
        </p:spPr>
        <p:txBody>
          <a:bodyPr/>
          <a:lstStyle/>
          <a:p>
            <a:r>
              <a:rPr lang="en-US" altLang="zh-CN" dirty="0"/>
              <a:t>Based on the analysis and simulation results, it is proposed</a:t>
            </a:r>
          </a:p>
          <a:p>
            <a:pPr lvl="1"/>
            <a:r>
              <a:rPr lang="en-US" altLang="zh-CN" sz="1800" dirty="0"/>
              <a:t>A new study item on PC2 UE for one NR FDD band(e.g. n1, max bandwidth is up to 50MHz) in RAN4.</a:t>
            </a:r>
          </a:p>
          <a:p>
            <a:pPr lvl="1"/>
            <a:endParaRPr lang="en-US" altLang="zh-CN" sz="1800" dirty="0"/>
          </a:p>
          <a:p>
            <a:pPr lvl="0">
              <a:buClr>
                <a:srgbClr val="CC0000"/>
              </a:buClr>
            </a:pPr>
            <a:r>
              <a:rPr lang="en-US" altLang="zh-CN" dirty="0">
                <a:solidFill>
                  <a:srgbClr val="000000"/>
                </a:solidFill>
              </a:rPr>
              <a:t>Objectives</a:t>
            </a:r>
            <a:endParaRPr lang="en-US" altLang="zh-CN" sz="1800" dirty="0"/>
          </a:p>
          <a:p>
            <a:pPr lvl="1"/>
            <a:r>
              <a:rPr lang="en-US" altLang="zh-CN" sz="1800" dirty="0"/>
              <a:t>Study the applicable scheme(s) for new power class 2 UE for one NR FDD band to comply with the SAR limits with 26dBm UE Tx power, the example band for this study is NR band n1. </a:t>
            </a:r>
          </a:p>
          <a:p>
            <a:pPr lvl="1"/>
            <a:r>
              <a:rPr lang="en-US" altLang="zh-CN" sz="1800" dirty="0"/>
              <a:t>Study interference issues (e.g. self-</a:t>
            </a:r>
            <a:r>
              <a:rPr lang="en-US" altLang="zh-CN" sz="1800" dirty="0" err="1"/>
              <a:t>desense</a:t>
            </a:r>
            <a:r>
              <a:rPr lang="en-US" altLang="zh-CN" sz="1800" dirty="0"/>
              <a:t>, cross device coexistence…). </a:t>
            </a:r>
          </a:p>
          <a:p>
            <a:pPr lvl="1"/>
            <a:r>
              <a:rPr lang="en-US" altLang="zh-CN" sz="1800" dirty="0"/>
              <a:t>Study the possible UE implementations, e.g. RF front-end capability, UE architectures, etc., in achieving 26dBm in FDD bands.</a:t>
            </a:r>
          </a:p>
          <a:p>
            <a:pPr lvl="1"/>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0445364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Annex: Simulation Assumptions</a:t>
            </a:r>
            <a:endParaRPr lang="zh-CN" altLang="en-US" dirty="0"/>
          </a:p>
        </p:txBody>
      </p:sp>
      <p:graphicFrame>
        <p:nvGraphicFramePr>
          <p:cNvPr id="4" name="表格 3">
            <a:extLst>
              <a:ext uri="{FF2B5EF4-FFF2-40B4-BE49-F238E27FC236}">
                <a16:creationId xmlns:a16="http://schemas.microsoft.com/office/drawing/2014/main" id="{C1D47937-A5BD-4C87-BBB6-2F224771ED60}"/>
              </a:ext>
            </a:extLst>
          </p:cNvPr>
          <p:cNvGraphicFramePr>
            <a:graphicFrameLocks noGrp="1"/>
          </p:cNvGraphicFramePr>
          <p:nvPr>
            <p:extLst>
              <p:ext uri="{D42A27DB-BD31-4B8C-83A1-F6EECF244321}">
                <p14:modId xmlns:p14="http://schemas.microsoft.com/office/powerpoint/2010/main" val="2737578140"/>
              </p:ext>
            </p:extLst>
          </p:nvPr>
        </p:nvGraphicFramePr>
        <p:xfrm>
          <a:off x="1380153" y="1276433"/>
          <a:ext cx="9364047" cy="4915940"/>
        </p:xfrm>
        <a:graphic>
          <a:graphicData uri="http://schemas.openxmlformats.org/drawingml/2006/table">
            <a:tbl>
              <a:tblPr firstRow="1" firstCol="1" bandRow="1"/>
              <a:tblGrid>
                <a:gridCol w="3349185">
                  <a:extLst>
                    <a:ext uri="{9D8B030D-6E8A-4147-A177-3AD203B41FA5}">
                      <a16:colId xmlns:a16="http://schemas.microsoft.com/office/drawing/2014/main" val="20000"/>
                    </a:ext>
                  </a:extLst>
                </a:gridCol>
                <a:gridCol w="6014862">
                  <a:extLst>
                    <a:ext uri="{9D8B030D-6E8A-4147-A177-3AD203B41FA5}">
                      <a16:colId xmlns:a16="http://schemas.microsoft.com/office/drawing/2014/main" val="20001"/>
                    </a:ext>
                  </a:extLst>
                </a:gridCol>
              </a:tblGrid>
              <a:tr h="225079">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Configuration parameters</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Arial"/>
                          <a:ea typeface="华文细黑"/>
                        </a:rPr>
                        <a:t>Values</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Scenario</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altLang="zh-CN" sz="1100" dirty="0">
                          <a:solidFill>
                            <a:sysClr val="windowText" lastClr="000000"/>
                          </a:solidFill>
                          <a:effectLst/>
                          <a:latin typeface="Arial"/>
                          <a:ea typeface="华文细黑"/>
                        </a:rPr>
                        <a:t>U</a:t>
                      </a:r>
                      <a:r>
                        <a:rPr lang="en-US" altLang="zh-CN" sz="1100" dirty="0" err="1">
                          <a:solidFill>
                            <a:sysClr val="windowText" lastClr="000000"/>
                          </a:solidFill>
                          <a:effectLst/>
                          <a:latin typeface="Arial"/>
                          <a:ea typeface="华文细黑"/>
                        </a:rPr>
                        <a:t>rban</a:t>
                      </a:r>
                      <a:r>
                        <a:rPr lang="en-US" altLang="zh-CN" sz="1100" dirty="0">
                          <a:solidFill>
                            <a:sysClr val="windowText" lastClr="000000"/>
                          </a:solidFill>
                          <a:effectLst/>
                          <a:latin typeface="Arial"/>
                          <a:ea typeface="华文细黑"/>
                        </a:rPr>
                        <a:t> macro</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ISD</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500 m</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Duplexing</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FDD</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Carrier frequency</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2.1</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GHz</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94663">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Modulation</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Up to 256QAM</a:t>
                      </a:r>
                      <a:endParaRPr lang="zh-CN" sz="1100" dirty="0">
                        <a:solidFill>
                          <a:sysClr val="windowText" lastClr="000000"/>
                        </a:solidFill>
                        <a:effectLst/>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Numerology</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15 kHz</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94663">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Simulation bandwidth</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40 MHz</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Transmission scheme</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marL="0" algn="l" defTabSz="1187798" rtl="0" eaLnBrk="1" fontAlgn="auto" latinLnBrk="0" hangingPunct="1">
                        <a:spcBef>
                          <a:spcPts val="0"/>
                        </a:spcBef>
                        <a:spcAft>
                          <a:spcPts val="0"/>
                        </a:spcAft>
                        <a:tabLst>
                          <a:tab pos="504190" algn="l"/>
                          <a:tab pos="756285" algn="l"/>
                          <a:tab pos="1008380" algn="l"/>
                          <a:tab pos="1260475" algn="l"/>
                          <a:tab pos="266700" algn="l"/>
                        </a:tabLst>
                      </a:pPr>
                      <a:r>
                        <a:rPr lang="en-GB" sz="1100" kern="1200" dirty="0">
                          <a:solidFill>
                            <a:sysClr val="windowText" lastClr="000000"/>
                          </a:solidFill>
                          <a:effectLst/>
                          <a:latin typeface="Arial"/>
                          <a:ea typeface="华文细黑"/>
                          <a:cs typeface="+mn-cs"/>
                        </a:rPr>
                        <a:t>SU-MIMO</a:t>
                      </a:r>
                      <a:endParaRPr lang="zh-CN" sz="1100"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Codebook</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For 2Tx, codebook [1 1]</a:t>
                      </a:r>
                      <a:r>
                        <a:rPr lang="en-US" altLang="zh-CN" sz="1100" baseline="30000" dirty="0">
                          <a:solidFill>
                            <a:sysClr val="windowText" lastClr="000000"/>
                          </a:solidFill>
                          <a:effectLst/>
                          <a:latin typeface="Times New Roman" panose="02020603050405020304" pitchFamily="18" charset="0"/>
                          <a:ea typeface="MS Mincho"/>
                        </a:rPr>
                        <a:t>T </a:t>
                      </a:r>
                      <a:r>
                        <a:rPr lang="en-US" altLang="zh-CN" sz="1100" dirty="0">
                          <a:solidFill>
                            <a:sysClr val="windowText" lastClr="000000"/>
                          </a:solidFill>
                          <a:effectLst/>
                          <a:latin typeface="Times New Roman" panose="02020603050405020304" pitchFamily="18" charset="0"/>
                          <a:ea typeface="MS Mincho"/>
                        </a:rPr>
                        <a:t>is used for transmit</a:t>
                      </a:r>
                      <a:r>
                        <a:rPr lang="en-US" altLang="zh-CN" sz="1100" baseline="0" dirty="0">
                          <a:solidFill>
                            <a:sysClr val="windowText" lastClr="000000"/>
                          </a:solidFill>
                          <a:effectLst/>
                          <a:latin typeface="Times New Roman" panose="02020603050405020304" pitchFamily="18" charset="0"/>
                          <a:ea typeface="MS Mincho"/>
                        </a:rPr>
                        <a:t> diversity</a:t>
                      </a:r>
                      <a:endParaRPr lang="zh-CN" sz="1100" baseline="300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SU dimension</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kern="1200" dirty="0">
                          <a:solidFill>
                            <a:sysClr val="windowText" lastClr="000000"/>
                          </a:solidFill>
                          <a:effectLst/>
                          <a:latin typeface="Times New Roman" panose="02020603050405020304" pitchFamily="18" charset="0"/>
                          <a:ea typeface="MS Mincho"/>
                          <a:cs typeface="+mn-cs"/>
                        </a:rPr>
                        <a:t>Up to 1 layer</a:t>
                      </a:r>
                      <a:endParaRPr lang="zh-CN" sz="1100" kern="1200" dirty="0">
                        <a:solidFill>
                          <a:sysClr val="windowText" lastClr="000000"/>
                        </a:solidFill>
                        <a:effectLst/>
                        <a:latin typeface="Times New Roman" panose="02020603050405020304" pitchFamily="18" charset="0"/>
                        <a:ea typeface="MS Mincho"/>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Antenna configuration at </a:t>
                      </a:r>
                      <a:r>
                        <a:rPr lang="en-US" sz="1100" b="1" kern="1200" dirty="0" err="1">
                          <a:solidFill>
                            <a:sysClr val="windowText" lastClr="000000"/>
                          </a:solidFill>
                          <a:effectLst/>
                          <a:latin typeface="Arial"/>
                          <a:ea typeface="华文细黑"/>
                          <a:cs typeface="+mn-cs"/>
                        </a:rPr>
                        <a:t>TRxP</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4Rx, (</a:t>
                      </a:r>
                      <a:r>
                        <a:rPr lang="en-GB" sz="1100" dirty="0" err="1">
                          <a:solidFill>
                            <a:sysClr val="windowText" lastClr="000000"/>
                          </a:solidFill>
                          <a:effectLst/>
                        </a:rPr>
                        <a:t>M,N,P,Mg</a:t>
                      </a:r>
                      <a:r>
                        <a:rPr lang="en-GB" sz="1100" dirty="0">
                          <a:solidFill>
                            <a:sysClr val="windowText" lastClr="000000"/>
                          </a:solidFill>
                          <a:effectLst/>
                        </a:rPr>
                        <a:t>,</a:t>
                      </a:r>
                      <a:r>
                        <a:rPr lang="en-GB" sz="1100" baseline="0" dirty="0">
                          <a:solidFill>
                            <a:sysClr val="windowText" lastClr="000000"/>
                          </a:solidFill>
                          <a:effectLst/>
                        </a:rPr>
                        <a:t> Ng</a:t>
                      </a:r>
                      <a:r>
                        <a:rPr lang="en-GB" sz="1100" dirty="0">
                          <a:solidFill>
                            <a:sysClr val="windowText" lastClr="000000"/>
                          </a:solidFill>
                          <a:effectLst/>
                        </a:rPr>
                        <a:t>) = (1,2,10,1,1; 1,2)</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7114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Antenna configuration at UE</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1Tx, </a:t>
                      </a:r>
                      <a:r>
                        <a:rPr lang="en-GB" altLang="zh-CN" sz="1100" dirty="0">
                          <a:solidFill>
                            <a:sysClr val="windowText" lastClr="000000"/>
                          </a:solidFill>
                          <a:effectLst/>
                        </a:rPr>
                        <a:t>(</a:t>
                      </a:r>
                      <a:r>
                        <a:rPr lang="en-GB" altLang="zh-CN" sz="1100" dirty="0" err="1">
                          <a:solidFill>
                            <a:sysClr val="windowText" lastClr="000000"/>
                          </a:solidFill>
                          <a:effectLst/>
                        </a:rPr>
                        <a:t>M,N,P,Mg</a:t>
                      </a:r>
                      <a:r>
                        <a:rPr lang="en-GB" altLang="zh-CN" sz="1100" dirty="0">
                          <a:solidFill>
                            <a:sysClr val="windowText" lastClr="000000"/>
                          </a:solidFill>
                          <a:effectLst/>
                        </a:rPr>
                        <a:t>,</a:t>
                      </a:r>
                      <a:r>
                        <a:rPr lang="en-GB" altLang="zh-CN" sz="1100" baseline="0" dirty="0">
                          <a:solidFill>
                            <a:sysClr val="windowText" lastClr="000000"/>
                          </a:solidFill>
                          <a:effectLst/>
                        </a:rPr>
                        <a:t> Ng</a:t>
                      </a:r>
                      <a:r>
                        <a:rPr lang="en-GB" altLang="zh-CN" sz="1100" dirty="0">
                          <a:solidFill>
                            <a:sysClr val="windowText" lastClr="000000"/>
                          </a:solidFill>
                          <a:effectLst/>
                        </a:rPr>
                        <a:t>) = </a:t>
                      </a:r>
                      <a:r>
                        <a:rPr lang="en-GB" sz="1100" dirty="0">
                          <a:solidFill>
                            <a:sysClr val="windowText" lastClr="000000"/>
                          </a:solidFill>
                          <a:effectLst/>
                        </a:rPr>
                        <a:t>(1,1,1,1,1; 1,1), </a:t>
                      </a:r>
                    </a:p>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2Tx, </a:t>
                      </a:r>
                      <a:r>
                        <a:rPr lang="en-GB" altLang="zh-CN" sz="1100" dirty="0">
                          <a:solidFill>
                            <a:sysClr val="windowText" lastClr="000000"/>
                          </a:solidFill>
                          <a:effectLst/>
                        </a:rPr>
                        <a:t>(</a:t>
                      </a:r>
                      <a:r>
                        <a:rPr lang="en-GB" altLang="zh-CN" sz="1100" dirty="0" err="1">
                          <a:solidFill>
                            <a:sysClr val="windowText" lastClr="000000"/>
                          </a:solidFill>
                          <a:effectLst/>
                        </a:rPr>
                        <a:t>M,N,P,Mg</a:t>
                      </a:r>
                      <a:r>
                        <a:rPr lang="en-GB" altLang="zh-CN" sz="1100" dirty="0">
                          <a:solidFill>
                            <a:sysClr val="windowText" lastClr="000000"/>
                          </a:solidFill>
                          <a:effectLst/>
                        </a:rPr>
                        <a:t>,</a:t>
                      </a:r>
                      <a:r>
                        <a:rPr lang="en-GB" altLang="zh-CN" sz="1100" baseline="0" dirty="0">
                          <a:solidFill>
                            <a:sysClr val="windowText" lastClr="000000"/>
                          </a:solidFill>
                          <a:effectLst/>
                        </a:rPr>
                        <a:t> Ng</a:t>
                      </a:r>
                      <a:r>
                        <a:rPr lang="en-GB" altLang="zh-CN" sz="1100" dirty="0">
                          <a:solidFill>
                            <a:sysClr val="windowText" lastClr="000000"/>
                          </a:solidFill>
                          <a:effectLst/>
                        </a:rPr>
                        <a:t>) = (1,1,2,1,1; 1,1), </a:t>
                      </a: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556709">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UE maximal</a:t>
                      </a:r>
                      <a:r>
                        <a:rPr lang="en-US" altLang="zh-CN" sz="1100" b="1" kern="1200" baseline="0" dirty="0">
                          <a:solidFill>
                            <a:sysClr val="windowText" lastClr="000000"/>
                          </a:solidFill>
                          <a:effectLst/>
                          <a:latin typeface="Arial"/>
                          <a:ea typeface="华文细黑"/>
                          <a:cs typeface="+mn-cs"/>
                        </a:rPr>
                        <a:t> transmit power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tab pos="504190" algn="l"/>
                          <a:tab pos="756285" algn="l"/>
                          <a:tab pos="1008380" algn="l"/>
                          <a:tab pos="1260475" algn="l"/>
                          <a:tab pos="266700" algn="l"/>
                        </a:tabLst>
                        <a:defRPr/>
                      </a:pPr>
                      <a:r>
                        <a:rPr lang="en-US" altLang="zh-CN" sz="1100" dirty="0">
                          <a:solidFill>
                            <a:sysClr val="windowText" lastClr="000000"/>
                          </a:solidFill>
                          <a:effectLst/>
                          <a:latin typeface="Times New Roman" panose="02020603050405020304" pitchFamily="18" charset="0"/>
                          <a:ea typeface="MS Mincho"/>
                        </a:rPr>
                        <a:t>For 1Tx,</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23 </a:t>
                      </a:r>
                      <a:r>
                        <a:rPr lang="en-US" altLang="zh-CN" sz="1100" dirty="0" err="1">
                          <a:solidFill>
                            <a:sysClr val="windowText" lastClr="000000"/>
                          </a:solidFill>
                          <a:effectLst/>
                          <a:latin typeface="Times New Roman" panose="02020603050405020304" pitchFamily="18" charset="0"/>
                          <a:ea typeface="MS Mincho"/>
                        </a:rPr>
                        <a:t>dBm</a:t>
                      </a:r>
                      <a:r>
                        <a:rPr lang="en-US" altLang="zh-CN" sz="1100" dirty="0">
                          <a:solidFill>
                            <a:sysClr val="windowText" lastClr="000000"/>
                          </a:solidFill>
                          <a:effectLst/>
                          <a:latin typeface="Times New Roman" panose="02020603050405020304" pitchFamily="18" charset="0"/>
                          <a:ea typeface="MS Mincho"/>
                        </a:rPr>
                        <a:t> for</a:t>
                      </a:r>
                      <a:r>
                        <a:rPr lang="en-US" altLang="zh-CN" sz="1100" baseline="0" dirty="0">
                          <a:solidFill>
                            <a:sysClr val="windowText" lastClr="000000"/>
                          </a:solidFill>
                          <a:effectLst/>
                          <a:latin typeface="Times New Roman" panose="02020603050405020304" pitchFamily="18" charset="0"/>
                          <a:ea typeface="MS Mincho"/>
                        </a:rPr>
                        <a:t> each TXRU</a:t>
                      </a:r>
                      <a:endParaRPr lang="zh-CN" altLang="zh-CN" sz="1100" dirty="0">
                        <a:solidFill>
                          <a:sysClr val="windowText" lastClr="000000"/>
                        </a:solidFill>
                        <a:effectLst/>
                        <a:latin typeface="Times New Roman" panose="02020603050405020304" pitchFamily="18" charset="0"/>
                        <a:ea typeface="MS Mincho"/>
                      </a:endParaRPr>
                    </a:p>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For 1Tx,</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26 </a:t>
                      </a:r>
                      <a:r>
                        <a:rPr lang="en-US" altLang="zh-CN" sz="1100" dirty="0" err="1">
                          <a:solidFill>
                            <a:sysClr val="windowText" lastClr="000000"/>
                          </a:solidFill>
                          <a:effectLst/>
                          <a:latin typeface="Times New Roman" panose="02020603050405020304" pitchFamily="18" charset="0"/>
                          <a:ea typeface="MS Mincho"/>
                        </a:rPr>
                        <a:t>dBm</a:t>
                      </a:r>
                      <a:r>
                        <a:rPr lang="en-US" altLang="zh-CN" sz="1100" dirty="0">
                          <a:solidFill>
                            <a:sysClr val="windowText" lastClr="000000"/>
                          </a:solidFill>
                          <a:effectLst/>
                          <a:latin typeface="Times New Roman" panose="02020603050405020304" pitchFamily="18" charset="0"/>
                          <a:ea typeface="MS Mincho"/>
                        </a:rPr>
                        <a:t> for</a:t>
                      </a:r>
                      <a:r>
                        <a:rPr lang="en-US" altLang="zh-CN" sz="1100" baseline="0" dirty="0">
                          <a:solidFill>
                            <a:sysClr val="windowText" lastClr="000000"/>
                          </a:solidFill>
                          <a:effectLst/>
                          <a:latin typeface="Times New Roman" panose="02020603050405020304" pitchFamily="18" charset="0"/>
                          <a:ea typeface="MS Mincho"/>
                        </a:rPr>
                        <a:t> each TXRU (High power UE)</a:t>
                      </a:r>
                    </a:p>
                    <a:p>
                      <a:pPr marL="0" marR="0" lvl="0" indent="0" algn="l" defTabSz="1187798" rtl="0" eaLnBrk="1" fontAlgn="auto" latinLnBrk="0" hangingPunct="1">
                        <a:lnSpc>
                          <a:spcPct val="100000"/>
                        </a:lnSpc>
                        <a:spcBef>
                          <a:spcPts val="0"/>
                        </a:spcBef>
                        <a:spcAft>
                          <a:spcPts val="0"/>
                        </a:spcAft>
                        <a:buClrTx/>
                        <a:buSzTx/>
                        <a:buFontTx/>
                        <a:buNone/>
                        <a:tabLst>
                          <a:tab pos="504190" algn="l"/>
                          <a:tab pos="756285" algn="l"/>
                          <a:tab pos="1008380" algn="l"/>
                          <a:tab pos="1260475" algn="l"/>
                          <a:tab pos="266700" algn="l"/>
                        </a:tabLst>
                        <a:defRPr/>
                      </a:pPr>
                      <a:r>
                        <a:rPr lang="en-US" altLang="zh-CN" sz="1100" dirty="0">
                          <a:solidFill>
                            <a:sysClr val="windowText" lastClr="000000"/>
                          </a:solidFill>
                          <a:effectLst/>
                          <a:latin typeface="Times New Roman" panose="02020603050405020304" pitchFamily="18" charset="0"/>
                          <a:ea typeface="MS Mincho"/>
                        </a:rPr>
                        <a:t>For 2Tx,</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23 </a:t>
                      </a:r>
                      <a:r>
                        <a:rPr lang="en-US" altLang="zh-CN" sz="1100" dirty="0" err="1">
                          <a:solidFill>
                            <a:sysClr val="windowText" lastClr="000000"/>
                          </a:solidFill>
                          <a:effectLst/>
                          <a:latin typeface="Times New Roman" panose="02020603050405020304" pitchFamily="18" charset="0"/>
                          <a:ea typeface="MS Mincho"/>
                        </a:rPr>
                        <a:t>dBm</a:t>
                      </a:r>
                      <a:r>
                        <a:rPr lang="en-US" altLang="zh-CN" sz="1100" dirty="0">
                          <a:solidFill>
                            <a:sysClr val="windowText" lastClr="000000"/>
                          </a:solidFill>
                          <a:effectLst/>
                          <a:latin typeface="Times New Roman" panose="02020603050405020304" pitchFamily="18" charset="0"/>
                          <a:ea typeface="MS Mincho"/>
                        </a:rPr>
                        <a:t> for</a:t>
                      </a:r>
                      <a:r>
                        <a:rPr lang="en-US" altLang="zh-CN" sz="1100" baseline="0" dirty="0">
                          <a:solidFill>
                            <a:sysClr val="windowText" lastClr="000000"/>
                          </a:solidFill>
                          <a:effectLst/>
                          <a:latin typeface="Times New Roman" panose="02020603050405020304" pitchFamily="18" charset="0"/>
                          <a:ea typeface="MS Mincho"/>
                        </a:rPr>
                        <a:t> each TXRU (High power UE)</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Scheduling</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PF</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Receiver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MMSE-IRC</a:t>
                      </a:r>
                      <a:endParaRPr lang="zh-CN" sz="1100" dirty="0">
                        <a:solidFill>
                          <a:sysClr val="windowText" lastClr="000000"/>
                        </a:solidFill>
                        <a:effectLst/>
                        <a:latin typeface="Times New Roman" panose="02020603050405020304" pitchFamily="18" charset="0"/>
                        <a:ea typeface="MS Mincho"/>
                      </a:endParaRPr>
                    </a:p>
                  </a:txBody>
                  <a:tcPr marL="32399" marR="323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a:solidFill>
                            <a:sysClr val="windowText" lastClr="000000"/>
                          </a:solidFill>
                          <a:effectLst/>
                          <a:latin typeface="Arial"/>
                          <a:ea typeface="华文细黑"/>
                          <a:cs typeface="+mn-cs"/>
                        </a:rPr>
                        <a:t>Channel estimation</a:t>
                      </a:r>
                      <a:endParaRPr lang="zh-CN" sz="1100" b="1" kern="120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Ideal</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18996">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b="1" kern="1200" dirty="0">
                          <a:solidFill>
                            <a:sysClr val="windowText" lastClr="000000"/>
                          </a:solidFill>
                          <a:effectLst/>
                          <a:latin typeface="Arial"/>
                          <a:ea typeface="华文细黑"/>
                          <a:cs typeface="+mn-cs"/>
                        </a:rPr>
                        <a:t>Power control parameter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P0=-60, alpha = 0.6 </a:t>
                      </a:r>
                      <a:endParaRPr lang="en-US" altLang="zh-CN" sz="1100" dirty="0">
                        <a:solidFill>
                          <a:sysClr val="windowText" lastClr="000000"/>
                        </a:solidFill>
                        <a:effectLst/>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err="1">
                          <a:solidFill>
                            <a:sysClr val="windowText" lastClr="000000"/>
                          </a:solidFill>
                          <a:effectLst/>
                          <a:latin typeface="Arial"/>
                          <a:ea typeface="华文细黑"/>
                          <a:cs typeface="+mn-cs"/>
                        </a:rPr>
                        <a:t>TRxP</a:t>
                      </a:r>
                      <a:r>
                        <a:rPr lang="en-US" sz="1100" b="1" kern="1200" dirty="0">
                          <a:solidFill>
                            <a:sysClr val="windowText" lastClr="000000"/>
                          </a:solidFill>
                          <a:effectLst/>
                          <a:latin typeface="Arial"/>
                          <a:ea typeface="华文细黑"/>
                          <a:cs typeface="+mn-cs"/>
                        </a:rPr>
                        <a:t> number per site</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Arial"/>
                          <a:ea typeface="华文细黑"/>
                        </a:rPr>
                        <a:t>3</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err="1">
                          <a:solidFill>
                            <a:sysClr val="windowText" lastClr="000000"/>
                          </a:solidFill>
                          <a:effectLst/>
                          <a:latin typeface="Arial"/>
                          <a:ea typeface="华文细黑"/>
                          <a:cs typeface="+mn-cs"/>
                        </a:rPr>
                        <a:t>TRxP</a:t>
                      </a:r>
                      <a:r>
                        <a:rPr lang="en-US" altLang="zh-CN" sz="1100" b="1" kern="1200" baseline="0" dirty="0">
                          <a:solidFill>
                            <a:sysClr val="windowText" lastClr="000000"/>
                          </a:solidFill>
                          <a:effectLst/>
                          <a:latin typeface="Arial"/>
                          <a:ea typeface="华文细黑"/>
                          <a:cs typeface="+mn-cs"/>
                        </a:rPr>
                        <a:t> number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21</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Channel model</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38.901</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Electronic tilt</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102° </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Traffic model</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FTP3</a:t>
                      </a:r>
                      <a:r>
                        <a:rPr lang="en-US" altLang="zh-CN" sz="1100" baseline="0" dirty="0">
                          <a:solidFill>
                            <a:sysClr val="windowText" lastClr="000000"/>
                          </a:solidFill>
                          <a:effectLst/>
                          <a:latin typeface="Times New Roman" panose="02020603050405020304" pitchFamily="18" charset="0"/>
                          <a:ea typeface="MS Mincho"/>
                        </a:rPr>
                        <a:t>, packet size: 100 </a:t>
                      </a:r>
                      <a:r>
                        <a:rPr lang="en-US" altLang="zh-CN" sz="1100" baseline="0" dirty="0" err="1">
                          <a:solidFill>
                            <a:sysClr val="windowText" lastClr="000000"/>
                          </a:solidFill>
                          <a:effectLst/>
                          <a:latin typeface="Times New Roman" panose="02020603050405020304" pitchFamily="18" charset="0"/>
                          <a:ea typeface="MS Mincho"/>
                        </a:rPr>
                        <a:t>kbyte</a:t>
                      </a:r>
                      <a:r>
                        <a:rPr lang="en-US" altLang="zh-CN" sz="1100" baseline="0" dirty="0">
                          <a:solidFill>
                            <a:sysClr val="windowText" lastClr="000000"/>
                          </a:solidFill>
                          <a:effectLst/>
                          <a:latin typeface="Times New Roman" panose="02020603050405020304" pitchFamily="18" charset="0"/>
                          <a:ea typeface="MS Mincho"/>
                        </a:rPr>
                        <a:t> / 10 </a:t>
                      </a:r>
                      <a:r>
                        <a:rPr lang="en-US" altLang="zh-CN" sz="1100" baseline="0" dirty="0" err="1">
                          <a:solidFill>
                            <a:sysClr val="windowText" lastClr="000000"/>
                          </a:solidFill>
                          <a:effectLst/>
                          <a:latin typeface="Times New Roman" panose="02020603050405020304" pitchFamily="18" charset="0"/>
                          <a:ea typeface="MS Mincho"/>
                        </a:rPr>
                        <a:t>kbyte</a:t>
                      </a:r>
                      <a:r>
                        <a:rPr lang="en-US" altLang="zh-CN" sz="1100" baseline="0" dirty="0">
                          <a:solidFill>
                            <a:sysClr val="windowText" lastClr="000000"/>
                          </a:solidFill>
                          <a:effectLst/>
                          <a:latin typeface="Times New Roman" panose="02020603050405020304" pitchFamily="18" charset="0"/>
                          <a:ea typeface="MS Mincho"/>
                        </a:rPr>
                        <a:t>, arrival rate: 1 packet / s.</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465119623"/>
      </p:ext>
    </p:extLst>
  </p:cSld>
  <p:clrMapOvr>
    <a:masterClrMapping/>
  </p:clrMapOvr>
  <p:transition>
    <p:fade/>
  </p:transition>
</p:sld>
</file>

<file path=ppt/theme/theme1.xml><?xml version="1.0" encoding="utf-8"?>
<a:theme xmlns:a="http://schemas.openxmlformats.org/drawingml/2006/main" name="(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3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TotalTime>
  <Words>1045</Words>
  <Application>Microsoft Office PowerPoint</Application>
  <PresentationFormat>宽屏</PresentationFormat>
  <Paragraphs>172</Paragraphs>
  <Slides>6</Slides>
  <Notes>1</Notes>
  <HiddenSlides>0</HiddenSlides>
  <MMClips>0</MMClips>
  <ScaleCrop>false</ScaleCrop>
  <HeadingPairs>
    <vt:vector size="6" baseType="variant">
      <vt:variant>
        <vt:lpstr>已用的字体</vt:lpstr>
      </vt:variant>
      <vt:variant>
        <vt:i4>9</vt:i4>
      </vt:variant>
      <vt:variant>
        <vt:lpstr>主题</vt:lpstr>
      </vt:variant>
      <vt:variant>
        <vt:i4>6</vt:i4>
      </vt:variant>
      <vt:variant>
        <vt:lpstr>幻灯片标题</vt:lpstr>
      </vt:variant>
      <vt:variant>
        <vt:i4>6</vt:i4>
      </vt:variant>
    </vt:vector>
  </HeadingPairs>
  <TitlesOfParts>
    <vt:vector size="21" baseType="lpstr">
      <vt:lpstr>黑体</vt:lpstr>
      <vt:lpstr>华文楷体</vt:lpstr>
      <vt:lpstr>华文细黑</vt:lpstr>
      <vt:lpstr>宋体</vt:lpstr>
      <vt:lpstr>微软雅黑</vt:lpstr>
      <vt:lpstr>Arial</vt:lpstr>
      <vt:lpstr>Calibri</vt:lpstr>
      <vt:lpstr>Times New Roman</vt:lpstr>
      <vt:lpstr>Wingdings</vt:lpstr>
      <vt:lpstr>(C) Nordri™ Corporation.</vt:lpstr>
      <vt:lpstr>1_(C) Nordri™ Corporation.</vt:lpstr>
      <vt:lpstr>5_(C) Nordri™ Corporation.</vt:lpstr>
      <vt:lpstr>13_(C) Nordri™ Corporation.</vt:lpstr>
      <vt:lpstr>6_(C) Nordri™ Corporation.</vt:lpstr>
      <vt:lpstr>10_(C) Nordri™ Corporation.</vt:lpstr>
      <vt:lpstr>Motivation for Study on high power UE (power class 2) for one NR FDD band</vt:lpstr>
      <vt:lpstr>Background</vt:lpstr>
      <vt:lpstr>Motivation</vt:lpstr>
      <vt:lpstr>Motivation</vt:lpstr>
      <vt:lpstr>New SID for Study on high power UE (PC2) for one NR FDD band</vt:lpstr>
      <vt:lpstr>Annex: Simulation Assumptions</vt:lpstr>
    </vt:vector>
  </TitlesOfParts>
  <Company>chinaunicom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Basel</dc:creator>
  <cp:lastModifiedBy>China Unicom</cp:lastModifiedBy>
  <cp:revision>2897</cp:revision>
  <dcterms:created xsi:type="dcterms:W3CDTF">2011-12-28T10:43:00Z</dcterms:created>
  <dcterms:modified xsi:type="dcterms:W3CDTF">2020-09-07T15:40:49Z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