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1" r:id="rId2"/>
    <p:sldId id="257" r:id="rId3"/>
    <p:sldId id="259" r:id="rId4"/>
    <p:sldId id="258" r:id="rId5"/>
    <p:sldId id="260"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72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2303828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3253808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3889553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004763" y="6451666"/>
            <a:ext cx="6096000" cy="261610"/>
          </a:xfrm>
          <a:prstGeom prst="rect">
            <a:avLst/>
          </a:prstGeom>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Copy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right </a:t>
            </a:r>
            <a:r>
              <a:rPr kumimoji="0" lang="en-US" altLang="zh-CN" sz="1100" b="0" i="0" u="none" strike="noStrike" kern="1200" cap="all" spc="0" normalizeH="0" baseline="0" noProof="0" dirty="0" smtClean="0">
                <a:ln>
                  <a:noFill/>
                </a:ln>
                <a:solidFill>
                  <a:prstClr val="black"/>
                </a:solidFill>
                <a:effectLst/>
                <a:uLnTx/>
                <a:uFillTx/>
                <a:latin typeface="+mn-lt"/>
                <a:ea typeface="+mn-ea"/>
                <a:cs typeface="+mn-cs"/>
              </a:rPr>
              <a:t>2020,  </a:t>
            </a:r>
            <a:r>
              <a:rPr kumimoji="0" lang="en-US" altLang="zh-CN" sz="1100" b="0" i="0" u="none" strike="noStrike" kern="1200" cap="all" spc="0" normalizeH="0" baseline="0" noProof="0" dirty="0">
                <a:ln>
                  <a:noFill/>
                </a:ln>
                <a:solidFill>
                  <a:prstClr val="black"/>
                </a:solidFill>
                <a:effectLst/>
                <a:uLnTx/>
                <a:uFillTx/>
                <a:latin typeface="+mn-lt"/>
                <a:ea typeface="+mn-ea"/>
                <a:cs typeface="+mn-cs"/>
              </a:rPr>
              <a:t>all rights reserved</a:t>
            </a:r>
            <a:endParaRPr kumimoji="0" lang="zh-CN" altLang="en-US" sz="1100" b="0" i="0" u="none" strike="noStrike" kern="1200" cap="all" spc="0" normalizeH="0" baseline="0" noProof="0" dirty="0">
              <a:ln>
                <a:noFill/>
              </a:ln>
              <a:solidFill>
                <a:prstClr val="black"/>
              </a:solidFill>
              <a:effectLst/>
              <a:uLnTx/>
              <a:uFillTx/>
              <a:latin typeface="+mn-lt"/>
              <a:ea typeface="+mn-ea"/>
              <a:cs typeface="+mn-cs"/>
            </a:endParaRPr>
          </a:p>
        </p:txBody>
      </p:sp>
    </p:spTree>
    <p:extLst>
      <p:ext uri="{BB962C8B-B14F-4D97-AF65-F5344CB8AC3E}">
        <p14:creationId xmlns:p14="http://schemas.microsoft.com/office/powerpoint/2010/main" val="13920919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7" name="Slide Number Placeholder 6"/>
          <p:cNvSpPr>
            <a:spLocks noGrp="1"/>
          </p:cNvSpPr>
          <p:nvPr>
            <p:ph type="sldNum" sz="quarter" idx="12"/>
          </p:nvPr>
        </p:nvSpPr>
        <p:spPr/>
        <p:txBody>
          <a:bodyPr/>
          <a:lstStyle/>
          <a:p>
            <a:fld id="{7B2B9A79-6D88-419A-929B-FE52A4613774}"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Tree>
    <p:extLst>
      <p:ext uri="{BB962C8B-B14F-4D97-AF65-F5344CB8AC3E}">
        <p14:creationId xmlns:p14="http://schemas.microsoft.com/office/powerpoint/2010/main" val="647807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9" name="Slide Number Placeholder 8"/>
          <p:cNvSpPr>
            <a:spLocks noGrp="1"/>
          </p:cNvSpPr>
          <p:nvPr>
            <p:ph type="sldNum" sz="quarter" idx="12"/>
          </p:nvPr>
        </p:nvSpPr>
        <p:spPr/>
        <p:txBody>
          <a:bodyPr/>
          <a:lstStyle/>
          <a:p>
            <a:fld id="{7B2B9A79-6D88-419A-929B-FE52A4613774}"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Tree>
    <p:extLst>
      <p:ext uri="{BB962C8B-B14F-4D97-AF65-F5344CB8AC3E}">
        <p14:creationId xmlns:p14="http://schemas.microsoft.com/office/powerpoint/2010/main" val="247227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Slide Number Placeholder 4"/>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784945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3051189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AE513859-DDB8-42A7-AB99-CB76DF6E564B}" type="datetimeFigureOut">
              <a:rPr lang="zh-CN" altLang="en-US" smtClean="0"/>
              <a:t>2020/9/7</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1868571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E513859-DDB8-42A7-AB99-CB76DF6E564B}" type="datetimeFigureOut">
              <a:rPr lang="zh-CN" altLang="en-US" smtClean="0"/>
              <a:t>2020/9/7</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7B2B9A79-6D88-419A-929B-FE52A4613774}" type="slidenum">
              <a:rPr lang="zh-CN" altLang="en-US" smtClean="0"/>
              <a:t>‹#›</a:t>
            </a:fld>
            <a:endParaRPr lang="zh-CN" altLang="en-US"/>
          </a:p>
        </p:txBody>
      </p:sp>
    </p:spTree>
    <p:extLst>
      <p:ext uri="{BB962C8B-B14F-4D97-AF65-F5344CB8AC3E}">
        <p14:creationId xmlns:p14="http://schemas.microsoft.com/office/powerpoint/2010/main" val="2300539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AE513859-DDB8-42A7-AB99-CB76DF6E564B}" type="datetimeFigureOut">
              <a:rPr lang="zh-CN" altLang="en-US" smtClean="0"/>
              <a:t>2020/9/7</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B2B9A79-6D88-419A-929B-FE52A4613774}" type="slidenum">
              <a:rPr lang="zh-CN" altLang="en-US" smtClean="0"/>
              <a:t>‹#›</a:t>
            </a:fld>
            <a:endParaRPr lang="zh-CN" altLang="en-US"/>
          </a:p>
        </p:txBody>
      </p:sp>
      <p:cxnSp>
        <p:nvCxnSpPr>
          <p:cNvPr id="10" name="Straight Connector 9"/>
          <p:cNvCxnSpPr/>
          <p:nvPr/>
        </p:nvCxnSpPr>
        <p:spPr>
          <a:xfrm>
            <a:off x="1" y="905305"/>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9" name="Milogo.png">
            <a:extLst>
              <a:ext uri="{FF2B5EF4-FFF2-40B4-BE49-F238E27FC236}">
                <a16:creationId xmlns:a16="http://schemas.microsoft.com/office/drawing/2014/main" id="{737A875B-8AF6-42AF-9522-FB1498F4ABC2}"/>
              </a:ext>
            </a:extLst>
          </p:cNvPr>
          <p:cNvPicPr>
            <a:picLocks noChangeAspect="1"/>
          </p:cNvPicPr>
          <p:nvPr/>
        </p:nvPicPr>
        <p:blipFill>
          <a:blip r:embed="rId12"/>
          <a:stretch>
            <a:fillRect/>
          </a:stretch>
        </p:blipFill>
        <p:spPr>
          <a:xfrm>
            <a:off x="11323178" y="133840"/>
            <a:ext cx="649258" cy="649258"/>
          </a:xfrm>
          <a:prstGeom prst="rect">
            <a:avLst/>
          </a:prstGeom>
          <a:ln w="12700">
            <a:miter lim="400000"/>
          </a:ln>
        </p:spPr>
      </p:pic>
    </p:spTree>
    <p:extLst>
      <p:ext uri="{BB962C8B-B14F-4D97-AF65-F5344CB8AC3E}">
        <p14:creationId xmlns:p14="http://schemas.microsoft.com/office/powerpoint/2010/main" val="28736490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15347" y="1305996"/>
            <a:ext cx="11748052" cy="3131627"/>
          </a:xfrm>
          <a:prstGeom prst="rect">
            <a:avLst/>
          </a:prstGeom>
        </p:spPr>
        <p:txBody>
          <a:bodyPr wrap="square">
            <a:spAutoFit/>
          </a:bodyPr>
          <a:lstStyle/>
          <a:p>
            <a:r>
              <a:rPr lang="en-GB" altLang="zh-CN" sz="3200" b="1" dirty="0">
                <a:latin typeface="Arial" panose="020B0604020202020204" pitchFamily="34" charset="0"/>
                <a:ea typeface="Times New Roman" panose="02020603050405020304" pitchFamily="18" charset="0"/>
              </a:rPr>
              <a:t>3GPP TSG RAN Meeting #89e	</a:t>
            </a:r>
            <a:r>
              <a:rPr lang="en-GB" altLang="zh-CN" sz="3200" b="1" dirty="0">
                <a:latin typeface="Arial" panose="020B0604020202020204" pitchFamily="34" charset="0"/>
                <a:ea typeface="MS Mincho"/>
              </a:rPr>
              <a:t>			</a:t>
            </a:r>
            <a:r>
              <a:rPr lang="en-GB" altLang="zh-CN" sz="3200" b="1" dirty="0" smtClean="0">
                <a:latin typeface="Arial" panose="020B0604020202020204" pitchFamily="34" charset="0"/>
                <a:ea typeface="MS Mincho"/>
              </a:rPr>
              <a:t>  </a:t>
            </a:r>
            <a:r>
              <a:rPr lang="en-GB" altLang="zh-CN" sz="3200" b="1" dirty="0" smtClean="0">
                <a:latin typeface="Arial" panose="020B0604020202020204" pitchFamily="34" charset="0"/>
                <a:ea typeface="Times New Roman" panose="02020603050405020304" pitchFamily="18" charset="0"/>
              </a:rPr>
              <a:t>RP-20</a:t>
            </a:r>
            <a:r>
              <a:rPr lang="en-US" altLang="zh-CN" sz="3200" b="1" dirty="0">
                <a:latin typeface="Arial" panose="020B0604020202020204" pitchFamily="34" charset="0"/>
                <a:ea typeface="Times New Roman" panose="02020603050405020304" pitchFamily="18" charset="0"/>
              </a:rPr>
              <a:t>1636</a:t>
            </a:r>
            <a:endParaRPr lang="zh-CN" altLang="zh-CN" sz="3200" b="1" dirty="0">
              <a:latin typeface="Arial" panose="020B0604020202020204" pitchFamily="34" charset="0"/>
              <a:ea typeface="Times New Roman" panose="02020603050405020304" pitchFamily="18" charset="0"/>
            </a:endParaRPr>
          </a:p>
          <a:p>
            <a:pPr hangingPunct="0">
              <a:spcAft>
                <a:spcPts val="900"/>
              </a:spcAft>
            </a:pPr>
            <a:r>
              <a:rPr lang="en-GB" altLang="zh-CN" sz="3200" b="1" dirty="0">
                <a:latin typeface="Arial" panose="020B0604020202020204" pitchFamily="34" charset="0"/>
                <a:ea typeface="Times New Roman" panose="02020603050405020304" pitchFamily="18" charset="0"/>
              </a:rPr>
              <a:t>Electronic Meeting, September 14 - 18, 2020</a:t>
            </a:r>
            <a:endParaRPr lang="zh-CN" altLang="zh-CN" dirty="0">
              <a:latin typeface="Times New Roman" panose="02020603050405020304" pitchFamily="18" charset="0"/>
              <a:ea typeface="Times New Roman" panose="02020603050405020304" pitchFamily="18" charset="0"/>
            </a:endParaRPr>
          </a:p>
          <a:p>
            <a:pPr hangingPunct="0">
              <a:spcAft>
                <a:spcPts val="900"/>
              </a:spcAft>
            </a:pPr>
            <a:r>
              <a:rPr lang="en-GB" altLang="zh-CN" sz="1600" dirty="0">
                <a:latin typeface="Arial" panose="020B0604020202020204" pitchFamily="34" charset="0"/>
                <a:ea typeface="Times New Roman" panose="02020603050405020304" pitchFamily="18" charset="0"/>
              </a:rPr>
              <a:t> </a:t>
            </a:r>
            <a:endParaRPr lang="zh-CN" altLang="zh-CN" dirty="0">
              <a:latin typeface="Times New Roman" panose="02020603050405020304" pitchFamily="18" charset="0"/>
              <a:ea typeface="Times New Roman" panose="02020603050405020304" pitchFamily="18" charset="0"/>
            </a:endParaRPr>
          </a:p>
          <a:p>
            <a:pPr hangingPunct="0">
              <a:spcAft>
                <a:spcPts val="900"/>
              </a:spcAft>
            </a:pPr>
            <a:r>
              <a:rPr lang="en-US" altLang="zh-CN" sz="2000" b="1" dirty="0">
                <a:latin typeface="Arial" panose="020B0604020202020204" pitchFamily="34" charset="0"/>
                <a:ea typeface="Times New Roman" panose="02020603050405020304" pitchFamily="18" charset="0"/>
                <a:cs typeface="Times New Roman" panose="02020603050405020304" pitchFamily="18" charset="0"/>
              </a:rPr>
              <a:t>Agenda Item:</a:t>
            </a:r>
            <a:r>
              <a:rPr lang="en-US" altLang="zh-CN" sz="2000" dirty="0">
                <a:latin typeface="Arial" panose="020B0604020202020204" pitchFamily="34" charset="0"/>
                <a:ea typeface="Times New Roman" panose="02020603050405020304" pitchFamily="18" charset="0"/>
                <a:cs typeface="Times New Roman" panose="02020603050405020304" pitchFamily="18" charset="0"/>
              </a:rPr>
              <a:t>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         9.7.5</a:t>
            </a:r>
            <a:endParaRPr lang="zh-CN" altLang="zh-CN" sz="2000" dirty="0" smtClean="0">
              <a:latin typeface="Times New Roman" panose="02020603050405020304" pitchFamily="18" charset="0"/>
              <a:ea typeface="Times New Roman" panose="02020603050405020304" pitchFamily="18" charset="0"/>
            </a:endParaRPr>
          </a:p>
          <a:p>
            <a:pPr hangingPunct="0">
              <a:spcAft>
                <a:spcPts val="900"/>
              </a:spcAft>
            </a:pP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Source: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Xiaomi</a:t>
            </a:r>
          </a:p>
          <a:p>
            <a:pPr hangingPunct="0">
              <a:spcAft>
                <a:spcPts val="900"/>
              </a:spcAft>
            </a:pP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Title</a:t>
            </a:r>
            <a:r>
              <a:rPr lang="en-GB" altLang="zh-CN" sz="2000" b="1" dirty="0">
                <a:latin typeface="Arial" panose="020B0604020202020204" pitchFamily="34" charset="0"/>
                <a:ea typeface="Times New Roman" panose="02020603050405020304" pitchFamily="18" charset="0"/>
                <a:cs typeface="Times New Roman" panose="02020603050405020304" pitchFamily="18" charset="0"/>
              </a:rPr>
              <a:t>:		</a:t>
            </a: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Clarification </a:t>
            </a:r>
            <a:r>
              <a:rPr lang="en-US" altLang="zh-CN" sz="2000" b="1" dirty="0">
                <a:latin typeface="Arial" panose="020B0604020202020204" pitchFamily="34" charset="0"/>
                <a:ea typeface="Times New Roman" panose="02020603050405020304" pitchFamily="18" charset="0"/>
                <a:cs typeface="Times New Roman" panose="02020603050405020304" pitchFamily="18" charset="0"/>
              </a:rPr>
              <a:t>on the understanding of peak data rate for wearable in Redcap</a:t>
            </a:r>
          </a:p>
          <a:p>
            <a:pPr hangingPunct="0">
              <a:spcAft>
                <a:spcPts val="900"/>
              </a:spcAft>
            </a:pP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Document </a:t>
            </a:r>
            <a:r>
              <a:rPr lang="en-GB" altLang="zh-CN" sz="2000" b="1" dirty="0">
                <a:latin typeface="Arial" panose="020B0604020202020204" pitchFamily="34" charset="0"/>
                <a:ea typeface="Times New Roman" panose="02020603050405020304" pitchFamily="18" charset="0"/>
                <a:cs typeface="Times New Roman" panose="02020603050405020304" pitchFamily="18" charset="0"/>
              </a:rPr>
              <a:t>for:	</a:t>
            </a:r>
            <a:r>
              <a:rPr lang="en-GB" altLang="zh-CN" sz="2000" b="1" dirty="0" smtClean="0">
                <a:latin typeface="Arial" panose="020B0604020202020204" pitchFamily="34" charset="0"/>
                <a:ea typeface="Times New Roman" panose="02020603050405020304" pitchFamily="18" charset="0"/>
                <a:cs typeface="Times New Roman" panose="02020603050405020304" pitchFamily="18" charset="0"/>
              </a:rPr>
              <a:t>         </a:t>
            </a:r>
            <a:r>
              <a:rPr lang="en-US" altLang="zh-CN" sz="2000" b="1" dirty="0" smtClean="0">
                <a:latin typeface="Arial" panose="020B0604020202020204" pitchFamily="34" charset="0"/>
                <a:ea typeface="Times New Roman" panose="02020603050405020304" pitchFamily="18" charset="0"/>
                <a:cs typeface="Times New Roman" panose="02020603050405020304" pitchFamily="18" charset="0"/>
              </a:rPr>
              <a:t>Discussion and decision</a:t>
            </a:r>
            <a:endParaRPr lang="zh-CN" altLang="zh-CN" sz="2000" b="1"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93338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Background#1</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 In the revised SID on study on support of reduced capability NR devices (RP-201386), the requirements for wearables are illustrated as follow</a:t>
            </a:r>
          </a:p>
          <a:p>
            <a:pPr marL="0" lvl="0" indent="0">
              <a:buNone/>
            </a:pPr>
            <a:r>
              <a:rPr lang="en-US" altLang="zh-CN" i="1" dirty="0"/>
              <a:t>Wearables: Reference bitrate for smart wearable application can be 5-50 Mbps in DL and 2-5 Mbps in UL and </a:t>
            </a:r>
            <a:r>
              <a:rPr lang="en-US" altLang="zh-CN" i="1" dirty="0">
                <a:solidFill>
                  <a:srgbClr val="FF0000"/>
                </a:solidFill>
              </a:rPr>
              <a:t>peak bit rate of the device higher, up to 150 Mbps for downlink and up to 50 Mbps for uplink</a:t>
            </a:r>
            <a:r>
              <a:rPr lang="en-US" altLang="zh-CN" i="1" dirty="0"/>
              <a:t>.  Battery of the device should last multiple days (up to 1-2 weeks</a:t>
            </a:r>
            <a:r>
              <a:rPr lang="en-US" altLang="zh-CN" dirty="0"/>
              <a:t>).</a:t>
            </a:r>
            <a:endParaRPr lang="zh-CN" altLang="zh-CN" dirty="0"/>
          </a:p>
          <a:p>
            <a:endParaRPr lang="en-US" altLang="zh-CN" dirty="0"/>
          </a:p>
          <a:p>
            <a:r>
              <a:rPr lang="en-US" altLang="zh-CN" dirty="0" smtClean="0">
                <a:solidFill>
                  <a:schemeClr val="tx1"/>
                </a:solidFill>
              </a:rPr>
              <a:t>During the RAN1 102-e meeting, understanding on the peak data rate of wearable is aligned among companies, </a:t>
            </a:r>
            <a:r>
              <a:rPr lang="en-US" altLang="zh-CN" dirty="0">
                <a:solidFill>
                  <a:schemeClr val="tx1"/>
                </a:solidFill>
              </a:rPr>
              <a:t>2</a:t>
            </a:r>
            <a:r>
              <a:rPr lang="en-US" altLang="zh-CN" dirty="0" smtClean="0">
                <a:solidFill>
                  <a:schemeClr val="tx1"/>
                </a:solidFill>
              </a:rPr>
              <a:t> possible understandings are listed as follows </a:t>
            </a:r>
          </a:p>
          <a:p>
            <a:pPr lvl="1"/>
            <a:r>
              <a:rPr lang="en-US" altLang="zh-CN" dirty="0">
                <a:solidFill>
                  <a:schemeClr val="tx1"/>
                </a:solidFill>
              </a:rPr>
              <a:t>Option </a:t>
            </a:r>
            <a:r>
              <a:rPr lang="en-US" altLang="zh-CN" dirty="0" smtClean="0">
                <a:solidFill>
                  <a:schemeClr val="tx1"/>
                </a:solidFill>
              </a:rPr>
              <a:t>#1: Different wearables could support different peak data rates. Some high-end wearables can achieve the requirement </a:t>
            </a:r>
            <a:r>
              <a:rPr lang="en-US" altLang="zh-CN" dirty="0">
                <a:solidFill>
                  <a:schemeClr val="tx1"/>
                </a:solidFill>
              </a:rPr>
              <a:t>of </a:t>
            </a:r>
            <a:r>
              <a:rPr lang="en-US" altLang="zh-CN" dirty="0" smtClean="0">
                <a:solidFill>
                  <a:schemeClr val="tx1"/>
                </a:solidFill>
              </a:rPr>
              <a:t>up to 150Mbps </a:t>
            </a:r>
            <a:r>
              <a:rPr lang="en-US" altLang="zh-CN" dirty="0">
                <a:solidFill>
                  <a:schemeClr val="tx1"/>
                </a:solidFill>
              </a:rPr>
              <a:t>in DL and </a:t>
            </a:r>
            <a:r>
              <a:rPr lang="en-US" altLang="zh-CN" dirty="0" smtClean="0">
                <a:solidFill>
                  <a:schemeClr val="tx1"/>
                </a:solidFill>
              </a:rPr>
              <a:t>up to 50Mbps </a:t>
            </a:r>
            <a:r>
              <a:rPr lang="en-US" altLang="zh-CN" dirty="0">
                <a:solidFill>
                  <a:schemeClr val="tx1"/>
                </a:solidFill>
              </a:rPr>
              <a:t>in </a:t>
            </a:r>
            <a:r>
              <a:rPr lang="en-US" altLang="zh-CN" dirty="0" smtClean="0">
                <a:solidFill>
                  <a:schemeClr val="tx1"/>
                </a:solidFill>
              </a:rPr>
              <a:t>UL. </a:t>
            </a:r>
          </a:p>
          <a:p>
            <a:pPr lvl="1"/>
            <a:r>
              <a:rPr lang="en-US" altLang="zh-CN" dirty="0" smtClean="0">
                <a:solidFill>
                  <a:schemeClr val="tx1"/>
                </a:solidFill>
              </a:rPr>
              <a:t>Option #2: All wearables should achieve the same peak data rate, which can be the same or lower than 150Mbps in DL and 50Mbps in UL.</a:t>
            </a:r>
          </a:p>
          <a:p>
            <a:pPr marL="91440" lvl="1" indent="-91440">
              <a:spcBef>
                <a:spcPts val="1200"/>
              </a:spcBef>
              <a:spcAft>
                <a:spcPts val="200"/>
              </a:spcAft>
              <a:buSzPct val="100000"/>
              <a:buFont typeface="Wingdings" panose="05000000000000000000" pitchFamily="2" charset="2"/>
              <a:buChar char="n"/>
            </a:pPr>
            <a:r>
              <a:rPr lang="en-US" altLang="zh-CN" sz="2400" dirty="0">
                <a:solidFill>
                  <a:schemeClr val="tx1"/>
                </a:solidFill>
              </a:rPr>
              <a:t>RAN1 progress has been </a:t>
            </a:r>
            <a:r>
              <a:rPr lang="en-US" altLang="zh-CN" sz="2400" dirty="0" smtClean="0">
                <a:solidFill>
                  <a:schemeClr val="tx1"/>
                </a:solidFill>
              </a:rPr>
              <a:t>delayed due </a:t>
            </a:r>
            <a:r>
              <a:rPr lang="en-US" altLang="zh-CN" sz="2400" dirty="0">
                <a:solidFill>
                  <a:schemeClr val="tx1"/>
                </a:solidFill>
              </a:rPr>
              <a:t>to </a:t>
            </a:r>
            <a:r>
              <a:rPr lang="en-US" altLang="zh-CN" sz="2400" dirty="0" smtClean="0">
                <a:solidFill>
                  <a:schemeClr val="tx1"/>
                </a:solidFill>
              </a:rPr>
              <a:t>controversial views</a:t>
            </a:r>
            <a:endParaRPr lang="zh-CN" altLang="en-US" sz="2400" dirty="0">
              <a:solidFill>
                <a:schemeClr val="tx1"/>
              </a:solidFill>
            </a:endParaRPr>
          </a:p>
        </p:txBody>
      </p:sp>
    </p:spTree>
    <p:extLst>
      <p:ext uri="{BB962C8B-B14F-4D97-AF65-F5344CB8AC3E}">
        <p14:creationId xmlns:p14="http://schemas.microsoft.com/office/powerpoint/2010/main" val="2848258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Background#2 </a:t>
            </a:r>
            <a:endParaRPr lang="zh-CN" altLang="en-US" dirty="0"/>
          </a:p>
        </p:txBody>
      </p:sp>
      <p:sp>
        <p:nvSpPr>
          <p:cNvPr id="3" name="内容占位符 2"/>
          <p:cNvSpPr>
            <a:spLocks noGrp="1"/>
          </p:cNvSpPr>
          <p:nvPr>
            <p:ph idx="1"/>
          </p:nvPr>
        </p:nvSpPr>
        <p:spPr/>
        <p:txBody>
          <a:bodyPr/>
          <a:lstStyle/>
          <a:p>
            <a:r>
              <a:rPr lang="en-US" altLang="zh-CN" dirty="0" smtClean="0"/>
              <a:t> From the market perspective, such high peak data rate (150Mbps in DL, 50Mbps in UL) is not needed in most </a:t>
            </a:r>
            <a:r>
              <a:rPr lang="en-US" altLang="zh-CN" dirty="0" smtClean="0">
                <a:solidFill>
                  <a:schemeClr val="tx1"/>
                </a:solidFill>
              </a:rPr>
              <a:t>use cases </a:t>
            </a:r>
            <a:r>
              <a:rPr lang="en-US" altLang="zh-CN" dirty="0" smtClean="0"/>
              <a:t>such as smart watches, rings, health sensors , etc.,</a:t>
            </a:r>
          </a:p>
          <a:p>
            <a:r>
              <a:rPr lang="en-US" altLang="zh-CN" dirty="0"/>
              <a:t> </a:t>
            </a:r>
            <a:r>
              <a:rPr lang="en-US" altLang="zh-CN" dirty="0" smtClean="0"/>
              <a:t>The typical data rate requirement for these “low-end”  wearables is similar to that of LTE cat-1bis </a:t>
            </a:r>
          </a:p>
          <a:p>
            <a:pPr lvl="1"/>
            <a:r>
              <a:rPr lang="en-US" altLang="zh-CN" dirty="0"/>
              <a:t> </a:t>
            </a:r>
            <a:r>
              <a:rPr lang="en-US" altLang="zh-CN" dirty="0" smtClean="0"/>
              <a:t>Peak data rate: 10Mbps in DL and 5Mbps in UL</a:t>
            </a:r>
          </a:p>
          <a:p>
            <a:r>
              <a:rPr lang="en-US" altLang="zh-CN" dirty="0" smtClean="0"/>
              <a:t> Requiring all the wearable devices to have the capability of achieving up to 150Mbps in DL and up to 50Mbps in UL is not cost-efficient and power-efficient </a:t>
            </a:r>
          </a:p>
          <a:p>
            <a:r>
              <a:rPr lang="en-US" altLang="zh-CN" dirty="0" smtClean="0"/>
              <a:t> In RAN#88e, Xiaomi and many companies cosign </a:t>
            </a:r>
            <a:r>
              <a:rPr lang="en-US" altLang="zh-CN" dirty="0"/>
              <a:t>the </a:t>
            </a:r>
            <a:r>
              <a:rPr lang="en-US" altLang="zh-CN" dirty="0" smtClean="0"/>
              <a:t>RP-200946 lead by vivo to </a:t>
            </a:r>
            <a:r>
              <a:rPr lang="en-US" altLang="zh-CN" dirty="0"/>
              <a:t>clarify the SID justification section for </a:t>
            </a:r>
            <a:r>
              <a:rPr lang="en-US" altLang="zh-CN" dirty="0" smtClean="0"/>
              <a:t>wearables that for low-end wearables, </a:t>
            </a:r>
            <a:r>
              <a:rPr lang="en-US" altLang="zh-CN" dirty="0"/>
              <a:t>150Mbps in DL and up to 50Mbps in UL </a:t>
            </a:r>
            <a:r>
              <a:rPr lang="en-US" altLang="zh-CN" dirty="0" smtClean="0"/>
              <a:t>is not mandatory.</a:t>
            </a:r>
            <a:endParaRPr lang="zh-CN" altLang="en-US" dirty="0"/>
          </a:p>
        </p:txBody>
      </p:sp>
    </p:spTree>
    <p:extLst>
      <p:ext uri="{BB962C8B-B14F-4D97-AF65-F5344CB8AC3E}">
        <p14:creationId xmlns:p14="http://schemas.microsoft.com/office/powerpoint/2010/main" val="1886945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 </a:t>
            </a:r>
            <a:endParaRPr lang="zh-CN" altLang="en-US" dirty="0"/>
          </a:p>
        </p:txBody>
      </p:sp>
      <p:sp>
        <p:nvSpPr>
          <p:cNvPr id="3" name="内容占位符 2"/>
          <p:cNvSpPr>
            <a:spLocks noGrp="1"/>
          </p:cNvSpPr>
          <p:nvPr>
            <p:ph idx="1"/>
          </p:nvPr>
        </p:nvSpPr>
        <p:spPr/>
        <p:txBody>
          <a:bodyPr/>
          <a:lstStyle/>
          <a:p>
            <a:r>
              <a:rPr lang="en-US" altLang="zh-CN" dirty="0" smtClean="0"/>
              <a:t>Proposal #1: Clarify the understanding of the peak data rate for wearables to avoid the ambiguity understanding  </a:t>
            </a:r>
          </a:p>
          <a:p>
            <a:r>
              <a:rPr lang="en-US" altLang="zh-CN" dirty="0" smtClean="0"/>
              <a:t>Proposal#2: revise the SID as following:</a:t>
            </a:r>
          </a:p>
          <a:p>
            <a:pPr lvl="1"/>
            <a:r>
              <a:rPr lang="en-US" altLang="zh-CN" i="1" dirty="0" smtClean="0">
                <a:solidFill>
                  <a:schemeClr val="tx1"/>
                </a:solidFill>
              </a:rPr>
              <a:t>Wearables</a:t>
            </a:r>
            <a:r>
              <a:rPr lang="en-US" altLang="zh-CN" i="1" dirty="0">
                <a:solidFill>
                  <a:schemeClr val="tx1"/>
                </a:solidFill>
              </a:rPr>
              <a:t>: </a:t>
            </a:r>
            <a:r>
              <a:rPr lang="en-US" altLang="zh-CN" i="1" dirty="0" smtClean="0">
                <a:solidFill>
                  <a:schemeClr val="tx1"/>
                </a:solidFill>
              </a:rPr>
              <a:t> Reference </a:t>
            </a:r>
            <a:r>
              <a:rPr lang="en-US" altLang="zh-CN" i="1" dirty="0">
                <a:solidFill>
                  <a:schemeClr val="tx1"/>
                </a:solidFill>
              </a:rPr>
              <a:t>bitrate for </a:t>
            </a:r>
            <a:r>
              <a:rPr lang="en-US" altLang="zh-CN" i="1" dirty="0" smtClean="0">
                <a:solidFill>
                  <a:schemeClr val="tx1"/>
                </a:solidFill>
              </a:rPr>
              <a:t>smart </a:t>
            </a:r>
            <a:r>
              <a:rPr lang="en-US" altLang="zh-CN" i="1" dirty="0">
                <a:solidFill>
                  <a:schemeClr val="tx1"/>
                </a:solidFill>
              </a:rPr>
              <a:t>wearable application can be 5-50 Mbps in DL and 2-5 Mbps in UL and peak bit rate of the device higher, up to 150 Mbps for downlink and up to 50 Mbps for uplink.  Battery of the device should last multiple days (up to 1-2 weeks</a:t>
            </a:r>
            <a:r>
              <a:rPr lang="en-US" altLang="zh-CN" dirty="0" smtClean="0">
                <a:solidFill>
                  <a:schemeClr val="tx1"/>
                </a:solidFill>
              </a:rPr>
              <a:t>). </a:t>
            </a:r>
          </a:p>
          <a:p>
            <a:pPr marL="201168" lvl="1" indent="0">
              <a:buNone/>
            </a:pPr>
            <a:r>
              <a:rPr lang="en-US" altLang="zh-CN" i="1" u="sng" dirty="0" smtClean="0">
                <a:solidFill>
                  <a:srgbClr val="FF0000"/>
                </a:solidFill>
              </a:rPr>
              <a:t>Note: Not all Redcap devices are mandated to support the same peak data rate. </a:t>
            </a:r>
          </a:p>
          <a:p>
            <a:pPr marL="201168" lvl="1" indent="0">
              <a:buNone/>
            </a:pPr>
            <a:endParaRPr lang="en-US" altLang="zh-CN" i="1" dirty="0"/>
          </a:p>
          <a:p>
            <a:pPr lvl="1"/>
            <a:endParaRPr lang="en-US" altLang="zh-CN" dirty="0" smtClean="0"/>
          </a:p>
          <a:p>
            <a:endParaRPr lang="en-US" altLang="zh-CN" dirty="0"/>
          </a:p>
          <a:p>
            <a:pPr marL="0" indent="0">
              <a:buNone/>
            </a:pPr>
            <a:endParaRPr lang="zh-CN" altLang="en-US" dirty="0"/>
          </a:p>
        </p:txBody>
      </p:sp>
    </p:spTree>
    <p:extLst>
      <p:ext uri="{BB962C8B-B14F-4D97-AF65-F5344CB8AC3E}">
        <p14:creationId xmlns:p14="http://schemas.microsoft.com/office/powerpoint/2010/main" val="3869961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329314" y="2069432"/>
            <a:ext cx="7238198" cy="1015663"/>
          </a:xfrm>
          <a:prstGeom prst="rect">
            <a:avLst/>
          </a:prstGeom>
          <a:noFill/>
        </p:spPr>
        <p:txBody>
          <a:bodyPr wrap="square" rtlCol="0">
            <a:spAutoFit/>
          </a:bodyPr>
          <a:lstStyle/>
          <a:p>
            <a:pPr algn="ctr"/>
            <a:r>
              <a:rPr lang="en-US" altLang="zh-CN" sz="6000" dirty="0">
                <a:latin typeface="Times New Roman" panose="02020603050405020304" pitchFamily="18" charset="0"/>
                <a:cs typeface="Times New Roman" panose="02020603050405020304" pitchFamily="18" charset="0"/>
              </a:rPr>
              <a:t>Thank you</a:t>
            </a:r>
            <a:endParaRPr lang="zh-CN" altLang="en-US" sz="6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14464969"/>
      </p:ext>
    </p:extLst>
  </p:cSld>
  <p:clrMapOvr>
    <a:masterClrMapping/>
  </p:clrMapOvr>
</p:sld>
</file>

<file path=ppt/theme/theme1.xml><?xml version="1.0" encoding="utf-8"?>
<a:theme xmlns:a="http://schemas.openxmlformats.org/drawingml/2006/main" name="部门模板">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部门模板" id="{E2DC5678-086C-4760-ACA1-B993FDAAF1C6}" vid="{051EAF1F-A00B-4BE4-A1C3-9344BDD4385D}"/>
    </a:ext>
  </a:extLst>
</a:theme>
</file>

<file path=docProps/app.xml><?xml version="1.0" encoding="utf-8"?>
<Properties xmlns="http://schemas.openxmlformats.org/officeDocument/2006/extended-properties" xmlns:vt="http://schemas.openxmlformats.org/officeDocument/2006/docPropsVTypes">
  <Template>部门模板</Template>
  <TotalTime>163</TotalTime>
  <Words>480</Words>
  <Application>Microsoft Office PowerPoint</Application>
  <PresentationFormat>宽屏</PresentationFormat>
  <Paragraphs>29</Paragraphs>
  <Slides>5</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vt:i4>
      </vt:variant>
    </vt:vector>
  </HeadingPairs>
  <TitlesOfParts>
    <vt:vector size="14" baseType="lpstr">
      <vt:lpstr>Arial Unicode MS</vt:lpstr>
      <vt:lpstr>MS Mincho</vt:lpstr>
      <vt:lpstr>宋体</vt:lpstr>
      <vt:lpstr>Arial</vt:lpstr>
      <vt:lpstr>Calibri</vt:lpstr>
      <vt:lpstr>Calibri Light</vt:lpstr>
      <vt:lpstr>Times New Roman</vt:lpstr>
      <vt:lpstr>Wingdings</vt:lpstr>
      <vt:lpstr>部门模板</vt:lpstr>
      <vt:lpstr>PowerPoint 演示文稿</vt:lpstr>
      <vt:lpstr>Background#1</vt:lpstr>
      <vt:lpstr>Background#2 </vt:lpstr>
      <vt:lpstr>Proposal </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on the understanding of peak data rate for wearable in Redcap</dc:title>
  <dc:creator>Microsoft</dc:creator>
  <cp:lastModifiedBy>ly</cp:lastModifiedBy>
  <cp:revision>30</cp:revision>
  <dcterms:created xsi:type="dcterms:W3CDTF">2020-09-03T05:42:35Z</dcterms:created>
  <dcterms:modified xsi:type="dcterms:W3CDTF">2020-09-07T09:57:20Z</dcterms:modified>
</cp:coreProperties>
</file>