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61" r:id="rId2"/>
    <p:sldId id="262" r:id="rId3"/>
    <p:sldId id="263" r:id="rId4"/>
    <p:sldId id="264" r:id="rId5"/>
    <p:sldId id="265" r:id="rId6"/>
    <p:sldId id="260"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60"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D7537-BEC4-44ED-A3E2-E6DD119978D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DD6B8DF4-7957-4645-9CBC-7E88F2E04594}">
      <dgm:prSet phldrT="[文本]"/>
      <dgm:spPr/>
      <dgm:t>
        <a:bodyPr/>
        <a:lstStyle/>
        <a:p>
          <a:r>
            <a:rPr lang="en-US" altLang="zh-CN" dirty="0" smtClean="0"/>
            <a:t>RF</a:t>
          </a:r>
          <a:endParaRPr lang="zh-CN" altLang="en-US" dirty="0"/>
        </a:p>
      </dgm:t>
    </dgm:pt>
    <dgm:pt modelId="{56B0DDA6-5B0D-4083-BFFF-C6F8B0708EAB}" type="parTrans" cxnId="{09571DA9-2CFB-4F03-A492-746B6F00F27C}">
      <dgm:prSet/>
      <dgm:spPr/>
      <dgm:t>
        <a:bodyPr/>
        <a:lstStyle/>
        <a:p>
          <a:endParaRPr lang="zh-CN" altLang="en-US"/>
        </a:p>
      </dgm:t>
    </dgm:pt>
    <dgm:pt modelId="{98E98F33-5E81-41D1-A56F-D4D16FF6CE5E}" type="sibTrans" cxnId="{09571DA9-2CFB-4F03-A492-746B6F00F27C}">
      <dgm:prSet/>
      <dgm:spPr/>
      <dgm:t>
        <a:bodyPr/>
        <a:lstStyle/>
        <a:p>
          <a:endParaRPr lang="zh-CN" altLang="en-US"/>
        </a:p>
      </dgm:t>
    </dgm:pt>
    <dgm:pt modelId="{BFBF3D0C-36C8-4486-BAF0-DC299A36830B}">
      <dgm:prSet phldrT="[文本]" custT="1"/>
      <dgm:spPr>
        <a:solidFill>
          <a:srgbClr val="FFC000">
            <a:alpha val="90000"/>
          </a:srgbClr>
        </a:solidFill>
      </dgm:spPr>
      <dgm:t>
        <a:bodyPr/>
        <a:lstStyle/>
        <a:p>
          <a:r>
            <a:rPr lang="en-US" altLang="zh-CN" sz="1800" dirty="0" smtClean="0"/>
            <a:t>RF FR1 /FR2 further enhancement  (UL gap)</a:t>
          </a:r>
          <a:endParaRPr lang="zh-CN" altLang="en-US" sz="1800" dirty="0"/>
        </a:p>
      </dgm:t>
    </dgm:pt>
    <dgm:pt modelId="{C38F0A94-0120-4D44-939C-5CED68F086B2}" type="parTrans" cxnId="{433B97D2-99E7-4BAB-AAB9-3B5934AC7E59}">
      <dgm:prSet/>
      <dgm:spPr/>
      <dgm:t>
        <a:bodyPr/>
        <a:lstStyle/>
        <a:p>
          <a:endParaRPr lang="zh-CN" altLang="en-US"/>
        </a:p>
      </dgm:t>
    </dgm:pt>
    <dgm:pt modelId="{3B00E333-8A20-4181-AB31-E05609A126C7}" type="sibTrans" cxnId="{433B97D2-99E7-4BAB-AAB9-3B5934AC7E59}">
      <dgm:prSet/>
      <dgm:spPr/>
      <dgm:t>
        <a:bodyPr/>
        <a:lstStyle/>
        <a:p>
          <a:endParaRPr lang="zh-CN" altLang="en-US"/>
        </a:p>
      </dgm:t>
    </dgm:pt>
    <dgm:pt modelId="{9DE39DD6-4837-4A22-B6C2-050AD725AA28}">
      <dgm:prSet phldrT="[文本]" custT="1"/>
      <dgm:spPr>
        <a:solidFill>
          <a:srgbClr val="FFC000">
            <a:alpha val="90000"/>
          </a:srgbClr>
        </a:solidFill>
      </dgm:spPr>
      <dgm:t>
        <a:bodyPr/>
        <a:lstStyle/>
        <a:p>
          <a:r>
            <a:rPr lang="en-US" altLang="zh-CN" sz="1800" dirty="0" smtClean="0"/>
            <a:t>Overlapping CA for LTE / brand new CBW</a:t>
          </a:r>
          <a:endParaRPr lang="zh-CN" altLang="en-US" sz="1800" dirty="0"/>
        </a:p>
      </dgm:t>
    </dgm:pt>
    <dgm:pt modelId="{33669231-A982-4FF0-808C-F1BCFF28C365}" type="parTrans" cxnId="{8D03073D-B7F3-4D09-A6D6-6FBF15ADE948}">
      <dgm:prSet/>
      <dgm:spPr/>
      <dgm:t>
        <a:bodyPr/>
        <a:lstStyle/>
        <a:p>
          <a:endParaRPr lang="zh-CN" altLang="en-US"/>
        </a:p>
      </dgm:t>
    </dgm:pt>
    <dgm:pt modelId="{4F975121-BF9E-465E-8F58-E890A5E6F57C}" type="sibTrans" cxnId="{8D03073D-B7F3-4D09-A6D6-6FBF15ADE948}">
      <dgm:prSet/>
      <dgm:spPr/>
      <dgm:t>
        <a:bodyPr/>
        <a:lstStyle/>
        <a:p>
          <a:endParaRPr lang="zh-CN" altLang="en-US"/>
        </a:p>
      </dgm:t>
    </dgm:pt>
    <dgm:pt modelId="{3FED1283-D723-4567-A322-72565D3DBFBE}">
      <dgm:prSet phldrT="[文本]"/>
      <dgm:spPr/>
      <dgm:t>
        <a:bodyPr/>
        <a:lstStyle/>
        <a:p>
          <a:r>
            <a:rPr lang="en-US" altLang="zh-CN" dirty="0" smtClean="0"/>
            <a:t>RRM</a:t>
          </a:r>
          <a:endParaRPr lang="zh-CN" altLang="en-US" dirty="0"/>
        </a:p>
      </dgm:t>
    </dgm:pt>
    <dgm:pt modelId="{FC9B545D-BA5A-482C-BB85-9C503C01BC19}" type="parTrans" cxnId="{F6590C4C-629B-4B79-9592-0DD12F20CA72}">
      <dgm:prSet/>
      <dgm:spPr/>
      <dgm:t>
        <a:bodyPr/>
        <a:lstStyle/>
        <a:p>
          <a:endParaRPr lang="zh-CN" altLang="en-US"/>
        </a:p>
      </dgm:t>
    </dgm:pt>
    <dgm:pt modelId="{4FD9948F-4A0F-47B3-BE38-64583F840237}" type="sibTrans" cxnId="{F6590C4C-629B-4B79-9592-0DD12F20CA72}">
      <dgm:prSet/>
      <dgm:spPr/>
      <dgm:t>
        <a:bodyPr/>
        <a:lstStyle/>
        <a:p>
          <a:endParaRPr lang="zh-CN" altLang="en-US"/>
        </a:p>
      </dgm:t>
    </dgm:pt>
    <dgm:pt modelId="{0B0E5EE7-937C-4393-BC6F-5755A1699C2B}">
      <dgm:prSet phldrT="[文本]" custT="1"/>
      <dgm:spPr/>
      <dgm:t>
        <a:bodyPr/>
        <a:lstStyle/>
        <a:p>
          <a:r>
            <a:rPr lang="en-US" altLang="zh-CN" sz="1800" dirty="0" smtClean="0"/>
            <a:t>RRM further enhancement</a:t>
          </a:r>
          <a:endParaRPr lang="zh-CN" altLang="en-US" sz="1800" dirty="0"/>
        </a:p>
      </dgm:t>
    </dgm:pt>
    <dgm:pt modelId="{CA2863A4-2F52-4E14-8AC7-D7C7906A6A4D}" type="parTrans" cxnId="{7C60EC71-A066-4FA1-A0CC-8803B1F0D1E3}">
      <dgm:prSet/>
      <dgm:spPr/>
      <dgm:t>
        <a:bodyPr/>
        <a:lstStyle/>
        <a:p>
          <a:endParaRPr lang="zh-CN" altLang="en-US"/>
        </a:p>
      </dgm:t>
    </dgm:pt>
    <dgm:pt modelId="{E3F928DD-440C-4842-8A82-0DBCB2277579}" type="sibTrans" cxnId="{7C60EC71-A066-4FA1-A0CC-8803B1F0D1E3}">
      <dgm:prSet/>
      <dgm:spPr/>
      <dgm:t>
        <a:bodyPr/>
        <a:lstStyle/>
        <a:p>
          <a:endParaRPr lang="zh-CN" altLang="en-US"/>
        </a:p>
      </dgm:t>
    </dgm:pt>
    <dgm:pt modelId="{4F3FA97F-DE16-404C-B5C6-C1ACAD0F5200}">
      <dgm:prSet phldrT="[文本]" custT="1"/>
      <dgm:spPr/>
      <dgm:t>
        <a:bodyPr/>
        <a:lstStyle/>
        <a:p>
          <a:r>
            <a:rPr lang="en-US" altLang="zh-CN" sz="1800" dirty="0" smtClean="0"/>
            <a:t>HST (FR1&amp;FR2)</a:t>
          </a:r>
          <a:endParaRPr lang="zh-CN" altLang="en-US" sz="1800" dirty="0"/>
        </a:p>
      </dgm:t>
    </dgm:pt>
    <dgm:pt modelId="{1DAF5865-8FEE-4CA2-9675-6A51074C1FA9}" type="parTrans" cxnId="{9F2F875F-C1DC-46DF-AAED-7D069B8F599A}">
      <dgm:prSet/>
      <dgm:spPr/>
      <dgm:t>
        <a:bodyPr/>
        <a:lstStyle/>
        <a:p>
          <a:endParaRPr lang="zh-CN" altLang="en-US"/>
        </a:p>
      </dgm:t>
    </dgm:pt>
    <dgm:pt modelId="{00B0228E-6F34-438A-8A8B-59BA9147553D}" type="sibTrans" cxnId="{9F2F875F-C1DC-46DF-AAED-7D069B8F599A}">
      <dgm:prSet/>
      <dgm:spPr/>
      <dgm:t>
        <a:bodyPr/>
        <a:lstStyle/>
        <a:p>
          <a:endParaRPr lang="zh-CN" altLang="en-US"/>
        </a:p>
      </dgm:t>
    </dgm:pt>
    <dgm:pt modelId="{75E4F436-902D-475C-B353-71D450429BD2}">
      <dgm:prSet phldrT="[文本]"/>
      <dgm:spPr/>
      <dgm:t>
        <a:bodyPr/>
        <a:lstStyle/>
        <a:p>
          <a:r>
            <a:rPr lang="en-US" altLang="zh-CN" dirty="0" err="1" smtClean="0"/>
            <a:t>Demod</a:t>
          </a:r>
          <a:endParaRPr lang="zh-CN" altLang="en-US" dirty="0"/>
        </a:p>
      </dgm:t>
    </dgm:pt>
    <dgm:pt modelId="{F5F4CB2F-03C3-4E60-B4C2-450B7528735C}" type="parTrans" cxnId="{27C2B8D8-7F66-40E6-9AD1-B7C8519AB368}">
      <dgm:prSet/>
      <dgm:spPr/>
      <dgm:t>
        <a:bodyPr/>
        <a:lstStyle/>
        <a:p>
          <a:endParaRPr lang="zh-CN" altLang="en-US"/>
        </a:p>
      </dgm:t>
    </dgm:pt>
    <dgm:pt modelId="{FACC40EA-CFA4-4401-A237-B9C39185EFF0}" type="sibTrans" cxnId="{27C2B8D8-7F66-40E6-9AD1-B7C8519AB368}">
      <dgm:prSet/>
      <dgm:spPr/>
      <dgm:t>
        <a:bodyPr/>
        <a:lstStyle/>
        <a:p>
          <a:endParaRPr lang="zh-CN" altLang="en-US"/>
        </a:p>
      </dgm:t>
    </dgm:pt>
    <dgm:pt modelId="{5D985C9D-7737-4166-9247-A3D6159512B1}">
      <dgm:prSet phldrT="[文本]" custT="1"/>
      <dgm:spPr/>
      <dgm:t>
        <a:bodyPr/>
        <a:lstStyle/>
        <a:p>
          <a:r>
            <a:rPr lang="en-US" altLang="zh-CN" sz="1800" dirty="0" smtClean="0"/>
            <a:t>Measurement gap enhancement</a:t>
          </a:r>
          <a:endParaRPr lang="zh-CN" altLang="en-US" sz="1800" dirty="0"/>
        </a:p>
      </dgm:t>
    </dgm:pt>
    <dgm:pt modelId="{7A959D1D-85AA-4CF3-BD7B-5A59FB381A3E}" type="parTrans" cxnId="{A2DA62BE-3438-4670-8CA7-FB2A39AFABF3}">
      <dgm:prSet/>
      <dgm:spPr/>
      <dgm:t>
        <a:bodyPr/>
        <a:lstStyle/>
        <a:p>
          <a:endParaRPr lang="zh-CN" altLang="en-US"/>
        </a:p>
      </dgm:t>
    </dgm:pt>
    <dgm:pt modelId="{A454D5E1-2673-4806-ABEC-C5D73790C373}" type="sibTrans" cxnId="{A2DA62BE-3438-4670-8CA7-FB2A39AFABF3}">
      <dgm:prSet/>
      <dgm:spPr/>
      <dgm:t>
        <a:bodyPr/>
        <a:lstStyle/>
        <a:p>
          <a:endParaRPr lang="zh-CN" altLang="en-US"/>
        </a:p>
      </dgm:t>
    </dgm:pt>
    <dgm:pt modelId="{B678905A-1513-4B0F-9C7D-C1DDD17636FF}">
      <dgm:prSet phldrT="[文本]"/>
      <dgm:spPr/>
      <dgm:t>
        <a:bodyPr/>
        <a:lstStyle/>
        <a:p>
          <a:r>
            <a:rPr lang="en-US" altLang="zh-CN" dirty="0" smtClean="0"/>
            <a:t>Test</a:t>
          </a:r>
          <a:endParaRPr lang="zh-CN" altLang="en-US" dirty="0"/>
        </a:p>
      </dgm:t>
    </dgm:pt>
    <dgm:pt modelId="{3CE0FEB3-511E-4B23-A086-C92884CF9B6E}" type="parTrans" cxnId="{80C4EFB6-20F2-4188-899B-2232A24BB1F8}">
      <dgm:prSet/>
      <dgm:spPr/>
      <dgm:t>
        <a:bodyPr/>
        <a:lstStyle/>
        <a:p>
          <a:endParaRPr lang="zh-CN" altLang="en-US"/>
        </a:p>
      </dgm:t>
    </dgm:pt>
    <dgm:pt modelId="{5564E000-0C05-41CF-8DD7-1FAD25C3828D}" type="sibTrans" cxnId="{80C4EFB6-20F2-4188-899B-2232A24BB1F8}">
      <dgm:prSet/>
      <dgm:spPr/>
      <dgm:t>
        <a:bodyPr/>
        <a:lstStyle/>
        <a:p>
          <a:endParaRPr lang="zh-CN" altLang="en-US"/>
        </a:p>
      </dgm:t>
    </dgm:pt>
    <dgm:pt modelId="{F517DA28-18B8-4147-A865-8DCC34300035}">
      <dgm:prSet phldrT="[文本]" custT="1"/>
      <dgm:spPr>
        <a:solidFill>
          <a:srgbClr val="FFC000">
            <a:alpha val="90000"/>
          </a:srgbClr>
        </a:solidFill>
      </dgm:spPr>
      <dgm:t>
        <a:bodyPr/>
        <a:lstStyle/>
        <a:p>
          <a:r>
            <a:rPr lang="en-US" altLang="zh-CN" sz="1800" dirty="0" smtClean="0"/>
            <a:t>Further enhancement for demodulation performance </a:t>
          </a:r>
          <a:endParaRPr lang="zh-CN" altLang="en-US" sz="1800" dirty="0"/>
        </a:p>
      </dgm:t>
    </dgm:pt>
    <dgm:pt modelId="{90C6F062-C691-4C0C-BF4E-46D51F0756BB}" type="parTrans" cxnId="{D0B7A72D-E4FB-4F6C-9401-5560668579C3}">
      <dgm:prSet/>
      <dgm:spPr/>
      <dgm:t>
        <a:bodyPr/>
        <a:lstStyle/>
        <a:p>
          <a:endParaRPr lang="zh-CN" altLang="en-US"/>
        </a:p>
      </dgm:t>
    </dgm:pt>
    <dgm:pt modelId="{6FDD328B-2249-4CAB-A50A-E4C3C2AA30D4}" type="sibTrans" cxnId="{D0B7A72D-E4FB-4F6C-9401-5560668579C3}">
      <dgm:prSet/>
      <dgm:spPr/>
      <dgm:t>
        <a:bodyPr/>
        <a:lstStyle/>
        <a:p>
          <a:endParaRPr lang="zh-CN" altLang="en-US"/>
        </a:p>
      </dgm:t>
    </dgm:pt>
    <dgm:pt modelId="{26CFCEDF-418C-48C9-967C-029F585D26A6}">
      <dgm:prSet phldrT="[文本]" custT="1"/>
      <dgm:spPr/>
      <dgm:t>
        <a:bodyPr/>
        <a:lstStyle/>
        <a:p>
          <a:r>
            <a:rPr lang="en-US" altLang="zh-CN" sz="1800" dirty="0" smtClean="0"/>
            <a:t>SISO OTA</a:t>
          </a:r>
          <a:endParaRPr lang="zh-CN" altLang="en-US" sz="1800" dirty="0"/>
        </a:p>
      </dgm:t>
    </dgm:pt>
    <dgm:pt modelId="{8F38E0F4-1B94-4BDF-9EF5-1A0883CF8E75}" type="parTrans" cxnId="{A7D4299D-8AEA-4E2A-899F-E37C5190128B}">
      <dgm:prSet/>
      <dgm:spPr/>
      <dgm:t>
        <a:bodyPr/>
        <a:lstStyle/>
        <a:p>
          <a:endParaRPr lang="zh-CN" altLang="en-US"/>
        </a:p>
      </dgm:t>
    </dgm:pt>
    <dgm:pt modelId="{AC5D915A-2D67-4B26-BD15-5AA66AEAE5D9}" type="sibTrans" cxnId="{A7D4299D-8AEA-4E2A-899F-E37C5190128B}">
      <dgm:prSet/>
      <dgm:spPr/>
      <dgm:t>
        <a:bodyPr/>
        <a:lstStyle/>
        <a:p>
          <a:endParaRPr lang="zh-CN" altLang="en-US"/>
        </a:p>
      </dgm:t>
    </dgm:pt>
    <dgm:pt modelId="{C06EFA5D-1429-4068-8B6C-63EEBCBEDB05}">
      <dgm:prSet phldrT="[文本]" custT="1"/>
      <dgm:spPr>
        <a:solidFill>
          <a:srgbClr val="FFC000">
            <a:alpha val="90000"/>
          </a:srgbClr>
        </a:solidFill>
      </dgm:spPr>
      <dgm:t>
        <a:bodyPr/>
        <a:lstStyle/>
        <a:p>
          <a:r>
            <a:rPr lang="en-US" altLang="zh-CN" sz="1800" dirty="0" smtClean="0"/>
            <a:t>ATG</a:t>
          </a:r>
          <a:endParaRPr lang="zh-CN" altLang="en-US" sz="1800" dirty="0"/>
        </a:p>
      </dgm:t>
    </dgm:pt>
    <dgm:pt modelId="{C36D5483-5E79-4FBB-92B5-BE3A071DE359}" type="sibTrans" cxnId="{4FA37D5B-C550-490F-8306-7066E1BF802A}">
      <dgm:prSet/>
      <dgm:spPr/>
      <dgm:t>
        <a:bodyPr/>
        <a:lstStyle/>
        <a:p>
          <a:endParaRPr lang="zh-CN" altLang="en-US"/>
        </a:p>
      </dgm:t>
    </dgm:pt>
    <dgm:pt modelId="{14E9BB1C-3C28-491E-84FB-DD9230F29ABD}" type="parTrans" cxnId="{4FA37D5B-C550-490F-8306-7066E1BF802A}">
      <dgm:prSet/>
      <dgm:spPr/>
      <dgm:t>
        <a:bodyPr/>
        <a:lstStyle/>
        <a:p>
          <a:endParaRPr lang="zh-CN" altLang="en-US"/>
        </a:p>
      </dgm:t>
    </dgm:pt>
    <dgm:pt modelId="{933FBD7C-E3DA-4668-AB99-7A073C322F52}">
      <dgm:prSet phldrT="[文本]" custT="1"/>
      <dgm:spPr>
        <a:solidFill>
          <a:srgbClr val="FFC000">
            <a:alpha val="90000"/>
          </a:srgbClr>
        </a:solidFill>
      </dgm:spPr>
      <dgm:t>
        <a:bodyPr/>
        <a:lstStyle/>
        <a:p>
          <a:r>
            <a:rPr lang="en-US" altLang="zh-CN" sz="1800" dirty="0" smtClean="0"/>
            <a:t>Smart repeater</a:t>
          </a:r>
          <a:endParaRPr lang="zh-CN" altLang="en-US" sz="1800" dirty="0"/>
        </a:p>
      </dgm:t>
    </dgm:pt>
    <dgm:pt modelId="{76917A29-E5A7-4836-B4BA-46063A8016D4}" type="sibTrans" cxnId="{A03C9968-9A66-4BC9-AB92-2EF5776ACFBB}">
      <dgm:prSet/>
      <dgm:spPr/>
      <dgm:t>
        <a:bodyPr/>
        <a:lstStyle/>
        <a:p>
          <a:endParaRPr lang="zh-CN" altLang="en-US"/>
        </a:p>
      </dgm:t>
    </dgm:pt>
    <dgm:pt modelId="{684BE2D2-B783-40D0-9A4F-89D576BFB811}" type="parTrans" cxnId="{A03C9968-9A66-4BC9-AB92-2EF5776ACFBB}">
      <dgm:prSet/>
      <dgm:spPr/>
      <dgm:t>
        <a:bodyPr/>
        <a:lstStyle/>
        <a:p>
          <a:endParaRPr lang="zh-CN" altLang="en-US"/>
        </a:p>
      </dgm:t>
    </dgm:pt>
    <dgm:pt modelId="{C140A2F5-9481-4117-9D8F-B446773F4272}">
      <dgm:prSet phldrT="[文本]" custT="1"/>
      <dgm:spPr/>
      <dgm:t>
        <a:bodyPr/>
        <a:lstStyle/>
        <a:p>
          <a:r>
            <a:rPr lang="en-US" altLang="zh-CN" sz="1800" dirty="0" smtClean="0"/>
            <a:t>UE EMC</a:t>
          </a:r>
          <a:endParaRPr lang="zh-CN" altLang="en-US" sz="1800" dirty="0"/>
        </a:p>
      </dgm:t>
    </dgm:pt>
    <dgm:pt modelId="{E2C88C7D-5339-456E-8FB7-75B9FB3429E3}" type="parTrans" cxnId="{00963717-3782-41EF-9FA0-928326C68CA1}">
      <dgm:prSet/>
      <dgm:spPr/>
      <dgm:t>
        <a:bodyPr/>
        <a:lstStyle/>
        <a:p>
          <a:endParaRPr lang="zh-CN" altLang="en-US"/>
        </a:p>
      </dgm:t>
    </dgm:pt>
    <dgm:pt modelId="{3EED12E6-F3C7-496D-8BA9-CD79AA691237}" type="sibTrans" cxnId="{00963717-3782-41EF-9FA0-928326C68CA1}">
      <dgm:prSet/>
      <dgm:spPr/>
      <dgm:t>
        <a:bodyPr/>
        <a:lstStyle/>
        <a:p>
          <a:endParaRPr lang="zh-CN" altLang="en-US"/>
        </a:p>
      </dgm:t>
    </dgm:pt>
    <dgm:pt modelId="{3533D6AF-2B8D-4025-AE5C-2A8836494245}">
      <dgm:prSet phldrT="[文本]" custT="1"/>
      <dgm:spPr/>
      <dgm:t>
        <a:bodyPr/>
        <a:lstStyle/>
        <a:p>
          <a:r>
            <a:rPr lang="en-US" altLang="zh-CN" sz="1800" dirty="0" smtClean="0"/>
            <a:t>BS EMC</a:t>
          </a:r>
          <a:endParaRPr lang="zh-CN" altLang="en-US" sz="1800" dirty="0"/>
        </a:p>
      </dgm:t>
    </dgm:pt>
    <dgm:pt modelId="{65ED3503-3CAB-4007-8CA9-F6959AD6AAB3}" type="parTrans" cxnId="{02AFD08F-AD4D-48C3-B22E-368CDCA76C79}">
      <dgm:prSet/>
      <dgm:spPr/>
      <dgm:t>
        <a:bodyPr/>
        <a:lstStyle/>
        <a:p>
          <a:endParaRPr lang="zh-CN" altLang="en-US"/>
        </a:p>
      </dgm:t>
    </dgm:pt>
    <dgm:pt modelId="{61F3E587-CBD6-4714-B9BF-931BD510C16E}" type="sibTrans" cxnId="{02AFD08F-AD4D-48C3-B22E-368CDCA76C79}">
      <dgm:prSet/>
      <dgm:spPr/>
      <dgm:t>
        <a:bodyPr/>
        <a:lstStyle/>
        <a:p>
          <a:endParaRPr lang="zh-CN" altLang="en-US"/>
        </a:p>
      </dgm:t>
    </dgm:pt>
    <dgm:pt modelId="{8C358CA2-4C07-4814-987C-0C584A44BDE2}">
      <dgm:prSet phldrT="[文本]" custT="1"/>
      <dgm:spPr/>
      <dgm:t>
        <a:bodyPr/>
        <a:lstStyle/>
        <a:p>
          <a:r>
            <a:rPr lang="en-US" altLang="zh-CN" sz="1800" dirty="0" smtClean="0"/>
            <a:t>MIMO OTA (agreed in RAN#88e)</a:t>
          </a:r>
          <a:endParaRPr lang="zh-CN" altLang="en-US" sz="1800" dirty="0"/>
        </a:p>
      </dgm:t>
    </dgm:pt>
    <dgm:pt modelId="{330483FA-6FFC-4B83-8AA8-202D32979913}" type="parTrans" cxnId="{A0642BC4-4DC1-410C-BFCC-63EC899F60BD}">
      <dgm:prSet/>
      <dgm:spPr/>
      <dgm:t>
        <a:bodyPr/>
        <a:lstStyle/>
        <a:p>
          <a:endParaRPr lang="zh-CN" altLang="en-US"/>
        </a:p>
      </dgm:t>
    </dgm:pt>
    <dgm:pt modelId="{0CAE0AE8-374D-4196-B141-FCEDEB3BE995}" type="sibTrans" cxnId="{A0642BC4-4DC1-410C-BFCC-63EC899F60BD}">
      <dgm:prSet/>
      <dgm:spPr/>
      <dgm:t>
        <a:bodyPr/>
        <a:lstStyle/>
        <a:p>
          <a:endParaRPr lang="zh-CN" altLang="en-US"/>
        </a:p>
      </dgm:t>
    </dgm:pt>
    <dgm:pt modelId="{40900AB5-B567-46CB-8928-A7B5AD01021C}">
      <dgm:prSet phldrT="[文本]" custT="1"/>
      <dgm:spPr/>
      <dgm:t>
        <a:bodyPr/>
        <a:lstStyle/>
        <a:p>
          <a:r>
            <a:rPr lang="en-US" altLang="zh-CN" sz="1800" dirty="0" smtClean="0"/>
            <a:t>Dynamic OTA</a:t>
          </a:r>
          <a:endParaRPr lang="zh-CN" altLang="en-US" sz="1800" dirty="0"/>
        </a:p>
      </dgm:t>
    </dgm:pt>
    <dgm:pt modelId="{37DD4377-CE8F-4A7C-A213-2E9615E809D1}" type="parTrans" cxnId="{54A6E167-61C7-4F18-84B0-06B274F038D6}">
      <dgm:prSet/>
      <dgm:spPr/>
      <dgm:t>
        <a:bodyPr/>
        <a:lstStyle/>
        <a:p>
          <a:endParaRPr lang="zh-CN" altLang="en-US"/>
        </a:p>
      </dgm:t>
    </dgm:pt>
    <dgm:pt modelId="{3B59CB55-AF2D-405C-BF91-C4DAEFFAE4C9}" type="sibTrans" cxnId="{54A6E167-61C7-4F18-84B0-06B274F038D6}">
      <dgm:prSet/>
      <dgm:spPr/>
      <dgm:t>
        <a:bodyPr/>
        <a:lstStyle/>
        <a:p>
          <a:endParaRPr lang="zh-CN" altLang="en-US"/>
        </a:p>
      </dgm:t>
    </dgm:pt>
    <dgm:pt modelId="{2ABB342D-A696-47B8-AC53-1CF8ECFD5250}">
      <dgm:prSet phldrT="[文本]" custT="1"/>
      <dgm:spPr>
        <a:solidFill>
          <a:srgbClr val="FFC000">
            <a:alpha val="90000"/>
          </a:srgbClr>
        </a:solidFill>
      </dgm:spPr>
      <dgm:t>
        <a:bodyPr/>
        <a:lstStyle/>
        <a:p>
          <a:r>
            <a:rPr lang="en-US" altLang="zh-CN" sz="1800" dirty="0" smtClean="0">
              <a:effectLst/>
            </a:rPr>
            <a:t>UE A</a:t>
          </a:r>
          <a:r>
            <a:rPr lang="en-US" sz="1800" dirty="0" smtClean="0">
              <a:effectLst/>
            </a:rPr>
            <a:t>dvanced receiver</a:t>
          </a:r>
          <a:endParaRPr lang="zh-CN" altLang="en-US" sz="1800" dirty="0"/>
        </a:p>
      </dgm:t>
    </dgm:pt>
    <dgm:pt modelId="{CAA67664-C5E5-4307-82DD-57922871E14B}" type="parTrans" cxnId="{BC5F432A-11F4-4981-AFC2-D49BF101516F}">
      <dgm:prSet/>
      <dgm:spPr/>
      <dgm:t>
        <a:bodyPr/>
        <a:lstStyle/>
        <a:p>
          <a:endParaRPr lang="zh-CN" altLang="en-US"/>
        </a:p>
      </dgm:t>
    </dgm:pt>
    <dgm:pt modelId="{534459DE-FD38-4AA2-A0B7-5487995E33EE}" type="sibTrans" cxnId="{BC5F432A-11F4-4981-AFC2-D49BF101516F}">
      <dgm:prSet/>
      <dgm:spPr/>
      <dgm:t>
        <a:bodyPr/>
        <a:lstStyle/>
        <a:p>
          <a:endParaRPr lang="zh-CN" altLang="en-US"/>
        </a:p>
      </dgm:t>
    </dgm:pt>
    <dgm:pt modelId="{94DDCDDD-337D-4534-9822-09620CE81277}">
      <dgm:prSet phldrT="[文本]" custT="1"/>
      <dgm:spPr>
        <a:solidFill>
          <a:srgbClr val="FFC000">
            <a:alpha val="90000"/>
          </a:srgbClr>
        </a:solidFill>
      </dgm:spPr>
      <dgm:t>
        <a:bodyPr/>
        <a:lstStyle/>
        <a:p>
          <a:r>
            <a:rPr lang="en-US" altLang="en-US" sz="1800" dirty="0" smtClean="0"/>
            <a:t>Power class(High power / Optimizations on PC fall back)</a:t>
          </a:r>
          <a:endParaRPr lang="zh-CN" altLang="en-US" sz="1800" dirty="0"/>
        </a:p>
      </dgm:t>
    </dgm:pt>
    <dgm:pt modelId="{F6D72F57-CE68-410A-B946-11109D088F05}" type="parTrans" cxnId="{878E070A-5755-4962-91AD-5C1526C0677F}">
      <dgm:prSet/>
      <dgm:spPr/>
      <dgm:t>
        <a:bodyPr/>
        <a:lstStyle/>
        <a:p>
          <a:endParaRPr lang="zh-CN" altLang="en-US"/>
        </a:p>
      </dgm:t>
    </dgm:pt>
    <dgm:pt modelId="{F53847E9-3027-4C4F-956D-4B9D99F9D4DF}" type="sibTrans" cxnId="{878E070A-5755-4962-91AD-5C1526C0677F}">
      <dgm:prSet/>
      <dgm:spPr/>
      <dgm:t>
        <a:bodyPr/>
        <a:lstStyle/>
        <a:p>
          <a:endParaRPr lang="zh-CN" altLang="en-US"/>
        </a:p>
      </dgm:t>
    </dgm:pt>
    <dgm:pt modelId="{0AB06DAE-ECC1-49D0-91C3-B789D12911FF}">
      <dgm:prSet phldrT="[文本]" custT="1"/>
      <dgm:spPr>
        <a:solidFill>
          <a:srgbClr val="FFC000">
            <a:alpha val="90000"/>
          </a:srgbClr>
        </a:solidFill>
      </dgm:spPr>
      <dgm:t>
        <a:bodyPr/>
        <a:lstStyle/>
        <a:p>
          <a:r>
            <a:rPr lang="en-US" altLang="zh-CN" sz="1800" dirty="0" smtClean="0"/>
            <a:t>8 RX </a:t>
          </a:r>
          <a:r>
            <a:rPr lang="en-US" altLang="zh-CN" sz="1800" dirty="0" err="1" smtClean="0"/>
            <a:t>demod</a:t>
          </a:r>
          <a:endParaRPr lang="zh-CN" altLang="en-US" sz="1800" dirty="0"/>
        </a:p>
      </dgm:t>
    </dgm:pt>
    <dgm:pt modelId="{E34DFC60-B308-4DF8-A69C-4E8041646D05}" type="parTrans" cxnId="{433880FA-E1A2-4342-B8D3-9806CC56CCC7}">
      <dgm:prSet/>
      <dgm:spPr/>
      <dgm:t>
        <a:bodyPr/>
        <a:lstStyle/>
        <a:p>
          <a:endParaRPr lang="zh-CN" altLang="en-US"/>
        </a:p>
      </dgm:t>
    </dgm:pt>
    <dgm:pt modelId="{7AFD8C72-80C1-4F03-8966-F40D4CA507E0}" type="sibTrans" cxnId="{433880FA-E1A2-4342-B8D3-9806CC56CCC7}">
      <dgm:prSet/>
      <dgm:spPr/>
      <dgm:t>
        <a:bodyPr/>
        <a:lstStyle/>
        <a:p>
          <a:endParaRPr lang="zh-CN" altLang="en-US"/>
        </a:p>
      </dgm:t>
    </dgm:pt>
    <dgm:pt modelId="{F0267295-7230-46F9-BA90-83BDE87D47F0}">
      <dgm:prSet phldrT="[文本]" custT="1"/>
      <dgm:spPr>
        <a:solidFill>
          <a:srgbClr val="FFC000">
            <a:alpha val="90000"/>
          </a:srgbClr>
        </a:solidFill>
      </dgm:spPr>
      <dgm:t>
        <a:bodyPr/>
        <a:lstStyle/>
        <a:p>
          <a:r>
            <a:rPr lang="en-US" altLang="zh-CN" sz="1800" dirty="0" smtClean="0"/>
            <a:t>DL 1024QAM</a:t>
          </a:r>
          <a:endParaRPr lang="zh-CN" altLang="en-US" sz="1800" dirty="0"/>
        </a:p>
      </dgm:t>
    </dgm:pt>
    <dgm:pt modelId="{78AC295E-628B-4E57-B4C3-2BA6CA517478}" type="sibTrans" cxnId="{40D9F5B8-0E35-4FB0-8C4E-68D3B333A1A2}">
      <dgm:prSet/>
      <dgm:spPr/>
      <dgm:t>
        <a:bodyPr/>
        <a:lstStyle/>
        <a:p>
          <a:endParaRPr lang="zh-CN" altLang="en-US"/>
        </a:p>
      </dgm:t>
    </dgm:pt>
    <dgm:pt modelId="{75AE67AB-C51D-4ED7-85FA-DD72C37D8B7A}" type="parTrans" cxnId="{40D9F5B8-0E35-4FB0-8C4E-68D3B333A1A2}">
      <dgm:prSet/>
      <dgm:spPr/>
      <dgm:t>
        <a:bodyPr/>
        <a:lstStyle/>
        <a:p>
          <a:endParaRPr lang="zh-CN" altLang="en-US"/>
        </a:p>
      </dgm:t>
    </dgm:pt>
    <dgm:pt modelId="{D873FABB-697A-4525-AEF1-924C2D1F29FC}" type="pres">
      <dgm:prSet presAssocID="{653D7537-BEC4-44ED-A3E2-E6DD119978D5}" presName="Name0" presStyleCnt="0">
        <dgm:presLayoutVars>
          <dgm:dir/>
          <dgm:animLvl val="lvl"/>
          <dgm:resizeHandles val="exact"/>
        </dgm:presLayoutVars>
      </dgm:prSet>
      <dgm:spPr/>
      <dgm:t>
        <a:bodyPr/>
        <a:lstStyle/>
        <a:p>
          <a:endParaRPr lang="zh-CN" altLang="en-US"/>
        </a:p>
      </dgm:t>
    </dgm:pt>
    <dgm:pt modelId="{04888864-FB42-4A08-A751-3829F7901411}" type="pres">
      <dgm:prSet presAssocID="{DD6B8DF4-7957-4645-9CBC-7E88F2E04594}" presName="linNode" presStyleCnt="0"/>
      <dgm:spPr/>
    </dgm:pt>
    <dgm:pt modelId="{B51A0AB6-5A11-4046-81F8-5DDF7584CF1A}" type="pres">
      <dgm:prSet presAssocID="{DD6B8DF4-7957-4645-9CBC-7E88F2E04594}" presName="parentText" presStyleLbl="node1" presStyleIdx="0" presStyleCnt="4" custScaleY="279896">
        <dgm:presLayoutVars>
          <dgm:chMax val="1"/>
          <dgm:bulletEnabled val="1"/>
        </dgm:presLayoutVars>
      </dgm:prSet>
      <dgm:spPr/>
      <dgm:t>
        <a:bodyPr/>
        <a:lstStyle/>
        <a:p>
          <a:endParaRPr lang="zh-CN" altLang="en-US"/>
        </a:p>
      </dgm:t>
    </dgm:pt>
    <dgm:pt modelId="{1213D252-B835-4DBC-82C6-072F81BCF6A4}" type="pres">
      <dgm:prSet presAssocID="{DD6B8DF4-7957-4645-9CBC-7E88F2E04594}" presName="descendantText" presStyleLbl="alignAccFollowNode1" presStyleIdx="0" presStyleCnt="4" custScaleY="462960">
        <dgm:presLayoutVars>
          <dgm:bulletEnabled val="1"/>
        </dgm:presLayoutVars>
      </dgm:prSet>
      <dgm:spPr/>
      <dgm:t>
        <a:bodyPr/>
        <a:lstStyle/>
        <a:p>
          <a:endParaRPr lang="zh-CN" altLang="en-US"/>
        </a:p>
      </dgm:t>
    </dgm:pt>
    <dgm:pt modelId="{0F2D096A-D357-49D4-83D3-0095EB7F0FDE}" type="pres">
      <dgm:prSet presAssocID="{98E98F33-5E81-41D1-A56F-D4D16FF6CE5E}" presName="sp" presStyleCnt="0"/>
      <dgm:spPr/>
    </dgm:pt>
    <dgm:pt modelId="{52B27520-F486-492D-A536-40F110083B07}" type="pres">
      <dgm:prSet presAssocID="{3FED1283-D723-4567-A322-72565D3DBFBE}" presName="linNode" presStyleCnt="0"/>
      <dgm:spPr/>
    </dgm:pt>
    <dgm:pt modelId="{ECFC44D8-E69B-4E81-8410-7044C6832F51}" type="pres">
      <dgm:prSet presAssocID="{3FED1283-D723-4567-A322-72565D3DBFBE}" presName="parentText" presStyleLbl="node1" presStyleIdx="1" presStyleCnt="4" custScaleY="147218">
        <dgm:presLayoutVars>
          <dgm:chMax val="1"/>
          <dgm:bulletEnabled val="1"/>
        </dgm:presLayoutVars>
      </dgm:prSet>
      <dgm:spPr/>
      <dgm:t>
        <a:bodyPr/>
        <a:lstStyle/>
        <a:p>
          <a:endParaRPr lang="zh-CN" altLang="en-US"/>
        </a:p>
      </dgm:t>
    </dgm:pt>
    <dgm:pt modelId="{EEA83F5D-C098-4EC6-BA8C-0E799E8A3413}" type="pres">
      <dgm:prSet presAssocID="{3FED1283-D723-4567-A322-72565D3DBFBE}" presName="descendantText" presStyleLbl="alignAccFollowNode1" presStyleIdx="1" presStyleCnt="4" custScaleY="247996">
        <dgm:presLayoutVars>
          <dgm:bulletEnabled val="1"/>
        </dgm:presLayoutVars>
      </dgm:prSet>
      <dgm:spPr/>
      <dgm:t>
        <a:bodyPr/>
        <a:lstStyle/>
        <a:p>
          <a:endParaRPr lang="zh-CN" altLang="en-US"/>
        </a:p>
      </dgm:t>
    </dgm:pt>
    <dgm:pt modelId="{04B4D59B-0951-4FB9-BD41-1DD9C9937FE2}" type="pres">
      <dgm:prSet presAssocID="{4FD9948F-4A0F-47B3-BE38-64583F840237}" presName="sp" presStyleCnt="0"/>
      <dgm:spPr/>
    </dgm:pt>
    <dgm:pt modelId="{79FA10AC-EF90-49B8-9D47-DD3BDB861A7D}" type="pres">
      <dgm:prSet presAssocID="{75E4F436-902D-475C-B353-71D450429BD2}" presName="linNode" presStyleCnt="0"/>
      <dgm:spPr/>
    </dgm:pt>
    <dgm:pt modelId="{1C54FA95-38C5-4B28-AD86-04FF750962C7}" type="pres">
      <dgm:prSet presAssocID="{75E4F436-902D-475C-B353-71D450429BD2}" presName="parentText" presStyleLbl="node1" presStyleIdx="2" presStyleCnt="4">
        <dgm:presLayoutVars>
          <dgm:chMax val="1"/>
          <dgm:bulletEnabled val="1"/>
        </dgm:presLayoutVars>
      </dgm:prSet>
      <dgm:spPr/>
      <dgm:t>
        <a:bodyPr/>
        <a:lstStyle/>
        <a:p>
          <a:endParaRPr lang="zh-CN" altLang="en-US"/>
        </a:p>
      </dgm:t>
    </dgm:pt>
    <dgm:pt modelId="{B13EEEC9-4036-4D41-99A4-2D746151A1AC}" type="pres">
      <dgm:prSet presAssocID="{75E4F436-902D-475C-B353-71D450429BD2}" presName="descendantText" presStyleLbl="alignAccFollowNode1" presStyleIdx="2" presStyleCnt="4" custScaleY="229309" custLinFactNeighborY="-2083">
        <dgm:presLayoutVars>
          <dgm:bulletEnabled val="1"/>
        </dgm:presLayoutVars>
      </dgm:prSet>
      <dgm:spPr/>
      <dgm:t>
        <a:bodyPr/>
        <a:lstStyle/>
        <a:p>
          <a:endParaRPr lang="zh-CN" altLang="en-US"/>
        </a:p>
      </dgm:t>
    </dgm:pt>
    <dgm:pt modelId="{1978EFD8-B02B-4B74-A458-D4F4E9CA4991}" type="pres">
      <dgm:prSet presAssocID="{FACC40EA-CFA4-4401-A237-B9C39185EFF0}" presName="sp" presStyleCnt="0"/>
      <dgm:spPr/>
    </dgm:pt>
    <dgm:pt modelId="{A038B205-462B-4F74-8D65-A94F9BF31455}" type="pres">
      <dgm:prSet presAssocID="{B678905A-1513-4B0F-9C7D-C1DDD17636FF}" presName="linNode" presStyleCnt="0"/>
      <dgm:spPr/>
    </dgm:pt>
    <dgm:pt modelId="{207C6094-81E1-4691-BEB7-D5C1D74282F4}" type="pres">
      <dgm:prSet presAssocID="{B678905A-1513-4B0F-9C7D-C1DDD17636FF}" presName="parentText" presStyleLbl="node1" presStyleIdx="3" presStyleCnt="4">
        <dgm:presLayoutVars>
          <dgm:chMax val="1"/>
          <dgm:bulletEnabled val="1"/>
        </dgm:presLayoutVars>
      </dgm:prSet>
      <dgm:spPr/>
      <dgm:t>
        <a:bodyPr/>
        <a:lstStyle/>
        <a:p>
          <a:endParaRPr lang="zh-CN" altLang="en-US"/>
        </a:p>
      </dgm:t>
    </dgm:pt>
    <dgm:pt modelId="{B0E1C208-EE28-4F2C-ACB4-A228FFABBC7E}" type="pres">
      <dgm:prSet presAssocID="{B678905A-1513-4B0F-9C7D-C1DDD17636FF}" presName="descendantText" presStyleLbl="alignAccFollowNode1" presStyleIdx="3" presStyleCnt="4" custScaleX="101827" custScaleY="396699" custLinFactNeighborX="5209" custLinFactNeighborY="5943">
        <dgm:presLayoutVars>
          <dgm:bulletEnabled val="1"/>
        </dgm:presLayoutVars>
      </dgm:prSet>
      <dgm:spPr/>
      <dgm:t>
        <a:bodyPr/>
        <a:lstStyle/>
        <a:p>
          <a:endParaRPr lang="zh-CN" altLang="en-US"/>
        </a:p>
      </dgm:t>
    </dgm:pt>
  </dgm:ptLst>
  <dgm:cxnLst>
    <dgm:cxn modelId="{7F0D671A-BAE1-43E9-8295-79CB78FDB367}" type="presOf" srcId="{94DDCDDD-337D-4534-9822-09620CE81277}" destId="{1213D252-B835-4DBC-82C6-072F81BCF6A4}" srcOrd="0" destOrd="3" presId="urn:microsoft.com/office/officeart/2005/8/layout/vList5"/>
    <dgm:cxn modelId="{A7D4299D-8AEA-4E2A-899F-E37C5190128B}" srcId="{B678905A-1513-4B0F-9C7D-C1DDD17636FF}" destId="{26CFCEDF-418C-48C9-967C-029F585D26A6}" srcOrd="1" destOrd="0" parTransId="{8F38E0F4-1B94-4BDF-9EF5-1A0883CF8E75}" sibTransId="{AC5D915A-2D67-4B26-BD15-5AA66AEAE5D9}"/>
    <dgm:cxn modelId="{F082AED3-486A-40DB-9BDA-03973BE795D6}" type="presOf" srcId="{2ABB342D-A696-47B8-AC53-1CF8ECFD5250}" destId="{B13EEEC9-4036-4D41-99A4-2D746151A1AC}" srcOrd="0" destOrd="1" presId="urn:microsoft.com/office/officeart/2005/8/layout/vList5"/>
    <dgm:cxn modelId="{4FA37D5B-C550-490F-8306-7066E1BF802A}" srcId="{DD6B8DF4-7957-4645-9CBC-7E88F2E04594}" destId="{C06EFA5D-1429-4068-8B6C-63EEBCBEDB05}" srcOrd="4" destOrd="0" parTransId="{14E9BB1C-3C28-491E-84FB-DD9230F29ABD}" sibTransId="{C36D5483-5E79-4FBB-92B5-BE3A071DE359}"/>
    <dgm:cxn modelId="{6631BA28-FFBF-4603-A988-CD02C5BD0549}" type="presOf" srcId="{F517DA28-18B8-4147-A865-8DCC34300035}" destId="{B13EEEC9-4036-4D41-99A4-2D746151A1AC}" srcOrd="0" destOrd="0" presId="urn:microsoft.com/office/officeart/2005/8/layout/vList5"/>
    <dgm:cxn modelId="{09571DA9-2CFB-4F03-A492-746B6F00F27C}" srcId="{653D7537-BEC4-44ED-A3E2-E6DD119978D5}" destId="{DD6B8DF4-7957-4645-9CBC-7E88F2E04594}" srcOrd="0" destOrd="0" parTransId="{56B0DDA6-5B0D-4083-BFFF-C6F8B0708EAB}" sibTransId="{98E98F33-5E81-41D1-A56F-D4D16FF6CE5E}"/>
    <dgm:cxn modelId="{54A6E167-61C7-4F18-84B0-06B274F038D6}" srcId="{B678905A-1513-4B0F-9C7D-C1DDD17636FF}" destId="{40900AB5-B567-46CB-8928-A7B5AD01021C}" srcOrd="2" destOrd="0" parTransId="{37DD4377-CE8F-4A7C-A213-2E9615E809D1}" sibTransId="{3B59CB55-AF2D-405C-BF91-C4DAEFFAE4C9}"/>
    <dgm:cxn modelId="{D0B7A72D-E4FB-4F6C-9401-5560668579C3}" srcId="{75E4F436-902D-475C-B353-71D450429BD2}" destId="{F517DA28-18B8-4147-A865-8DCC34300035}" srcOrd="0" destOrd="0" parTransId="{90C6F062-C691-4C0C-BF4E-46D51F0756BB}" sibTransId="{6FDD328B-2249-4CAB-A50A-E4C3C2AA30D4}"/>
    <dgm:cxn modelId="{02AFD08F-AD4D-48C3-B22E-368CDCA76C79}" srcId="{B678905A-1513-4B0F-9C7D-C1DDD17636FF}" destId="{3533D6AF-2B8D-4025-AE5C-2A8836494245}" srcOrd="4" destOrd="0" parTransId="{65ED3503-3CAB-4007-8CA9-F6959AD6AAB3}" sibTransId="{61F3E587-CBD6-4714-B9BF-931BD510C16E}"/>
    <dgm:cxn modelId="{8D03073D-B7F3-4D09-A6D6-6FBF15ADE948}" srcId="{DD6B8DF4-7957-4645-9CBC-7E88F2E04594}" destId="{9DE39DD6-4837-4A22-B6C2-050AD725AA28}" srcOrd="1" destOrd="0" parTransId="{33669231-A982-4FF0-808C-F1BCFF28C365}" sibTransId="{4F975121-BF9E-465E-8F58-E890A5E6F57C}"/>
    <dgm:cxn modelId="{48E765A9-ADC0-4BEF-BB45-7239376F7536}" type="presOf" srcId="{4F3FA97F-DE16-404C-B5C6-C1ACAD0F5200}" destId="{EEA83F5D-C098-4EC6-BA8C-0E799E8A3413}" srcOrd="0" destOrd="2" presId="urn:microsoft.com/office/officeart/2005/8/layout/vList5"/>
    <dgm:cxn modelId="{9F2F875F-C1DC-46DF-AAED-7D069B8F599A}" srcId="{3FED1283-D723-4567-A322-72565D3DBFBE}" destId="{4F3FA97F-DE16-404C-B5C6-C1ACAD0F5200}" srcOrd="2" destOrd="0" parTransId="{1DAF5865-8FEE-4CA2-9675-6A51074C1FA9}" sibTransId="{00B0228E-6F34-438A-8A8B-59BA9147553D}"/>
    <dgm:cxn modelId="{F029FC96-8857-42D6-8BFB-998A9FE86B96}" type="presOf" srcId="{BFBF3D0C-36C8-4486-BAF0-DC299A36830B}" destId="{1213D252-B835-4DBC-82C6-072F81BCF6A4}" srcOrd="0" destOrd="0" presId="urn:microsoft.com/office/officeart/2005/8/layout/vList5"/>
    <dgm:cxn modelId="{671D85A5-DD81-4990-87AC-BB7AB890FB33}" type="presOf" srcId="{DD6B8DF4-7957-4645-9CBC-7E88F2E04594}" destId="{B51A0AB6-5A11-4046-81F8-5DDF7584CF1A}" srcOrd="0" destOrd="0" presId="urn:microsoft.com/office/officeart/2005/8/layout/vList5"/>
    <dgm:cxn modelId="{3D2EFB7E-456D-4C37-9880-DB023FCB92B8}" type="presOf" srcId="{C140A2F5-9481-4117-9D8F-B446773F4272}" destId="{B0E1C208-EE28-4F2C-ACB4-A228FFABBC7E}" srcOrd="0" destOrd="3" presId="urn:microsoft.com/office/officeart/2005/8/layout/vList5"/>
    <dgm:cxn modelId="{5455017E-5D05-4D87-920E-DF7DA5B3F720}" type="presOf" srcId="{8C358CA2-4C07-4814-987C-0C584A44BDE2}" destId="{B0E1C208-EE28-4F2C-ACB4-A228FFABBC7E}" srcOrd="0" destOrd="0" presId="urn:microsoft.com/office/officeart/2005/8/layout/vList5"/>
    <dgm:cxn modelId="{A0642BC4-4DC1-410C-BFCC-63EC899F60BD}" srcId="{B678905A-1513-4B0F-9C7D-C1DDD17636FF}" destId="{8C358CA2-4C07-4814-987C-0C584A44BDE2}" srcOrd="0" destOrd="0" parTransId="{330483FA-6FFC-4B83-8AA8-202D32979913}" sibTransId="{0CAE0AE8-374D-4196-B141-FCEDEB3BE995}"/>
    <dgm:cxn modelId="{BC5F432A-11F4-4981-AFC2-D49BF101516F}" srcId="{75E4F436-902D-475C-B353-71D450429BD2}" destId="{2ABB342D-A696-47B8-AC53-1CF8ECFD5250}" srcOrd="1" destOrd="0" parTransId="{CAA67664-C5E5-4307-82DD-57922871E14B}" sibTransId="{534459DE-FD38-4AA2-A0B7-5487995E33EE}"/>
    <dgm:cxn modelId="{A2DA62BE-3438-4670-8CA7-FB2A39AFABF3}" srcId="{3FED1283-D723-4567-A322-72565D3DBFBE}" destId="{5D985C9D-7737-4166-9247-A3D6159512B1}" srcOrd="1" destOrd="0" parTransId="{7A959D1D-85AA-4CF3-BD7B-5A59FB381A3E}" sibTransId="{A454D5E1-2673-4806-ABEC-C5D73790C373}"/>
    <dgm:cxn modelId="{915EAD03-57F4-4181-8178-D7867AF85E98}" type="presOf" srcId="{F0267295-7230-46F9-BA90-83BDE87D47F0}" destId="{1213D252-B835-4DBC-82C6-072F81BCF6A4}" srcOrd="0" destOrd="2" presId="urn:microsoft.com/office/officeart/2005/8/layout/vList5"/>
    <dgm:cxn modelId="{1E6CA0DF-7FD6-4097-AB44-A56858CF787C}" type="presOf" srcId="{933FBD7C-E3DA-4668-AB99-7A073C322F52}" destId="{1213D252-B835-4DBC-82C6-072F81BCF6A4}" srcOrd="0" destOrd="5" presId="urn:microsoft.com/office/officeart/2005/8/layout/vList5"/>
    <dgm:cxn modelId="{40D9F5B8-0E35-4FB0-8C4E-68D3B333A1A2}" srcId="{DD6B8DF4-7957-4645-9CBC-7E88F2E04594}" destId="{F0267295-7230-46F9-BA90-83BDE87D47F0}" srcOrd="2" destOrd="0" parTransId="{75AE67AB-C51D-4ED7-85FA-DD72C37D8B7A}" sibTransId="{78AC295E-628B-4E57-B4C3-2BA6CA517478}"/>
    <dgm:cxn modelId="{1C2EDAE6-9356-4363-8609-74D8FA852B93}" type="presOf" srcId="{5D985C9D-7737-4166-9247-A3D6159512B1}" destId="{EEA83F5D-C098-4EC6-BA8C-0E799E8A3413}" srcOrd="0" destOrd="1" presId="urn:microsoft.com/office/officeart/2005/8/layout/vList5"/>
    <dgm:cxn modelId="{27C2B8D8-7F66-40E6-9AD1-B7C8519AB368}" srcId="{653D7537-BEC4-44ED-A3E2-E6DD119978D5}" destId="{75E4F436-902D-475C-B353-71D450429BD2}" srcOrd="2" destOrd="0" parTransId="{F5F4CB2F-03C3-4E60-B4C2-450B7528735C}" sibTransId="{FACC40EA-CFA4-4401-A237-B9C39185EFF0}"/>
    <dgm:cxn modelId="{584BECD6-07FA-465A-90DC-E45162CD1750}" type="presOf" srcId="{40900AB5-B567-46CB-8928-A7B5AD01021C}" destId="{B0E1C208-EE28-4F2C-ACB4-A228FFABBC7E}" srcOrd="0" destOrd="2" presId="urn:microsoft.com/office/officeart/2005/8/layout/vList5"/>
    <dgm:cxn modelId="{8006B6A9-91C4-4F61-BE6C-1ACDFFF9A6FA}" type="presOf" srcId="{653D7537-BEC4-44ED-A3E2-E6DD119978D5}" destId="{D873FABB-697A-4525-AEF1-924C2D1F29FC}" srcOrd="0" destOrd="0" presId="urn:microsoft.com/office/officeart/2005/8/layout/vList5"/>
    <dgm:cxn modelId="{433B97D2-99E7-4BAB-AAB9-3B5934AC7E59}" srcId="{DD6B8DF4-7957-4645-9CBC-7E88F2E04594}" destId="{BFBF3D0C-36C8-4486-BAF0-DC299A36830B}" srcOrd="0" destOrd="0" parTransId="{C38F0A94-0120-4D44-939C-5CED68F086B2}" sibTransId="{3B00E333-8A20-4181-AB31-E05609A126C7}"/>
    <dgm:cxn modelId="{5CB6493F-09C2-4CA6-8B8D-3965B950C84B}" type="presOf" srcId="{26CFCEDF-418C-48C9-967C-029F585D26A6}" destId="{B0E1C208-EE28-4F2C-ACB4-A228FFABBC7E}" srcOrd="0" destOrd="1" presId="urn:microsoft.com/office/officeart/2005/8/layout/vList5"/>
    <dgm:cxn modelId="{38B93350-0F7F-4BA4-8059-DE51C0E6D84E}" type="presOf" srcId="{C06EFA5D-1429-4068-8B6C-63EEBCBEDB05}" destId="{1213D252-B835-4DBC-82C6-072F81BCF6A4}" srcOrd="0" destOrd="4" presId="urn:microsoft.com/office/officeart/2005/8/layout/vList5"/>
    <dgm:cxn modelId="{56E5DE0C-6FAD-44EF-B00C-426A36DFF48B}" type="presOf" srcId="{0AB06DAE-ECC1-49D0-91C3-B789D12911FF}" destId="{B13EEEC9-4036-4D41-99A4-2D746151A1AC}" srcOrd="0" destOrd="2" presId="urn:microsoft.com/office/officeart/2005/8/layout/vList5"/>
    <dgm:cxn modelId="{80C4EFB6-20F2-4188-899B-2232A24BB1F8}" srcId="{653D7537-BEC4-44ED-A3E2-E6DD119978D5}" destId="{B678905A-1513-4B0F-9C7D-C1DDD17636FF}" srcOrd="3" destOrd="0" parTransId="{3CE0FEB3-511E-4B23-A086-C92884CF9B6E}" sibTransId="{5564E000-0C05-41CF-8DD7-1FAD25C3828D}"/>
    <dgm:cxn modelId="{75E03C75-3EE5-49D7-9F78-8AEF956A6E89}" type="presOf" srcId="{9DE39DD6-4837-4A22-B6C2-050AD725AA28}" destId="{1213D252-B835-4DBC-82C6-072F81BCF6A4}" srcOrd="0" destOrd="1" presId="urn:microsoft.com/office/officeart/2005/8/layout/vList5"/>
    <dgm:cxn modelId="{878E070A-5755-4962-91AD-5C1526C0677F}" srcId="{DD6B8DF4-7957-4645-9CBC-7E88F2E04594}" destId="{94DDCDDD-337D-4534-9822-09620CE81277}" srcOrd="3" destOrd="0" parTransId="{F6D72F57-CE68-410A-B946-11109D088F05}" sibTransId="{F53847E9-3027-4C4F-956D-4B9D99F9D4DF}"/>
    <dgm:cxn modelId="{DE741E42-173A-4C88-ACA1-002920C7A69E}" type="presOf" srcId="{3533D6AF-2B8D-4025-AE5C-2A8836494245}" destId="{B0E1C208-EE28-4F2C-ACB4-A228FFABBC7E}" srcOrd="0" destOrd="4" presId="urn:microsoft.com/office/officeart/2005/8/layout/vList5"/>
    <dgm:cxn modelId="{9DB0C63C-8BB9-4FB7-B866-CF5DE32EADA8}" type="presOf" srcId="{B678905A-1513-4B0F-9C7D-C1DDD17636FF}" destId="{207C6094-81E1-4691-BEB7-D5C1D74282F4}" srcOrd="0" destOrd="0" presId="urn:microsoft.com/office/officeart/2005/8/layout/vList5"/>
    <dgm:cxn modelId="{2239D10D-AD22-4A61-A094-57E1AD03BC67}" type="presOf" srcId="{0B0E5EE7-937C-4393-BC6F-5755A1699C2B}" destId="{EEA83F5D-C098-4EC6-BA8C-0E799E8A3413}" srcOrd="0" destOrd="0" presId="urn:microsoft.com/office/officeart/2005/8/layout/vList5"/>
    <dgm:cxn modelId="{7C60EC71-A066-4FA1-A0CC-8803B1F0D1E3}" srcId="{3FED1283-D723-4567-A322-72565D3DBFBE}" destId="{0B0E5EE7-937C-4393-BC6F-5755A1699C2B}" srcOrd="0" destOrd="0" parTransId="{CA2863A4-2F52-4E14-8AC7-D7C7906A6A4D}" sibTransId="{E3F928DD-440C-4842-8A82-0DBCB2277579}"/>
    <dgm:cxn modelId="{62A1A3BA-9446-4E7F-A80C-5D9D2C757DF0}" type="presOf" srcId="{75E4F436-902D-475C-B353-71D450429BD2}" destId="{1C54FA95-38C5-4B28-AD86-04FF750962C7}" srcOrd="0" destOrd="0" presId="urn:microsoft.com/office/officeart/2005/8/layout/vList5"/>
    <dgm:cxn modelId="{B6A76F1D-D51D-46FB-BE4E-2FD6410D0D46}" type="presOf" srcId="{3FED1283-D723-4567-A322-72565D3DBFBE}" destId="{ECFC44D8-E69B-4E81-8410-7044C6832F51}" srcOrd="0" destOrd="0" presId="urn:microsoft.com/office/officeart/2005/8/layout/vList5"/>
    <dgm:cxn modelId="{A03C9968-9A66-4BC9-AB92-2EF5776ACFBB}" srcId="{DD6B8DF4-7957-4645-9CBC-7E88F2E04594}" destId="{933FBD7C-E3DA-4668-AB99-7A073C322F52}" srcOrd="5" destOrd="0" parTransId="{684BE2D2-B783-40D0-9A4F-89D576BFB811}" sibTransId="{76917A29-E5A7-4836-B4BA-46063A8016D4}"/>
    <dgm:cxn modelId="{F6590C4C-629B-4B79-9592-0DD12F20CA72}" srcId="{653D7537-BEC4-44ED-A3E2-E6DD119978D5}" destId="{3FED1283-D723-4567-A322-72565D3DBFBE}" srcOrd="1" destOrd="0" parTransId="{FC9B545D-BA5A-482C-BB85-9C503C01BC19}" sibTransId="{4FD9948F-4A0F-47B3-BE38-64583F840237}"/>
    <dgm:cxn modelId="{00963717-3782-41EF-9FA0-928326C68CA1}" srcId="{B678905A-1513-4B0F-9C7D-C1DDD17636FF}" destId="{C140A2F5-9481-4117-9D8F-B446773F4272}" srcOrd="3" destOrd="0" parTransId="{E2C88C7D-5339-456E-8FB7-75B9FB3429E3}" sibTransId="{3EED12E6-F3C7-496D-8BA9-CD79AA691237}"/>
    <dgm:cxn modelId="{433880FA-E1A2-4342-B8D3-9806CC56CCC7}" srcId="{75E4F436-902D-475C-B353-71D450429BD2}" destId="{0AB06DAE-ECC1-49D0-91C3-B789D12911FF}" srcOrd="2" destOrd="0" parTransId="{E34DFC60-B308-4DF8-A69C-4E8041646D05}" sibTransId="{7AFD8C72-80C1-4F03-8966-F40D4CA507E0}"/>
    <dgm:cxn modelId="{AC52F99A-37DD-4292-AE2A-55348A019837}" type="presParOf" srcId="{D873FABB-697A-4525-AEF1-924C2D1F29FC}" destId="{04888864-FB42-4A08-A751-3829F7901411}" srcOrd="0" destOrd="0" presId="urn:microsoft.com/office/officeart/2005/8/layout/vList5"/>
    <dgm:cxn modelId="{A2B5AB54-573F-4BB6-9D64-A09222414A1D}" type="presParOf" srcId="{04888864-FB42-4A08-A751-3829F7901411}" destId="{B51A0AB6-5A11-4046-81F8-5DDF7584CF1A}" srcOrd="0" destOrd="0" presId="urn:microsoft.com/office/officeart/2005/8/layout/vList5"/>
    <dgm:cxn modelId="{010A6112-5447-4920-B843-C676E7A19497}" type="presParOf" srcId="{04888864-FB42-4A08-A751-3829F7901411}" destId="{1213D252-B835-4DBC-82C6-072F81BCF6A4}" srcOrd="1" destOrd="0" presId="urn:microsoft.com/office/officeart/2005/8/layout/vList5"/>
    <dgm:cxn modelId="{D078CA1B-F541-4774-891E-4CC0F8C06FE1}" type="presParOf" srcId="{D873FABB-697A-4525-AEF1-924C2D1F29FC}" destId="{0F2D096A-D357-49D4-83D3-0095EB7F0FDE}" srcOrd="1" destOrd="0" presId="urn:microsoft.com/office/officeart/2005/8/layout/vList5"/>
    <dgm:cxn modelId="{3A9F5C73-A40F-4042-9CCD-FD3C65E4E83C}" type="presParOf" srcId="{D873FABB-697A-4525-AEF1-924C2D1F29FC}" destId="{52B27520-F486-492D-A536-40F110083B07}" srcOrd="2" destOrd="0" presId="urn:microsoft.com/office/officeart/2005/8/layout/vList5"/>
    <dgm:cxn modelId="{8A8C1BB7-6628-42CC-8D5C-AA21B76E8FA0}" type="presParOf" srcId="{52B27520-F486-492D-A536-40F110083B07}" destId="{ECFC44D8-E69B-4E81-8410-7044C6832F51}" srcOrd="0" destOrd="0" presId="urn:microsoft.com/office/officeart/2005/8/layout/vList5"/>
    <dgm:cxn modelId="{2F7DAA0E-3D65-480B-AFE6-840BF1C066A5}" type="presParOf" srcId="{52B27520-F486-492D-A536-40F110083B07}" destId="{EEA83F5D-C098-4EC6-BA8C-0E799E8A3413}" srcOrd="1" destOrd="0" presId="urn:microsoft.com/office/officeart/2005/8/layout/vList5"/>
    <dgm:cxn modelId="{65BF8863-4A3F-452B-9123-406183E27558}" type="presParOf" srcId="{D873FABB-697A-4525-AEF1-924C2D1F29FC}" destId="{04B4D59B-0951-4FB9-BD41-1DD9C9937FE2}" srcOrd="3" destOrd="0" presId="urn:microsoft.com/office/officeart/2005/8/layout/vList5"/>
    <dgm:cxn modelId="{0C165ACA-907C-4483-BD15-C7A582ED81FB}" type="presParOf" srcId="{D873FABB-697A-4525-AEF1-924C2D1F29FC}" destId="{79FA10AC-EF90-49B8-9D47-DD3BDB861A7D}" srcOrd="4" destOrd="0" presId="urn:microsoft.com/office/officeart/2005/8/layout/vList5"/>
    <dgm:cxn modelId="{A65FD8A4-B4D4-47A2-BA41-D1A1FAAFC17E}" type="presParOf" srcId="{79FA10AC-EF90-49B8-9D47-DD3BDB861A7D}" destId="{1C54FA95-38C5-4B28-AD86-04FF750962C7}" srcOrd="0" destOrd="0" presId="urn:microsoft.com/office/officeart/2005/8/layout/vList5"/>
    <dgm:cxn modelId="{169D03D7-EF5C-4A73-BCB1-0CA9C4C1A460}" type="presParOf" srcId="{79FA10AC-EF90-49B8-9D47-DD3BDB861A7D}" destId="{B13EEEC9-4036-4D41-99A4-2D746151A1AC}" srcOrd="1" destOrd="0" presId="urn:microsoft.com/office/officeart/2005/8/layout/vList5"/>
    <dgm:cxn modelId="{9204D1EF-48E4-4190-95A0-FEBB0E10C4CC}" type="presParOf" srcId="{D873FABB-697A-4525-AEF1-924C2D1F29FC}" destId="{1978EFD8-B02B-4B74-A458-D4F4E9CA4991}" srcOrd="5" destOrd="0" presId="urn:microsoft.com/office/officeart/2005/8/layout/vList5"/>
    <dgm:cxn modelId="{D990D250-1203-418A-AA2A-ADB9735DD6CF}" type="presParOf" srcId="{D873FABB-697A-4525-AEF1-924C2D1F29FC}" destId="{A038B205-462B-4F74-8D65-A94F9BF31455}" srcOrd="6" destOrd="0" presId="urn:microsoft.com/office/officeart/2005/8/layout/vList5"/>
    <dgm:cxn modelId="{AAE22899-D723-43E4-BB1D-8FA2DA928439}" type="presParOf" srcId="{A038B205-462B-4F74-8D65-A94F9BF31455}" destId="{207C6094-81E1-4691-BEB7-D5C1D74282F4}" srcOrd="0" destOrd="0" presId="urn:microsoft.com/office/officeart/2005/8/layout/vList5"/>
    <dgm:cxn modelId="{C98F50C9-7848-402E-A550-69BE744D08F6}" type="presParOf" srcId="{A038B205-462B-4F74-8D65-A94F9BF31455}" destId="{B0E1C208-EE28-4F2C-ACB4-A228FFABBC7E}"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13D252-B835-4DBC-82C6-072F81BCF6A4}">
      <dsp:nvSpPr>
        <dsp:cNvPr id="0" name=""/>
        <dsp:cNvSpPr/>
      </dsp:nvSpPr>
      <dsp:spPr>
        <a:xfrm rot="5400000">
          <a:off x="5544933" y="-2167564"/>
          <a:ext cx="1663801" cy="6001006"/>
        </a:xfrm>
        <a:prstGeom prst="round2SameRect">
          <a:avLst/>
        </a:prstGeom>
        <a:solidFill>
          <a:srgbClr val="FFC000">
            <a:alpha val="90000"/>
          </a:srgb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smtClean="0"/>
            <a:t>RF FR1 /FR2 further enhancement  (UL gap)</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Overlapping CA for LTE / brand new CBW</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DL 1024QAM</a:t>
          </a:r>
          <a:endParaRPr lang="zh-CN" altLang="en-US" sz="1800" kern="1200" dirty="0"/>
        </a:p>
        <a:p>
          <a:pPr marL="171450" lvl="1" indent="-171450" algn="l" defTabSz="800100">
            <a:lnSpc>
              <a:spcPct val="90000"/>
            </a:lnSpc>
            <a:spcBef>
              <a:spcPct val="0"/>
            </a:spcBef>
            <a:spcAft>
              <a:spcPct val="15000"/>
            </a:spcAft>
            <a:buChar char="••"/>
          </a:pPr>
          <a:r>
            <a:rPr lang="en-US" altLang="en-US" sz="1800" kern="1200" dirty="0" smtClean="0"/>
            <a:t>Power class(High power / Optimizations on PC fall back)</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ATG</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Smart repeater</a:t>
          </a:r>
          <a:endParaRPr lang="zh-CN" altLang="en-US" sz="1800" kern="1200" dirty="0"/>
        </a:p>
      </dsp:txBody>
      <dsp:txXfrm rot="-5400000">
        <a:off x="3376331" y="82258"/>
        <a:ext cx="5919786" cy="1501361"/>
      </dsp:txXfrm>
    </dsp:sp>
    <dsp:sp modelId="{B51A0AB6-5A11-4046-81F8-5DDF7584CF1A}">
      <dsp:nvSpPr>
        <dsp:cNvPr id="0" name=""/>
        <dsp:cNvSpPr/>
      </dsp:nvSpPr>
      <dsp:spPr>
        <a:xfrm>
          <a:off x="764" y="204250"/>
          <a:ext cx="3375566" cy="125737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altLang="zh-CN" sz="2200" kern="1200" dirty="0" smtClean="0"/>
            <a:t>RF</a:t>
          </a:r>
          <a:endParaRPr lang="zh-CN" altLang="en-US" sz="2200" kern="1200" dirty="0"/>
        </a:p>
      </dsp:txBody>
      <dsp:txXfrm>
        <a:off x="62144" y="265630"/>
        <a:ext cx="3252806" cy="1134614"/>
      </dsp:txXfrm>
    </dsp:sp>
    <dsp:sp modelId="{EEA83F5D-C098-4EC6-BA8C-0E799E8A3413}">
      <dsp:nvSpPr>
        <dsp:cNvPr id="0" name=""/>
        <dsp:cNvSpPr/>
      </dsp:nvSpPr>
      <dsp:spPr>
        <a:xfrm rot="5400000">
          <a:off x="5931205" y="-867574"/>
          <a:ext cx="891256" cy="6001006"/>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smtClean="0"/>
            <a:t>RRM further enhancement</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Measurement gap enhancement</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HST (FR1&amp;FR2)</a:t>
          </a:r>
          <a:endParaRPr lang="zh-CN" altLang="en-US" sz="1800" kern="1200" dirty="0"/>
        </a:p>
      </dsp:txBody>
      <dsp:txXfrm rot="-5400000">
        <a:off x="3376330" y="1730809"/>
        <a:ext cx="5957498" cy="804240"/>
      </dsp:txXfrm>
    </dsp:sp>
    <dsp:sp modelId="{ECFC44D8-E69B-4E81-8410-7044C6832F51}">
      <dsp:nvSpPr>
        <dsp:cNvPr id="0" name=""/>
        <dsp:cNvSpPr/>
      </dsp:nvSpPr>
      <dsp:spPr>
        <a:xfrm>
          <a:off x="764" y="1802255"/>
          <a:ext cx="3375566" cy="66134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altLang="zh-CN" sz="2200" kern="1200" dirty="0" smtClean="0"/>
            <a:t>RRM</a:t>
          </a:r>
          <a:endParaRPr lang="zh-CN" altLang="en-US" sz="2200" kern="1200" dirty="0"/>
        </a:p>
      </dsp:txBody>
      <dsp:txXfrm>
        <a:off x="33048" y="1834539"/>
        <a:ext cx="3310998" cy="596778"/>
      </dsp:txXfrm>
    </dsp:sp>
    <dsp:sp modelId="{B13EEEC9-4036-4D41-99A4-2D746151A1AC}">
      <dsp:nvSpPr>
        <dsp:cNvPr id="0" name=""/>
        <dsp:cNvSpPr/>
      </dsp:nvSpPr>
      <dsp:spPr>
        <a:xfrm rot="5400000">
          <a:off x="5964784" y="5079"/>
          <a:ext cx="824098" cy="6001006"/>
        </a:xfrm>
        <a:prstGeom prst="round2SameRect">
          <a:avLst/>
        </a:prstGeom>
        <a:solidFill>
          <a:srgbClr val="FFC000">
            <a:alpha val="90000"/>
          </a:srgb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smtClean="0"/>
            <a:t>Further enhancement for demodulation performance </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effectLst/>
            </a:rPr>
            <a:t>UE A</a:t>
          </a:r>
          <a:r>
            <a:rPr lang="en-US" sz="1800" kern="1200" dirty="0" smtClean="0">
              <a:effectLst/>
            </a:rPr>
            <a:t>dvanced receiver</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8 RX </a:t>
          </a:r>
          <a:r>
            <a:rPr lang="en-US" altLang="zh-CN" sz="1800" kern="1200" dirty="0" err="1" smtClean="0"/>
            <a:t>demod</a:t>
          </a:r>
          <a:endParaRPr lang="zh-CN" altLang="en-US" sz="1800" kern="1200" dirty="0"/>
        </a:p>
      </dsp:txBody>
      <dsp:txXfrm rot="-5400000">
        <a:off x="3376331" y="2633762"/>
        <a:ext cx="5960777" cy="743640"/>
      </dsp:txXfrm>
    </dsp:sp>
    <dsp:sp modelId="{1C54FA95-38C5-4B28-AD86-04FF750962C7}">
      <dsp:nvSpPr>
        <dsp:cNvPr id="0" name=""/>
        <dsp:cNvSpPr/>
      </dsp:nvSpPr>
      <dsp:spPr>
        <a:xfrm>
          <a:off x="764" y="2788453"/>
          <a:ext cx="3375566" cy="44922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altLang="zh-CN" sz="2200" kern="1200" dirty="0" err="1" smtClean="0"/>
            <a:t>Demod</a:t>
          </a:r>
          <a:endParaRPr lang="zh-CN" altLang="en-US" sz="2200" kern="1200" dirty="0"/>
        </a:p>
      </dsp:txBody>
      <dsp:txXfrm>
        <a:off x="22694" y="2810383"/>
        <a:ext cx="3331706" cy="405369"/>
      </dsp:txXfrm>
    </dsp:sp>
    <dsp:sp modelId="{B0E1C208-EE28-4F2C-ACB4-A228FFABBC7E}">
      <dsp:nvSpPr>
        <dsp:cNvPr id="0" name=""/>
        <dsp:cNvSpPr/>
      </dsp:nvSpPr>
      <dsp:spPr>
        <a:xfrm rot="5400000">
          <a:off x="5650433" y="1138982"/>
          <a:ext cx="1425670" cy="6044938"/>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altLang="zh-CN" sz="1800" kern="1200" dirty="0" smtClean="0"/>
            <a:t>MIMO OTA (agreed in RAN#88e)</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SISO OTA</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Dynamic OTA</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UE EMC</a:t>
          </a:r>
          <a:endParaRPr lang="zh-CN" altLang="en-US" sz="1800" kern="1200" dirty="0"/>
        </a:p>
        <a:p>
          <a:pPr marL="171450" lvl="1" indent="-171450" algn="l" defTabSz="800100">
            <a:lnSpc>
              <a:spcPct val="90000"/>
            </a:lnSpc>
            <a:spcBef>
              <a:spcPct val="0"/>
            </a:spcBef>
            <a:spcAft>
              <a:spcPct val="15000"/>
            </a:spcAft>
            <a:buChar char="••"/>
          </a:pPr>
          <a:r>
            <a:rPr lang="en-US" altLang="zh-CN" sz="1800" kern="1200" dirty="0" smtClean="0"/>
            <a:t>BS EMC</a:t>
          </a:r>
          <a:endParaRPr lang="zh-CN" altLang="en-US" sz="1800" kern="1200" dirty="0"/>
        </a:p>
      </dsp:txBody>
      <dsp:txXfrm rot="-5400000">
        <a:off x="3340800" y="3518211"/>
        <a:ext cx="5975343" cy="1286480"/>
      </dsp:txXfrm>
    </dsp:sp>
    <dsp:sp modelId="{207C6094-81E1-4691-BEB7-D5C1D74282F4}">
      <dsp:nvSpPr>
        <dsp:cNvPr id="0" name=""/>
        <dsp:cNvSpPr/>
      </dsp:nvSpPr>
      <dsp:spPr>
        <a:xfrm>
          <a:off x="764" y="3935799"/>
          <a:ext cx="3339269" cy="44922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altLang="zh-CN" sz="2200" kern="1200" dirty="0" smtClean="0"/>
            <a:t>Test</a:t>
          </a:r>
          <a:endParaRPr lang="zh-CN" altLang="en-US" sz="2200" kern="1200" dirty="0"/>
        </a:p>
      </dsp:txBody>
      <dsp:txXfrm>
        <a:off x="22694" y="3957729"/>
        <a:ext cx="3295409" cy="40536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B6B4C5-187A-4C2C-9EC3-E6BBBA3971E9}" type="datetimeFigureOut">
              <a:rPr lang="zh-CN" altLang="en-US" smtClean="0"/>
              <a:t>2020/9/7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69C3A2-2828-4544-B180-43948389E1AA}" type="slidenum">
              <a:rPr lang="zh-CN" altLang="en-US" smtClean="0"/>
              <a:t>‹#›</a:t>
            </a:fld>
            <a:endParaRPr lang="zh-CN" altLang="en-US"/>
          </a:p>
        </p:txBody>
      </p:sp>
    </p:spTree>
    <p:extLst>
      <p:ext uri="{BB962C8B-B14F-4D97-AF65-F5344CB8AC3E}">
        <p14:creationId xmlns:p14="http://schemas.microsoft.com/office/powerpoint/2010/main" val="590047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268851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566846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2366773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2303828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3253808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3889553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26161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39209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7" name="Slide Number Placeholder 6"/>
          <p:cNvSpPr>
            <a:spLocks noGrp="1"/>
          </p:cNvSpPr>
          <p:nvPr>
            <p:ph type="sldNum" sz="quarter" idx="12"/>
          </p:nvPr>
        </p:nvSpPr>
        <p:spPr/>
        <p:txBody>
          <a:bodyPr/>
          <a:lstStyle/>
          <a:p>
            <a:fld id="{7B2B9A79-6D88-419A-929B-FE52A461377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Tree>
    <p:extLst>
      <p:ext uri="{BB962C8B-B14F-4D97-AF65-F5344CB8AC3E}">
        <p14:creationId xmlns:p14="http://schemas.microsoft.com/office/powerpoint/2010/main" val="647807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9" name="Slide Number Placeholder 8"/>
          <p:cNvSpPr>
            <a:spLocks noGrp="1"/>
          </p:cNvSpPr>
          <p:nvPr>
            <p:ph type="sldNum" sz="quarter" idx="12"/>
          </p:nvPr>
        </p:nvSpPr>
        <p:spPr/>
        <p:txBody>
          <a:bodyPr/>
          <a:lstStyle/>
          <a:p>
            <a:fld id="{7B2B9A79-6D88-419A-929B-FE52A461377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Tree>
    <p:extLst>
      <p:ext uri="{BB962C8B-B14F-4D97-AF65-F5344CB8AC3E}">
        <p14:creationId xmlns:p14="http://schemas.microsoft.com/office/powerpoint/2010/main" val="24722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Slide Number Placeholder 4"/>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784945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3051189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AE513859-DDB8-42A7-AB99-CB76DF6E564B}" type="datetimeFigureOut">
              <a:rPr lang="zh-CN" altLang="en-US" smtClean="0"/>
              <a:t>2020/9/7</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1868571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2300539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AE513859-DDB8-42A7-AB99-CB76DF6E564B}" type="datetimeFigureOut">
              <a:rPr lang="zh-CN" altLang="en-US" smtClean="0"/>
              <a:t>2020/9/7</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B2B9A79-6D88-419A-929B-FE52A461377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8736490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5347" y="1305996"/>
            <a:ext cx="11748052" cy="3131627"/>
          </a:xfrm>
          <a:prstGeom prst="rect">
            <a:avLst/>
          </a:prstGeom>
        </p:spPr>
        <p:txBody>
          <a:bodyPr wrap="square">
            <a:spAutoFit/>
          </a:bodyPr>
          <a:lstStyle/>
          <a:p>
            <a:r>
              <a:rPr lang="en-GB" altLang="zh-CN" sz="3200" b="1" dirty="0">
                <a:latin typeface="Arial" panose="020B0604020202020204" pitchFamily="34" charset="0"/>
                <a:ea typeface="Times New Roman" panose="02020603050405020304" pitchFamily="18" charset="0"/>
              </a:rPr>
              <a:t>3GPP TSG RAN Meeting #89e	</a:t>
            </a:r>
            <a:r>
              <a:rPr lang="en-GB" altLang="zh-CN" sz="3200" b="1" dirty="0">
                <a:latin typeface="Arial" panose="020B0604020202020204" pitchFamily="34" charset="0"/>
                <a:ea typeface="MS Mincho"/>
              </a:rPr>
              <a:t>			</a:t>
            </a:r>
            <a:r>
              <a:rPr lang="en-GB" altLang="zh-CN" sz="3200" b="1" dirty="0" smtClean="0">
                <a:latin typeface="Arial" panose="020B0604020202020204" pitchFamily="34" charset="0"/>
                <a:ea typeface="MS Mincho"/>
              </a:rPr>
              <a:t>  </a:t>
            </a:r>
            <a:r>
              <a:rPr lang="en-GB" altLang="zh-CN" sz="3200" b="1" dirty="0" smtClean="0">
                <a:latin typeface="Arial" panose="020B0604020202020204" pitchFamily="34" charset="0"/>
                <a:ea typeface="Times New Roman" panose="02020603050405020304" pitchFamily="18" charset="0"/>
              </a:rPr>
              <a:t>RP-20</a:t>
            </a:r>
            <a:r>
              <a:rPr lang="en-US" altLang="zh-CN" sz="3200" b="1" dirty="0" smtClean="0">
                <a:latin typeface="Arial" panose="020B0604020202020204" pitchFamily="34" charset="0"/>
                <a:ea typeface="Times New Roman" panose="02020603050405020304" pitchFamily="18" charset="0"/>
              </a:rPr>
              <a:t>1635</a:t>
            </a:r>
            <a:endParaRPr lang="zh-CN" altLang="zh-CN" sz="3200" b="1" dirty="0">
              <a:latin typeface="Arial" panose="020B0604020202020204" pitchFamily="34" charset="0"/>
              <a:ea typeface="Times New Roman" panose="02020603050405020304" pitchFamily="18" charset="0"/>
            </a:endParaRPr>
          </a:p>
          <a:p>
            <a:pPr hangingPunct="0">
              <a:spcAft>
                <a:spcPts val="900"/>
              </a:spcAft>
            </a:pPr>
            <a:r>
              <a:rPr lang="en-GB" altLang="zh-CN" sz="3200" b="1" dirty="0">
                <a:latin typeface="Arial" panose="020B0604020202020204" pitchFamily="34" charset="0"/>
                <a:ea typeface="Times New Roman" panose="02020603050405020304" pitchFamily="18" charset="0"/>
              </a:rPr>
              <a:t>Electronic Meeting, September 14 - 18, 2020</a:t>
            </a:r>
            <a:endParaRPr lang="zh-CN" altLang="zh-CN" dirty="0">
              <a:latin typeface="Times New Roman" panose="02020603050405020304" pitchFamily="18" charset="0"/>
              <a:ea typeface="Times New Roman" panose="02020603050405020304" pitchFamily="18" charset="0"/>
            </a:endParaRPr>
          </a:p>
          <a:p>
            <a:pPr hangingPunct="0">
              <a:spcAft>
                <a:spcPts val="900"/>
              </a:spcAft>
            </a:pPr>
            <a:r>
              <a:rPr lang="en-GB" altLang="zh-CN" sz="1600" dirty="0">
                <a:latin typeface="Arial" panose="020B0604020202020204" pitchFamily="34" charset="0"/>
                <a:ea typeface="Times New Roman" panose="02020603050405020304" pitchFamily="18" charset="0"/>
              </a:rPr>
              <a:t> </a:t>
            </a:r>
            <a:endParaRPr lang="zh-CN" altLang="zh-CN" dirty="0">
              <a:latin typeface="Times New Roman" panose="02020603050405020304" pitchFamily="18" charset="0"/>
              <a:ea typeface="Times New Roman" panose="02020603050405020304" pitchFamily="18" charset="0"/>
            </a:endParaRPr>
          </a:p>
          <a:p>
            <a:pPr hangingPunct="0">
              <a:spcAft>
                <a:spcPts val="900"/>
              </a:spcAft>
            </a:pPr>
            <a:r>
              <a:rPr lang="en-US" altLang="zh-CN" sz="2000" b="1" dirty="0">
                <a:latin typeface="Arial" panose="020B0604020202020204" pitchFamily="34" charset="0"/>
                <a:ea typeface="Times New Roman" panose="02020603050405020304" pitchFamily="18" charset="0"/>
                <a:cs typeface="Times New Roman" panose="02020603050405020304" pitchFamily="18" charset="0"/>
              </a:rPr>
              <a:t>Agenda Item:</a:t>
            </a:r>
            <a:r>
              <a:rPr lang="en-US" altLang="zh-CN" sz="2000" dirty="0">
                <a:latin typeface="Arial" panose="020B0604020202020204" pitchFamily="34" charset="0"/>
                <a:ea typeface="Times New Roman" panose="02020603050405020304" pitchFamily="18" charset="0"/>
                <a:cs typeface="Times New Roman" panose="02020603050405020304" pitchFamily="18" charset="0"/>
              </a:rPr>
              <a:t>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         9.1</a:t>
            </a:r>
            <a:endParaRPr lang="zh-CN" altLang="zh-CN" sz="2000" dirty="0" smtClean="0">
              <a:latin typeface="Times New Roman" panose="02020603050405020304" pitchFamily="18" charset="0"/>
              <a:ea typeface="Times New Roman" panose="02020603050405020304" pitchFamily="18" charset="0"/>
            </a:endParaRPr>
          </a:p>
          <a:p>
            <a:pPr hangingPunct="0">
              <a:spcAft>
                <a:spcPts val="900"/>
              </a:spcAft>
            </a:pP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Source: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Xiaomi</a:t>
            </a:r>
          </a:p>
          <a:p>
            <a:pPr hangingPunct="0">
              <a:spcAft>
                <a:spcPts val="900"/>
              </a:spcAft>
            </a:pP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Title</a:t>
            </a:r>
            <a:r>
              <a:rPr lang="en-GB" altLang="zh-CN" sz="2000" b="1" dirty="0">
                <a:latin typeface="Arial" panose="020B0604020202020204" pitchFamily="34" charset="0"/>
                <a:ea typeface="Times New Roman" panose="02020603050405020304" pitchFamily="18" charset="0"/>
                <a:cs typeface="Times New Roman" panose="02020603050405020304" pitchFamily="18" charset="0"/>
              </a:rPr>
              <a:t>:		</a:t>
            </a: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         </a:t>
            </a:r>
            <a:r>
              <a:rPr lang="en-US" altLang="zh-CN" sz="2000" b="1" dirty="0">
                <a:latin typeface="Arial" panose="020B0604020202020204" pitchFamily="34" charset="0"/>
                <a:ea typeface="Times New Roman" panose="02020603050405020304" pitchFamily="18" charset="0"/>
                <a:cs typeface="Times New Roman" panose="02020603050405020304" pitchFamily="18" charset="0"/>
              </a:rPr>
              <a:t>Views on RAN4 Rel-17 non-spectrum WI/SI </a:t>
            </a:r>
          </a:p>
          <a:p>
            <a:pPr hangingPunct="0">
              <a:spcAft>
                <a:spcPts val="900"/>
              </a:spcAft>
            </a:pP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Document </a:t>
            </a:r>
            <a:r>
              <a:rPr lang="en-GB" altLang="zh-CN" sz="2000" b="1" dirty="0">
                <a:latin typeface="Arial" panose="020B0604020202020204" pitchFamily="34" charset="0"/>
                <a:ea typeface="Times New Roman" panose="02020603050405020304" pitchFamily="18" charset="0"/>
                <a:cs typeface="Times New Roman" panose="02020603050405020304" pitchFamily="18" charset="0"/>
              </a:rPr>
              <a:t>for:	</a:t>
            </a: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Discussion</a:t>
            </a:r>
            <a:endParaRPr lang="zh-CN" altLang="zh-CN" sz="2000" b="1"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3338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TU budget in RAN4</a:t>
            </a:r>
            <a:endParaRPr lang="zh-CN" altLang="en-US" dirty="0"/>
          </a:p>
        </p:txBody>
      </p:sp>
      <p:sp>
        <p:nvSpPr>
          <p:cNvPr id="3" name="内容占位符 2"/>
          <p:cNvSpPr>
            <a:spLocks noGrp="1"/>
          </p:cNvSpPr>
          <p:nvPr>
            <p:ph idx="1"/>
          </p:nvPr>
        </p:nvSpPr>
        <p:spPr/>
        <p:txBody>
          <a:bodyPr/>
          <a:lstStyle/>
          <a:p>
            <a:r>
              <a:rPr lang="en-US" altLang="zh-CN" sz="2000" dirty="0"/>
              <a:t>RAN4 TU capacity and </a:t>
            </a:r>
            <a:r>
              <a:rPr lang="en-US" altLang="zh-CN" sz="2000" dirty="0" smtClean="0"/>
              <a:t>allocation (2020 Q3)</a:t>
            </a:r>
          </a:p>
          <a:p>
            <a:pPr lvl="1"/>
            <a:r>
              <a:rPr lang="en-US" altLang="zh-CN" sz="1800" dirty="0" smtClean="0"/>
              <a:t>RF: NR 23 TUs, LTE 2 TUs</a:t>
            </a:r>
            <a:endParaRPr lang="en-US" altLang="zh-CN" sz="1800" dirty="0" smtClean="0">
              <a:solidFill>
                <a:srgbClr val="72AF2F"/>
              </a:solidFill>
            </a:endParaRPr>
          </a:p>
          <a:p>
            <a:pPr lvl="1"/>
            <a:r>
              <a:rPr lang="en-US" altLang="zh-CN" sz="1800" dirty="0" smtClean="0"/>
              <a:t>RD</a:t>
            </a:r>
            <a:r>
              <a:rPr lang="en-US" altLang="zh-CN" sz="1800" dirty="0"/>
              <a:t>: NR </a:t>
            </a:r>
            <a:r>
              <a:rPr lang="en-US" altLang="zh-CN" sz="1800" dirty="0" smtClean="0"/>
              <a:t>18 </a:t>
            </a:r>
            <a:r>
              <a:rPr lang="en-US" altLang="zh-CN" sz="1800" dirty="0"/>
              <a:t>TUs, LTE </a:t>
            </a:r>
            <a:r>
              <a:rPr lang="en-US" altLang="zh-CN" sz="1800" dirty="0" smtClean="0"/>
              <a:t>2 </a:t>
            </a:r>
            <a:r>
              <a:rPr lang="en-US" altLang="zh-CN" sz="1800" dirty="0"/>
              <a:t>TUs</a:t>
            </a:r>
          </a:p>
          <a:p>
            <a:endParaRPr lang="zh-CN" altLang="en-US" dirty="0"/>
          </a:p>
        </p:txBody>
      </p:sp>
      <mc:AlternateContent xmlns:mc="http://schemas.openxmlformats.org/markup-compatibility/2006" xmlns:a14="http://schemas.microsoft.com/office/drawing/2010/main">
        <mc:Choice Requires="a14">
          <p:graphicFrame>
            <p:nvGraphicFramePr>
              <p:cNvPr id="4" name="Table 7"/>
              <p:cNvGraphicFramePr>
                <a:graphicFrameLocks noGrp="1"/>
              </p:cNvGraphicFramePr>
              <p:nvPr>
                <p:extLst/>
              </p:nvPr>
            </p:nvGraphicFramePr>
            <p:xfrm>
              <a:off x="1453604" y="2451514"/>
              <a:ext cx="8938904" cy="2257122"/>
            </p:xfrm>
            <a:graphic>
              <a:graphicData uri="http://schemas.openxmlformats.org/drawingml/2006/table">
                <a:tbl>
                  <a:tblPr>
                    <a:tableStyleId>{0505E3EF-67EA-436B-97B2-0124C06EBD24}</a:tableStyleId>
                  </a:tblPr>
                  <a:tblGrid>
                    <a:gridCol w="2846359">
                      <a:extLst>
                        <a:ext uri="{9D8B030D-6E8A-4147-A177-3AD203B41FA5}">
                          <a16:colId xmlns:a16="http://schemas.microsoft.com/office/drawing/2014/main" val="20000"/>
                        </a:ext>
                      </a:extLst>
                    </a:gridCol>
                    <a:gridCol w="1031710">
                      <a:extLst>
                        <a:ext uri="{9D8B030D-6E8A-4147-A177-3AD203B41FA5}">
                          <a16:colId xmlns:a16="http://schemas.microsoft.com/office/drawing/2014/main" val="20001"/>
                        </a:ext>
                      </a:extLst>
                    </a:gridCol>
                    <a:gridCol w="835627">
                      <a:extLst>
                        <a:ext uri="{9D8B030D-6E8A-4147-A177-3AD203B41FA5}">
                          <a16:colId xmlns:a16="http://schemas.microsoft.com/office/drawing/2014/main" val="20002"/>
                        </a:ext>
                      </a:extLst>
                    </a:gridCol>
                    <a:gridCol w="876680">
                      <a:extLst>
                        <a:ext uri="{9D8B030D-6E8A-4147-A177-3AD203B41FA5}">
                          <a16:colId xmlns:a16="http://schemas.microsoft.com/office/drawing/2014/main" val="20005"/>
                        </a:ext>
                      </a:extLst>
                    </a:gridCol>
                    <a:gridCol w="1129789">
                      <a:extLst>
                        <a:ext uri="{9D8B030D-6E8A-4147-A177-3AD203B41FA5}">
                          <a16:colId xmlns:a16="http://schemas.microsoft.com/office/drawing/2014/main" val="20006"/>
                        </a:ext>
                      </a:extLst>
                    </a:gridCol>
                    <a:gridCol w="1225070">
                      <a:extLst>
                        <a:ext uri="{9D8B030D-6E8A-4147-A177-3AD203B41FA5}">
                          <a16:colId xmlns:a16="http://schemas.microsoft.com/office/drawing/2014/main" val="20007"/>
                        </a:ext>
                      </a:extLst>
                    </a:gridCol>
                    <a:gridCol w="993669">
                      <a:extLst>
                        <a:ext uri="{9D8B030D-6E8A-4147-A177-3AD203B41FA5}">
                          <a16:colId xmlns:a16="http://schemas.microsoft.com/office/drawing/2014/main" val="20008"/>
                        </a:ext>
                      </a:extLst>
                    </a:gridCol>
                  </a:tblGrid>
                  <a:tr h="376187">
                    <a:tc rowSpan="3">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NR TUs in RAN4</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gridSpan="2">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2020Q4</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h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tc gridSpan="2">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2021Q1</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h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tc gridSpan="2">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2022Q2</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h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extLst>
                      <a:ext uri="{0D108BD9-81ED-4DB2-BD59-A6C34878D82A}">
                        <a16:rowId xmlns:a16="http://schemas.microsoft.com/office/drawing/2014/main" val="10000"/>
                      </a:ext>
                    </a:extLst>
                  </a:tr>
                  <a:tr h="376187">
                    <a:tc v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RF</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RD</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RF</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RD</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RF</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RD</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extLst>
                      <a:ext uri="{0D108BD9-81ED-4DB2-BD59-A6C34878D82A}">
                        <a16:rowId xmlns:a16="http://schemas.microsoft.com/office/drawing/2014/main" val="10001"/>
                      </a:ext>
                    </a:extLst>
                  </a:tr>
                  <a:tr h="376187">
                    <a:tc vMerge="1">
                      <a:txBody>
                        <a:bodyPr/>
                        <a:lstStyle/>
                        <a:p>
                          <a:pPr algn="l"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tc>
                      <a:txBody>
                        <a:bodyPr/>
                        <a:lstStyle/>
                        <a:p>
                          <a:pPr algn="ctr" fontAlgn="b"/>
                          <a:r>
                            <a:rPr lang="en-US" sz="1400" u="none" strike="noStrike" dirty="0" smtClean="0">
                              <a:effectLst/>
                            </a:rPr>
                            <a:t>97e</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97e</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98bis</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98bis</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extLst>
                      <a:ext uri="{0D108BD9-81ED-4DB2-BD59-A6C34878D82A}">
                        <a16:rowId xmlns:a16="http://schemas.microsoft.com/office/drawing/2014/main" val="10002"/>
                      </a:ext>
                    </a:extLst>
                  </a:tr>
                  <a:tr h="376187">
                    <a:tc>
                      <a:txBody>
                        <a:bodyPr/>
                        <a:lstStyle/>
                        <a:p>
                          <a:pPr algn="ctr" fontAlgn="b"/>
                          <a:r>
                            <a:rPr lang="en-US" sz="1400" u="none" strike="noStrike" dirty="0">
                              <a:effectLst/>
                            </a:rPr>
                            <a:t>A</a:t>
                          </a:r>
                          <a:r>
                            <a:rPr lang="en-US" sz="1400" u="none" strike="noStrike" dirty="0" smtClean="0">
                              <a:effectLst/>
                            </a:rPr>
                            <a:t>vailable </a:t>
                          </a:r>
                          <a:r>
                            <a:rPr lang="en-US" sz="1400" u="none" strike="noStrike" dirty="0">
                              <a:effectLst/>
                            </a:rPr>
                            <a:t>capacity</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23</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18</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23</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18</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23</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18</a:t>
                          </a:r>
                          <a:endParaRPr lang="en-US" sz="1400" u="none" strike="noStrike" kern="1200" dirty="0">
                            <a:solidFill>
                              <a:schemeClr val="dk1"/>
                            </a:solidFill>
                            <a:effectLst/>
                            <a:latin typeface="+mn-lt"/>
                            <a:ea typeface="+mn-ea"/>
                            <a:cs typeface="+mn-cs"/>
                          </a:endParaRPr>
                        </a:p>
                      </a:txBody>
                      <a:tcPr marL="9525" marR="9525" marT="9525" marB="0" anchor="ctr">
                        <a:noFill/>
                      </a:tcPr>
                    </a:tc>
                    <a:extLst>
                      <a:ext uri="{0D108BD9-81ED-4DB2-BD59-A6C34878D82A}">
                        <a16:rowId xmlns:a16="http://schemas.microsoft.com/office/drawing/2014/main" val="10004"/>
                      </a:ext>
                    </a:extLst>
                  </a:tr>
                  <a:tr h="376187">
                    <a:tc>
                      <a:txBody>
                        <a:bodyPr/>
                        <a:lstStyle/>
                        <a:p>
                          <a:pPr algn="ctr" fontAlgn="b"/>
                          <a:r>
                            <a:rPr lang="en-US" sz="1400" u="none" strike="noStrike" dirty="0">
                              <a:effectLst/>
                            </a:rPr>
                            <a:t>total used capacity</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16.3</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15.1</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mn-lt"/>
                              <a:ea typeface="+mn-ea"/>
                              <a:cs typeface="+mn-cs"/>
                            </a:rPr>
                            <a:t>14.1</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15.6</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14</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9.5</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extLst>
                      <a:ext uri="{0D108BD9-81ED-4DB2-BD59-A6C34878D82A}">
                        <a16:rowId xmlns:a16="http://schemas.microsoft.com/office/drawing/2014/main" val="1434236982"/>
                      </a:ext>
                    </a:extLst>
                  </a:tr>
                  <a:tr h="376187">
                    <a:tc>
                      <a:txBody>
                        <a:bodyPr/>
                        <a:lstStyle/>
                        <a:p>
                          <a:pPr algn="ctr" fontAlgn="b"/>
                          <a:r>
                            <a:rPr lang="en-US" sz="1400" u="none" strike="noStrike" dirty="0">
                              <a:effectLst/>
                            </a:rPr>
                            <a:t>remaining/exceeded capacity</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6.7</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2.9</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14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8.9</m:t>
                                </m:r>
                              </m:oMath>
                            </m:oMathPara>
                          </a14:m>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14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2.4</m:t>
                                </m:r>
                              </m:oMath>
                            </m:oMathPara>
                          </a14:m>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9</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8.5</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extLst>
                      <a:ext uri="{0D108BD9-81ED-4DB2-BD59-A6C34878D82A}">
                        <a16:rowId xmlns:a16="http://schemas.microsoft.com/office/drawing/2014/main" val="10005"/>
                      </a:ext>
                    </a:extLst>
                  </a:tr>
                </a:tbl>
              </a:graphicData>
            </a:graphic>
          </p:graphicFrame>
        </mc:Choice>
        <mc:Fallback xmlns="">
          <p:graphicFrame>
            <p:nvGraphicFramePr>
              <p:cNvPr id="4" name="Table 7"/>
              <p:cNvGraphicFramePr>
                <a:graphicFrameLocks noGrp="1"/>
              </p:cNvGraphicFramePr>
              <p:nvPr>
                <p:extLst>
                  <p:ext uri="{D42A27DB-BD31-4B8C-83A1-F6EECF244321}">
                    <p14:modId xmlns:p14="http://schemas.microsoft.com/office/powerpoint/2010/main" val="4142465192"/>
                  </p:ext>
                </p:extLst>
              </p:nvPr>
            </p:nvGraphicFramePr>
            <p:xfrm>
              <a:off x="1453604" y="2451514"/>
              <a:ext cx="8938904" cy="2257122"/>
            </p:xfrm>
            <a:graphic>
              <a:graphicData uri="http://schemas.openxmlformats.org/drawingml/2006/table">
                <a:tbl>
                  <a:tblPr>
                    <a:tableStyleId>{0505E3EF-67EA-436B-97B2-0124C06EBD24}</a:tableStyleId>
                  </a:tblPr>
                  <a:tblGrid>
                    <a:gridCol w="2846359">
                      <a:extLst>
                        <a:ext uri="{9D8B030D-6E8A-4147-A177-3AD203B41FA5}">
                          <a16:colId xmlns:a16="http://schemas.microsoft.com/office/drawing/2014/main" val="20000"/>
                        </a:ext>
                      </a:extLst>
                    </a:gridCol>
                    <a:gridCol w="1031710">
                      <a:extLst>
                        <a:ext uri="{9D8B030D-6E8A-4147-A177-3AD203B41FA5}">
                          <a16:colId xmlns:a16="http://schemas.microsoft.com/office/drawing/2014/main" val="20001"/>
                        </a:ext>
                      </a:extLst>
                    </a:gridCol>
                    <a:gridCol w="835627">
                      <a:extLst>
                        <a:ext uri="{9D8B030D-6E8A-4147-A177-3AD203B41FA5}">
                          <a16:colId xmlns:a16="http://schemas.microsoft.com/office/drawing/2014/main" val="20002"/>
                        </a:ext>
                      </a:extLst>
                    </a:gridCol>
                    <a:gridCol w="876680">
                      <a:extLst>
                        <a:ext uri="{9D8B030D-6E8A-4147-A177-3AD203B41FA5}">
                          <a16:colId xmlns:a16="http://schemas.microsoft.com/office/drawing/2014/main" val="20005"/>
                        </a:ext>
                      </a:extLst>
                    </a:gridCol>
                    <a:gridCol w="1129789">
                      <a:extLst>
                        <a:ext uri="{9D8B030D-6E8A-4147-A177-3AD203B41FA5}">
                          <a16:colId xmlns:a16="http://schemas.microsoft.com/office/drawing/2014/main" val="20006"/>
                        </a:ext>
                      </a:extLst>
                    </a:gridCol>
                    <a:gridCol w="1225070">
                      <a:extLst>
                        <a:ext uri="{9D8B030D-6E8A-4147-A177-3AD203B41FA5}">
                          <a16:colId xmlns:a16="http://schemas.microsoft.com/office/drawing/2014/main" val="20007"/>
                        </a:ext>
                      </a:extLst>
                    </a:gridCol>
                    <a:gridCol w="993669">
                      <a:extLst>
                        <a:ext uri="{9D8B030D-6E8A-4147-A177-3AD203B41FA5}">
                          <a16:colId xmlns:a16="http://schemas.microsoft.com/office/drawing/2014/main" val="20008"/>
                        </a:ext>
                      </a:extLst>
                    </a:gridCol>
                  </a:tblGrid>
                  <a:tr h="376187">
                    <a:tc rowSpan="3">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NR TUs in RAN4</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gridSpan="2">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2020Q4</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h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tc gridSpan="2">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2021Q1</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h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tc gridSpan="2">
                      <a:txBody>
                        <a:bodyPr/>
                        <a:lstStyle/>
                        <a:p>
                          <a:pPr algn="ctr" fontAlgn="b"/>
                          <a:r>
                            <a:rPr lang="en-US" sz="1400" b="0" i="0" u="none" strike="noStrike" dirty="0" smtClean="0">
                              <a:solidFill>
                                <a:srgbClr val="000000"/>
                              </a:solidFill>
                              <a:effectLst/>
                              <a:latin typeface="맑은 고딕" panose="020B0503020000020004" pitchFamily="34" charset="-127"/>
                              <a:ea typeface="맑은 고딕" panose="020B0503020000020004" pitchFamily="34" charset="-127"/>
                            </a:rPr>
                            <a:t>2022Q2</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h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extLst>
                      <a:ext uri="{0D108BD9-81ED-4DB2-BD59-A6C34878D82A}">
                        <a16:rowId xmlns:a16="http://schemas.microsoft.com/office/drawing/2014/main" val="10000"/>
                      </a:ext>
                    </a:extLst>
                  </a:tr>
                  <a:tr h="376187">
                    <a:tc vMerge="1">
                      <a:txBody>
                        <a:bodyPr/>
                        <a:lstStyle/>
                        <a:p>
                          <a:pPr algn="ctr"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RF</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RD</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RF</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RD</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RF</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RD</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extLst>
                      <a:ext uri="{0D108BD9-81ED-4DB2-BD59-A6C34878D82A}">
                        <a16:rowId xmlns:a16="http://schemas.microsoft.com/office/drawing/2014/main" val="10001"/>
                      </a:ext>
                    </a:extLst>
                  </a:tr>
                  <a:tr h="376187">
                    <a:tc vMerge="1">
                      <a:txBody>
                        <a:bodyPr/>
                        <a:lstStyle/>
                        <a:p>
                          <a:pPr algn="l" fontAlgn="b"/>
                          <a:endParaRPr lang="en-US" sz="16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b"/>
                    </a:tc>
                    <a:tc>
                      <a:txBody>
                        <a:bodyPr/>
                        <a:lstStyle/>
                        <a:p>
                          <a:pPr algn="ctr" fontAlgn="b"/>
                          <a:r>
                            <a:rPr lang="en-US" sz="1400" u="none" strike="noStrike" dirty="0" smtClean="0">
                              <a:effectLst/>
                            </a:rPr>
                            <a:t>97e</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97e</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98bis</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algn="ctr" fontAlgn="b"/>
                          <a:r>
                            <a:rPr lang="en-US" sz="1400" u="none" strike="noStrike" dirty="0" smtClean="0">
                              <a:effectLst/>
                            </a:rPr>
                            <a:t>98bis</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extLst>
                      <a:ext uri="{0D108BD9-81ED-4DB2-BD59-A6C34878D82A}">
                        <a16:rowId xmlns:a16="http://schemas.microsoft.com/office/drawing/2014/main" val="10002"/>
                      </a:ext>
                    </a:extLst>
                  </a:tr>
                  <a:tr h="376187">
                    <a:tc>
                      <a:txBody>
                        <a:bodyPr/>
                        <a:lstStyle/>
                        <a:p>
                          <a:pPr algn="ctr" fontAlgn="b"/>
                          <a:r>
                            <a:rPr lang="en-US" sz="1400" u="none" strike="noStrike" dirty="0">
                              <a:effectLst/>
                            </a:rPr>
                            <a:t>A</a:t>
                          </a:r>
                          <a:r>
                            <a:rPr lang="en-US" sz="1400" u="none" strike="noStrike" dirty="0" smtClean="0">
                              <a:effectLst/>
                            </a:rPr>
                            <a:t>vailable </a:t>
                          </a:r>
                          <a:r>
                            <a:rPr lang="en-US" sz="1400" u="none" strike="noStrike" dirty="0">
                              <a:effectLst/>
                            </a:rPr>
                            <a:t>capacity</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23</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18</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23</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18</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23</a:t>
                          </a:r>
                          <a:endParaRPr lang="en-US" sz="1400" u="none" strike="noStrike" kern="1200" dirty="0">
                            <a:solidFill>
                              <a:schemeClr val="dk1"/>
                            </a:solidFill>
                            <a:effectLst/>
                            <a:latin typeface="+mn-lt"/>
                            <a:ea typeface="+mn-ea"/>
                            <a:cs typeface="+mn-cs"/>
                          </a:endParaRPr>
                        </a:p>
                      </a:txBody>
                      <a:tcPr marL="9525" marR="9525" marT="9525" marB="0" anchor="ctr">
                        <a:noFill/>
                      </a:tcPr>
                    </a:tc>
                    <a:tc>
                      <a:txBody>
                        <a:bodyPr/>
                        <a:lstStyle/>
                        <a:p>
                          <a:pPr marL="0" algn="ctr" defTabSz="914400" rtl="0" eaLnBrk="1" fontAlgn="b" latinLnBrk="0" hangingPunct="1"/>
                          <a:r>
                            <a:rPr lang="en-US" sz="1400" u="none" strike="noStrike" kern="1200" dirty="0" smtClean="0">
                              <a:solidFill>
                                <a:schemeClr val="dk1"/>
                              </a:solidFill>
                              <a:effectLst/>
                              <a:latin typeface="+mn-lt"/>
                              <a:ea typeface="+mn-ea"/>
                              <a:cs typeface="+mn-cs"/>
                            </a:rPr>
                            <a:t>18</a:t>
                          </a:r>
                          <a:endParaRPr lang="en-US" sz="1400" u="none" strike="noStrike" kern="1200" dirty="0">
                            <a:solidFill>
                              <a:schemeClr val="dk1"/>
                            </a:solidFill>
                            <a:effectLst/>
                            <a:latin typeface="+mn-lt"/>
                            <a:ea typeface="+mn-ea"/>
                            <a:cs typeface="+mn-cs"/>
                          </a:endParaRPr>
                        </a:p>
                      </a:txBody>
                      <a:tcPr marL="9525" marR="9525" marT="9525" marB="0" anchor="ctr">
                        <a:noFill/>
                      </a:tcPr>
                    </a:tc>
                    <a:extLst>
                      <a:ext uri="{0D108BD9-81ED-4DB2-BD59-A6C34878D82A}">
                        <a16:rowId xmlns:a16="http://schemas.microsoft.com/office/drawing/2014/main" val="10004"/>
                      </a:ext>
                    </a:extLst>
                  </a:tr>
                  <a:tr h="376187">
                    <a:tc>
                      <a:txBody>
                        <a:bodyPr/>
                        <a:lstStyle/>
                        <a:p>
                          <a:pPr algn="ctr" fontAlgn="b"/>
                          <a:r>
                            <a:rPr lang="en-US" sz="1400" u="none" strike="noStrike" dirty="0">
                              <a:effectLst/>
                            </a:rPr>
                            <a:t>total used capacity</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16.3</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15.1</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mn-lt"/>
                              <a:ea typeface="+mn-ea"/>
                              <a:cs typeface="+mn-cs"/>
                            </a:rPr>
                            <a:t>14.1</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15.6</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14</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9.5</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noFill/>
                      </a:tcPr>
                    </a:tc>
                    <a:extLst>
                      <a:ext uri="{0D108BD9-81ED-4DB2-BD59-A6C34878D82A}">
                        <a16:rowId xmlns:a16="http://schemas.microsoft.com/office/drawing/2014/main" val="1434236982"/>
                      </a:ext>
                    </a:extLst>
                  </a:tr>
                  <a:tr h="376187">
                    <a:tc>
                      <a:txBody>
                        <a:bodyPr/>
                        <a:lstStyle/>
                        <a:p>
                          <a:pPr algn="ctr" fontAlgn="b"/>
                          <a:r>
                            <a:rPr lang="en-US" sz="1400" u="none" strike="noStrike" dirty="0">
                              <a:effectLst/>
                            </a:rPr>
                            <a:t>remaining/exceeded capacity</a:t>
                          </a:r>
                          <a:endParaRPr lang="en-US" sz="1400" b="0" i="0" u="none" strike="noStrike" dirty="0">
                            <a:solidFill>
                              <a:srgbClr val="000000"/>
                            </a:solidFill>
                            <a:effectLst/>
                            <a:latin typeface="맑은 고딕" panose="020B0503020000020004" pitchFamily="34" charset="-127"/>
                            <a:ea typeface="맑은 고딕" panose="020B0503020000020004" pitchFamily="34" charset="-127"/>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6.7</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2.9</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tc>
                      <a:txBody>
                        <a:bodyPr/>
                        <a:lstStyle/>
                        <a:p>
                          <a:endParaRPr lang="zh-CN"/>
                        </a:p>
                      </a:txBody>
                      <a:tcPr marL="9525" marR="9525" marT="9525" marB="0" anchor="ctr">
                        <a:blipFill>
                          <a:blip r:embed="rId2"/>
                          <a:stretch>
                            <a:fillRect l="-541958" t="-500000" r="-386014" b="-8065"/>
                          </a:stretch>
                        </a:blipFill>
                      </a:tcPr>
                    </a:tc>
                    <a:tc>
                      <a:txBody>
                        <a:bodyPr/>
                        <a:lstStyle/>
                        <a:p>
                          <a:endParaRPr lang="zh-CN"/>
                        </a:p>
                      </a:txBody>
                      <a:tcPr marL="9525" marR="9525" marT="9525" marB="0" anchor="ctr">
                        <a:blipFill>
                          <a:blip r:embed="rId2"/>
                          <a:stretch>
                            <a:fillRect l="-493548" t="-500000" r="-196774" b="-8065"/>
                          </a:stretch>
                        </a:blip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9</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rgbClr val="000000"/>
                              </a:solidFill>
                              <a:effectLst/>
                              <a:uLnTx/>
                              <a:uFillTx/>
                              <a:latin typeface="Calibri" panose="020F0502020204030204"/>
                              <a:ea typeface="宋体" panose="02010600030101010101" pitchFamily="2" charset="-122"/>
                              <a:cs typeface="+mn-cs"/>
                            </a:rPr>
                            <a:t>8.5</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9525" marR="9525" marT="9525" marB="0" anchor="ctr">
                        <a:solidFill>
                          <a:srgbClr val="FFC000"/>
                        </a:solidFill>
                      </a:tcPr>
                    </a:tc>
                    <a:extLst>
                      <a:ext uri="{0D108BD9-81ED-4DB2-BD59-A6C34878D82A}">
                        <a16:rowId xmlns:a16="http://schemas.microsoft.com/office/drawing/2014/main" val="10005"/>
                      </a:ext>
                    </a:extLst>
                  </a:tr>
                </a:tbl>
              </a:graphicData>
            </a:graphic>
          </p:graphicFrame>
        </mc:Fallback>
      </mc:AlternateContent>
      <p:sp>
        <p:nvSpPr>
          <p:cNvPr id="5" name="文本框 4"/>
          <p:cNvSpPr txBox="1"/>
          <p:nvPr/>
        </p:nvSpPr>
        <p:spPr>
          <a:xfrm>
            <a:off x="704193" y="4918842"/>
            <a:ext cx="10552386" cy="461665"/>
          </a:xfrm>
          <a:prstGeom prst="rect">
            <a:avLst/>
          </a:prstGeom>
          <a:noFill/>
        </p:spPr>
        <p:txBody>
          <a:bodyPr wrap="square" rtlCol="0">
            <a:spAutoFit/>
          </a:bodyPr>
          <a:lstStyle/>
          <a:p>
            <a:r>
              <a:rPr lang="en-US" altLang="zh-CN" sz="2400" dirty="0" smtClean="0"/>
              <a:t>Observation: The available TU budget for RAN4-led R17 non-spectrum WI/SI is limit. </a:t>
            </a:r>
            <a:endParaRPr lang="zh-CN" altLang="en-US" sz="2400" dirty="0"/>
          </a:p>
        </p:txBody>
      </p:sp>
    </p:spTree>
    <p:extLst>
      <p:ext uri="{BB962C8B-B14F-4D97-AF65-F5344CB8AC3E}">
        <p14:creationId xmlns:p14="http://schemas.microsoft.com/office/powerpoint/2010/main" val="4288571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2248" y="0"/>
            <a:ext cx="10846676" cy="811851"/>
          </a:xfrm>
        </p:spPr>
        <p:txBody>
          <a:bodyPr>
            <a:normAutofit fontScale="90000"/>
          </a:bodyPr>
          <a:lstStyle/>
          <a:p>
            <a:r>
              <a:rPr lang="en-US" altLang="zh-CN" dirty="0" smtClean="0"/>
              <a:t>Rel-17 non-spectrum related WI/SI proposal</a:t>
            </a:r>
            <a:endParaRPr lang="zh-CN" altLang="en-US" dirty="0"/>
          </a:p>
        </p:txBody>
      </p:sp>
      <p:sp>
        <p:nvSpPr>
          <p:cNvPr id="3" name="内容占位符 2"/>
          <p:cNvSpPr>
            <a:spLocks noGrp="1"/>
          </p:cNvSpPr>
          <p:nvPr>
            <p:ph idx="1"/>
          </p:nvPr>
        </p:nvSpPr>
        <p:spPr>
          <a:xfrm>
            <a:off x="403596" y="1053883"/>
            <a:ext cx="11431051" cy="5546614"/>
          </a:xfrm>
        </p:spPr>
        <p:txBody>
          <a:bodyPr/>
          <a:lstStyle/>
          <a:p>
            <a:r>
              <a:rPr lang="en-US" altLang="zh-CN" dirty="0" smtClean="0"/>
              <a:t>Overview</a:t>
            </a:r>
            <a:endParaRPr lang="zh-CN" altLang="en-US" dirty="0"/>
          </a:p>
        </p:txBody>
      </p:sp>
      <p:graphicFrame>
        <p:nvGraphicFramePr>
          <p:cNvPr id="6" name="图示 5"/>
          <p:cNvGraphicFramePr/>
          <p:nvPr>
            <p:extLst>
              <p:ext uri="{D42A27DB-BD31-4B8C-83A1-F6EECF244321}">
                <p14:modId xmlns:p14="http://schemas.microsoft.com/office/powerpoint/2010/main" val="2153947055"/>
              </p:ext>
            </p:extLst>
          </p:nvPr>
        </p:nvGraphicFramePr>
        <p:xfrm>
          <a:off x="1551276" y="1474785"/>
          <a:ext cx="9385738" cy="48742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8989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Rel-17 Xiaomi Priorities</a:t>
            </a:r>
            <a:endParaRPr lang="zh-CN" altLang="en-US" dirty="0"/>
          </a:p>
        </p:txBody>
      </p:sp>
      <p:sp>
        <p:nvSpPr>
          <p:cNvPr id="3" name="内容占位符 2"/>
          <p:cNvSpPr>
            <a:spLocks noGrp="1"/>
          </p:cNvSpPr>
          <p:nvPr>
            <p:ph idx="1"/>
          </p:nvPr>
        </p:nvSpPr>
        <p:spPr>
          <a:xfrm>
            <a:off x="855541" y="1116946"/>
            <a:ext cx="11649967" cy="5044280"/>
          </a:xfrm>
        </p:spPr>
        <p:txBody>
          <a:bodyPr/>
          <a:lstStyle/>
          <a:p>
            <a:r>
              <a:rPr lang="en-US" altLang="zh-CN" dirty="0"/>
              <a:t>High</a:t>
            </a:r>
            <a:endParaRPr lang="en-US" altLang="zh-CN" dirty="0" smtClean="0"/>
          </a:p>
          <a:p>
            <a:endParaRPr lang="zh-CN" altLang="en-US" dirty="0"/>
          </a:p>
        </p:txBody>
      </p:sp>
      <p:graphicFrame>
        <p:nvGraphicFramePr>
          <p:cNvPr id="4" name="表格 3"/>
          <p:cNvGraphicFramePr>
            <a:graphicFrameLocks noGrp="1"/>
          </p:cNvGraphicFramePr>
          <p:nvPr>
            <p:extLst/>
          </p:nvPr>
        </p:nvGraphicFramePr>
        <p:xfrm>
          <a:off x="1097280" y="1506804"/>
          <a:ext cx="10877005" cy="4543999"/>
        </p:xfrm>
        <a:graphic>
          <a:graphicData uri="http://schemas.openxmlformats.org/drawingml/2006/table">
            <a:tbl>
              <a:tblPr firstRow="1" bandRow="1">
                <a:tableStyleId>{5C22544A-7EE6-4342-B048-85BDC9FD1C3A}</a:tableStyleId>
              </a:tblPr>
              <a:tblGrid>
                <a:gridCol w="2696282">
                  <a:extLst>
                    <a:ext uri="{9D8B030D-6E8A-4147-A177-3AD203B41FA5}">
                      <a16:colId xmlns:a16="http://schemas.microsoft.com/office/drawing/2014/main" val="1403743896"/>
                    </a:ext>
                  </a:extLst>
                </a:gridCol>
                <a:gridCol w="6439009">
                  <a:extLst>
                    <a:ext uri="{9D8B030D-6E8A-4147-A177-3AD203B41FA5}">
                      <a16:colId xmlns:a16="http://schemas.microsoft.com/office/drawing/2014/main" val="1390016062"/>
                    </a:ext>
                  </a:extLst>
                </a:gridCol>
                <a:gridCol w="1741714">
                  <a:extLst>
                    <a:ext uri="{9D8B030D-6E8A-4147-A177-3AD203B41FA5}">
                      <a16:colId xmlns:a16="http://schemas.microsoft.com/office/drawing/2014/main" val="840848765"/>
                    </a:ext>
                  </a:extLst>
                </a:gridCol>
              </a:tblGrid>
              <a:tr h="488959">
                <a:tc>
                  <a:txBody>
                    <a:bodyPr/>
                    <a:lstStyle/>
                    <a:p>
                      <a:pPr algn="ctr"/>
                      <a:r>
                        <a:rPr lang="en-US" altLang="zh-CN" sz="1800" dirty="0" smtClean="0"/>
                        <a:t>Topics</a:t>
                      </a:r>
                      <a:endParaRPr lang="zh-CN" altLang="en-US" sz="1800" dirty="0"/>
                    </a:p>
                  </a:txBody>
                  <a:tcPr anchor="ctr"/>
                </a:tc>
                <a:tc>
                  <a:txBody>
                    <a:bodyPr/>
                    <a:lstStyle/>
                    <a:p>
                      <a:pPr algn="ctr"/>
                      <a:r>
                        <a:rPr lang="en-US" altLang="zh-CN" sz="1800" dirty="0" smtClean="0"/>
                        <a:t>Objectives</a:t>
                      </a:r>
                      <a:endParaRPr lang="zh-CN" altLang="en-US" sz="1800" dirty="0"/>
                    </a:p>
                  </a:txBody>
                  <a:tcPr anchor="ctr"/>
                </a:tc>
                <a:tc>
                  <a:txBody>
                    <a:bodyPr/>
                    <a:lstStyle/>
                    <a:p>
                      <a:pPr algn="ctr"/>
                      <a:r>
                        <a:rPr lang="en-US" altLang="zh-CN" sz="1800" baseline="0" dirty="0" smtClean="0"/>
                        <a:t>TU per meeting</a:t>
                      </a:r>
                      <a:endParaRPr lang="zh-CN" altLang="en-US" sz="1800" dirty="0"/>
                    </a:p>
                  </a:txBody>
                  <a:tcPr anchor="ctr"/>
                </a:tc>
                <a:extLst>
                  <a:ext uri="{0D108BD9-81ED-4DB2-BD59-A6C34878D82A}">
                    <a16:rowId xmlns:a16="http://schemas.microsoft.com/office/drawing/2014/main" val="4097848370"/>
                  </a:ext>
                </a:extLst>
              </a:tr>
              <a:tr h="956919">
                <a:tc>
                  <a:txBody>
                    <a:bodyPr/>
                    <a:lstStyle/>
                    <a:p>
                      <a:r>
                        <a:rPr lang="en-US" altLang="zh-CN" sz="1200" dirty="0" smtClean="0"/>
                        <a:t>RRM further enhancement</a:t>
                      </a:r>
                      <a:endParaRPr lang="zh-CN" altLang="en-US" sz="1200" dirty="0"/>
                    </a:p>
                  </a:txBody>
                  <a:tcPr/>
                </a:tc>
                <a:tc>
                  <a:txBody>
                    <a:bodyPr/>
                    <a:lstStyle/>
                    <a:p>
                      <a:pPr marL="285750" indent="-285750">
                        <a:buFont typeface="Arial" panose="020B0604020202020204" pitchFamily="34" charset="0"/>
                        <a:buChar char="•"/>
                      </a:pPr>
                      <a:r>
                        <a:rPr lang="en-US" altLang="zh-CN" sz="1200" kern="1200" dirty="0" smtClean="0">
                          <a:solidFill>
                            <a:schemeClr val="dk1"/>
                          </a:solidFill>
                          <a:effectLst/>
                          <a:latin typeface="+mn-lt"/>
                          <a:ea typeface="+mn-ea"/>
                          <a:cs typeface="+mn-cs"/>
                        </a:rPr>
                        <a:t>SRS antenna port switching</a:t>
                      </a:r>
                    </a:p>
                    <a:p>
                      <a:pPr marL="285750" indent="-285750">
                        <a:buFont typeface="Arial" panose="020B0604020202020204" pitchFamily="34" charset="0"/>
                        <a:buChar char="•"/>
                      </a:pPr>
                      <a:r>
                        <a:rPr lang="en-US" altLang="zh-CN" sz="1200" kern="1200" dirty="0" smtClean="0">
                          <a:solidFill>
                            <a:schemeClr val="dk1"/>
                          </a:solidFill>
                          <a:effectLst/>
                          <a:latin typeface="+mn-lt"/>
                          <a:ea typeface="+mn-ea"/>
                          <a:cs typeface="+mn-cs"/>
                        </a:rPr>
                        <a:t>PUCCH </a:t>
                      </a:r>
                      <a:r>
                        <a:rPr lang="en-US" altLang="zh-CN" sz="1200" kern="1200" dirty="0" err="1" smtClean="0">
                          <a:solidFill>
                            <a:schemeClr val="dk1"/>
                          </a:solidFill>
                          <a:effectLst/>
                          <a:latin typeface="+mn-lt"/>
                          <a:ea typeface="+mn-ea"/>
                          <a:cs typeface="+mn-cs"/>
                        </a:rPr>
                        <a:t>SCell</a:t>
                      </a:r>
                      <a:r>
                        <a:rPr lang="en-US" altLang="zh-CN" sz="1200" kern="1200" dirty="0" smtClean="0">
                          <a:solidFill>
                            <a:schemeClr val="dk1"/>
                          </a:solidFill>
                          <a:effectLst/>
                          <a:latin typeface="+mn-lt"/>
                          <a:ea typeface="+mn-ea"/>
                          <a:cs typeface="+mn-cs"/>
                        </a:rPr>
                        <a:t> activation/deactivation</a:t>
                      </a:r>
                    </a:p>
                    <a:p>
                      <a:pPr marL="285750" indent="-285750">
                        <a:buFont typeface="Arial" panose="020B0604020202020204" pitchFamily="34" charset="0"/>
                        <a:buChar char="•"/>
                      </a:pPr>
                      <a:r>
                        <a:rPr lang="en-US" altLang="zh-CN" sz="1200" kern="1200" dirty="0" smtClean="0">
                          <a:solidFill>
                            <a:schemeClr val="dk1"/>
                          </a:solidFill>
                          <a:effectLst/>
                          <a:latin typeface="+mn-lt"/>
                          <a:ea typeface="+mn-ea"/>
                          <a:cs typeface="+mn-cs"/>
                        </a:rPr>
                        <a:t>HO with </a:t>
                      </a:r>
                      <a:r>
                        <a:rPr lang="en-US" altLang="zh-CN" sz="1200" kern="1200" dirty="0" err="1" smtClean="0">
                          <a:solidFill>
                            <a:schemeClr val="dk1"/>
                          </a:solidFill>
                          <a:effectLst/>
                          <a:latin typeface="+mn-lt"/>
                          <a:ea typeface="+mn-ea"/>
                          <a:cs typeface="+mn-cs"/>
                        </a:rPr>
                        <a:t>PSCell</a:t>
                      </a:r>
                      <a:endParaRPr lang="en-US" altLang="zh-CN" sz="1200" kern="1200" dirty="0" smtClean="0">
                        <a:solidFill>
                          <a:schemeClr val="dk1"/>
                        </a:solidFill>
                        <a:effectLst/>
                        <a:latin typeface="+mn-lt"/>
                        <a:ea typeface="+mn-ea"/>
                        <a:cs typeface="+mn-cs"/>
                      </a:endParaRPr>
                    </a:p>
                    <a:p>
                      <a:pPr marL="285750" indent="-285750">
                        <a:buFont typeface="Arial" panose="020B0604020202020204" pitchFamily="34" charset="0"/>
                        <a:buChar char="•"/>
                      </a:pPr>
                      <a:r>
                        <a:rPr lang="en-US" altLang="zh-CN" sz="1200" kern="1200" dirty="0" smtClean="0">
                          <a:solidFill>
                            <a:schemeClr val="dk1"/>
                          </a:solidFill>
                          <a:effectLst/>
                          <a:latin typeface="+mn-lt"/>
                          <a:ea typeface="+mn-ea"/>
                          <a:cs typeface="+mn-cs"/>
                        </a:rPr>
                        <a:t>TCI switching enhancement in REL-17</a:t>
                      </a:r>
                    </a:p>
                    <a:p>
                      <a:pPr marL="285750" indent="-285750">
                        <a:buFont typeface="Arial" panose="020B0604020202020204" pitchFamily="34" charset="0"/>
                        <a:buChar char="•"/>
                      </a:pPr>
                      <a:r>
                        <a:rPr lang="en-US" altLang="zh-CN" sz="1200" kern="1200" dirty="0" smtClean="0">
                          <a:solidFill>
                            <a:schemeClr val="dk1"/>
                          </a:solidFill>
                          <a:effectLst/>
                          <a:latin typeface="+mn-lt"/>
                          <a:ea typeface="+mn-ea"/>
                          <a:cs typeface="+mn-cs"/>
                        </a:rPr>
                        <a:t>CMTC for CSI-RS L3 measurement</a:t>
                      </a:r>
                      <a:endParaRPr lang="zh-CN" altLang="en-US" sz="1200" dirty="0"/>
                    </a:p>
                  </a:txBody>
                  <a:tcPr/>
                </a:tc>
                <a:tc>
                  <a:txBody>
                    <a:bodyPr/>
                    <a:lstStyle/>
                    <a:p>
                      <a:pPr algn="ctr"/>
                      <a:r>
                        <a:rPr lang="en-US" altLang="zh-CN" sz="1200" dirty="0" smtClean="0"/>
                        <a:t>2</a:t>
                      </a:r>
                      <a:endParaRPr lang="zh-CN" altLang="en-US" sz="1200" dirty="0"/>
                    </a:p>
                  </a:txBody>
                  <a:tcPr anchor="ctr"/>
                </a:tc>
                <a:extLst>
                  <a:ext uri="{0D108BD9-81ED-4DB2-BD59-A6C34878D82A}">
                    <a16:rowId xmlns:a16="http://schemas.microsoft.com/office/drawing/2014/main" val="3365062433"/>
                  </a:ext>
                </a:extLst>
              </a:tr>
              <a:tr h="782933">
                <a:tc>
                  <a:txBody>
                    <a:bodyPr/>
                    <a:lstStyle/>
                    <a:p>
                      <a:r>
                        <a:rPr lang="en-US" altLang="zh-CN" sz="1200" dirty="0" smtClean="0"/>
                        <a:t>Measurement</a:t>
                      </a:r>
                      <a:r>
                        <a:rPr lang="en-US" altLang="zh-CN" sz="1200" baseline="0" dirty="0" smtClean="0"/>
                        <a:t> gap enhancement</a:t>
                      </a:r>
                      <a:endParaRPr lang="zh-CN" altLang="en-US" sz="1200" dirty="0"/>
                    </a:p>
                  </a:txBody>
                  <a:tcPr/>
                </a:tc>
                <a:tc>
                  <a:txBody>
                    <a:bodyPr/>
                    <a:lstStyle/>
                    <a:p>
                      <a:pPr marL="285750" indent="-285750" algn="l" defTabSz="914400" rtl="0" eaLnBrk="1" latinLnBrk="0" hangingPunct="1">
                        <a:buFont typeface="Arial" panose="020B0604020202020204" pitchFamily="34" charset="0"/>
                        <a:buChar char="•"/>
                      </a:pPr>
                      <a:r>
                        <a:rPr lang="en-US" altLang="zh-CN" sz="1200" kern="1200" dirty="0" smtClean="0">
                          <a:solidFill>
                            <a:schemeClr val="dk1"/>
                          </a:solidFill>
                          <a:effectLst/>
                          <a:latin typeface="+mn-lt"/>
                          <a:ea typeface="+mn-ea"/>
                          <a:cs typeface="+mn-cs"/>
                        </a:rPr>
                        <a:t>Network Controlled Small Gap (NCSG) specification</a:t>
                      </a:r>
                    </a:p>
                    <a:p>
                      <a:pPr marL="285750" indent="-285750" algn="l" defTabSz="914400" rtl="0" eaLnBrk="1" latinLnBrk="0" hangingPunct="1">
                        <a:buFont typeface="Arial" panose="020B0604020202020204" pitchFamily="34" charset="0"/>
                        <a:buChar char="•"/>
                      </a:pPr>
                      <a:r>
                        <a:rPr lang="en-US" altLang="zh-CN" sz="1200" kern="1200" dirty="0" smtClean="0">
                          <a:solidFill>
                            <a:schemeClr val="dk1"/>
                          </a:solidFill>
                          <a:effectLst/>
                          <a:latin typeface="+mn-lt"/>
                          <a:ea typeface="+mn-ea"/>
                          <a:cs typeface="+mn-cs"/>
                        </a:rPr>
                        <a:t>Multiple concurrent and independent MG patterns</a:t>
                      </a:r>
                    </a:p>
                    <a:p>
                      <a:pPr marL="285750" indent="-285750" algn="l" defTabSz="914400" rtl="0" eaLnBrk="1" latinLnBrk="0" hangingPunct="1">
                        <a:buFont typeface="Arial" panose="020B0604020202020204" pitchFamily="34" charset="0"/>
                        <a:buChar char="•"/>
                      </a:pPr>
                      <a:r>
                        <a:rPr lang="en-US" altLang="zh-CN" sz="1200" kern="1200" dirty="0" smtClean="0">
                          <a:solidFill>
                            <a:schemeClr val="dk1"/>
                          </a:solidFill>
                          <a:effectLst/>
                          <a:latin typeface="+mn-lt"/>
                          <a:ea typeface="+mn-ea"/>
                          <a:cs typeface="+mn-cs"/>
                        </a:rPr>
                        <a:t>Pre-configured MG pattern(s) per configured BWP (fast MG configuration)</a:t>
                      </a:r>
                    </a:p>
                    <a:p>
                      <a:pPr marL="285750" indent="-285750" algn="l" defTabSz="914400" rtl="0" eaLnBrk="1" latinLnBrk="0" hangingPunct="1">
                        <a:buFont typeface="Arial" panose="020B0604020202020204" pitchFamily="34" charset="0"/>
                        <a:buChar char="•"/>
                      </a:pPr>
                      <a:r>
                        <a:rPr lang="en-US" altLang="zh-CN" sz="1200" kern="1200" dirty="0" smtClean="0">
                          <a:solidFill>
                            <a:schemeClr val="dk1"/>
                          </a:solidFill>
                          <a:effectLst/>
                          <a:latin typeface="+mn-lt"/>
                          <a:ea typeface="+mn-ea"/>
                          <a:cs typeface="+mn-cs"/>
                        </a:rPr>
                        <a:t>MG sharing enhancement</a:t>
                      </a:r>
                      <a:endParaRPr lang="zh-CN" altLang="en-US" sz="1200" kern="1200" dirty="0">
                        <a:solidFill>
                          <a:schemeClr val="dk1"/>
                        </a:solidFill>
                        <a:effectLst/>
                        <a:latin typeface="+mn-lt"/>
                        <a:ea typeface="+mn-ea"/>
                        <a:cs typeface="+mn-cs"/>
                      </a:endParaRPr>
                    </a:p>
                  </a:txBody>
                  <a:tcPr/>
                </a:tc>
                <a:tc>
                  <a:txBody>
                    <a:bodyPr/>
                    <a:lstStyle/>
                    <a:p>
                      <a:pPr algn="ctr"/>
                      <a:r>
                        <a:rPr lang="en-US" altLang="zh-CN" sz="1200" dirty="0" smtClean="0"/>
                        <a:t>2</a:t>
                      </a:r>
                      <a:endParaRPr lang="zh-CN" altLang="en-US" sz="1200" dirty="0"/>
                    </a:p>
                  </a:txBody>
                  <a:tcPr anchor="ctr"/>
                </a:tc>
                <a:extLst>
                  <a:ext uri="{0D108BD9-81ED-4DB2-BD59-A6C34878D82A}">
                    <a16:rowId xmlns:a16="http://schemas.microsoft.com/office/drawing/2014/main" val="2197469708"/>
                  </a:ext>
                </a:extLst>
              </a:tr>
              <a:tr h="782933">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RF FR1 further enhancement</a:t>
                      </a:r>
                      <a:endParaRPr lang="zh-CN" altLang="en-US" sz="12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err="1" smtClean="0">
                          <a:solidFill>
                            <a:schemeClr val="dk1"/>
                          </a:solidFill>
                          <a:latin typeface="+mn-lt"/>
                          <a:ea typeface="+mn-ea"/>
                          <a:cs typeface="+mn-cs"/>
                        </a:rPr>
                        <a:t>Tx</a:t>
                      </a:r>
                      <a:r>
                        <a:rPr lang="en-US" altLang="zh-CN" sz="1200" kern="1200" dirty="0" smtClean="0">
                          <a:solidFill>
                            <a:schemeClr val="dk1"/>
                          </a:solidFill>
                          <a:latin typeface="+mn-lt"/>
                          <a:ea typeface="+mn-ea"/>
                          <a:cs typeface="+mn-cs"/>
                        </a:rPr>
                        <a:t> switching enhancement, i.e., enabling </a:t>
                      </a:r>
                      <a:r>
                        <a:rPr lang="en-US" altLang="zh-CN" sz="1200" kern="1200" dirty="0" err="1" smtClean="0">
                          <a:solidFill>
                            <a:schemeClr val="dk1"/>
                          </a:solidFill>
                          <a:latin typeface="+mn-lt"/>
                          <a:ea typeface="+mn-ea"/>
                          <a:cs typeface="+mn-cs"/>
                        </a:rPr>
                        <a:t>Tx</a:t>
                      </a:r>
                      <a:r>
                        <a:rPr lang="en-US" altLang="zh-CN" sz="1200" kern="1200" dirty="0" smtClean="0">
                          <a:solidFill>
                            <a:schemeClr val="dk1"/>
                          </a:solidFill>
                          <a:latin typeface="+mn-lt"/>
                          <a:ea typeface="+mn-ea"/>
                          <a:cs typeface="+mn-cs"/>
                        </a:rPr>
                        <a:t> switching between 2Tx@carrier#1 and 2Tx@carrier#2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zh-CN" sz="1200" kern="1200" dirty="0" smtClean="0">
                          <a:solidFill>
                            <a:schemeClr val="dk1"/>
                          </a:solidFill>
                          <a:latin typeface="+mn-lt"/>
                          <a:ea typeface="+mn-ea"/>
                          <a:cs typeface="+mn-cs"/>
                        </a:rPr>
                        <a:t>26dBm HPUE for TDD intra-band contiguous UL CA</a:t>
                      </a:r>
                      <a:endParaRPr lang="zh-CN" altLang="en-US" sz="1200" kern="1200" dirty="0" smtClean="0">
                        <a:solidFill>
                          <a:schemeClr val="dk1"/>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Efficient utilization of spectrum which is not aligned with existing NR channel bandwidths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2</a:t>
                      </a:r>
                      <a:endParaRPr lang="zh-CN" altLang="en-US" sz="1200" kern="1200" dirty="0">
                        <a:solidFill>
                          <a:schemeClr val="dk1"/>
                        </a:solidFill>
                        <a:latin typeface="+mn-lt"/>
                        <a:ea typeface="+mn-ea"/>
                        <a:cs typeface="+mn-cs"/>
                      </a:endParaRPr>
                    </a:p>
                  </a:txBody>
                  <a:tcPr/>
                </a:tc>
                <a:extLst>
                  <a:ext uri="{0D108BD9-81ED-4DB2-BD59-A6C34878D82A}">
                    <a16:rowId xmlns:a16="http://schemas.microsoft.com/office/drawing/2014/main" val="850781942"/>
                  </a:ext>
                </a:extLst>
              </a:tr>
              <a:tr h="7016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SISO OTA</a:t>
                      </a:r>
                      <a:endParaRPr lang="zh-CN" altLang="en-US" sz="12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Test methodology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Performance part &amp; requirement definition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0.5</a:t>
                      </a:r>
                      <a:endParaRPr lang="zh-CN" altLang="en-US" sz="1200" kern="1200" dirty="0">
                        <a:solidFill>
                          <a:schemeClr val="dk1"/>
                        </a:solidFill>
                        <a:latin typeface="+mn-lt"/>
                        <a:ea typeface="+mn-ea"/>
                        <a:cs typeface="+mn-cs"/>
                      </a:endParaRPr>
                    </a:p>
                  </a:txBody>
                  <a:tcPr/>
                </a:tc>
                <a:extLst>
                  <a:ext uri="{0D108BD9-81ED-4DB2-BD59-A6C34878D82A}">
                    <a16:rowId xmlns:a16="http://schemas.microsoft.com/office/drawing/2014/main" val="861839654"/>
                  </a:ext>
                </a:extLst>
              </a:tr>
              <a:tr h="70164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UE</a:t>
                      </a:r>
                      <a:r>
                        <a:rPr lang="en-US" altLang="zh-CN" sz="1200" kern="1200" baseline="0" dirty="0" smtClean="0">
                          <a:solidFill>
                            <a:schemeClr val="dk1"/>
                          </a:solidFill>
                          <a:latin typeface="+mn-lt"/>
                          <a:ea typeface="+mn-ea"/>
                          <a:cs typeface="+mn-cs"/>
                        </a:rPr>
                        <a:t> </a:t>
                      </a:r>
                      <a:r>
                        <a:rPr lang="en-US" altLang="zh-CN" sz="1200" kern="1200" dirty="0" smtClean="0">
                          <a:solidFill>
                            <a:schemeClr val="dk1"/>
                          </a:solidFill>
                          <a:latin typeface="+mn-lt"/>
                          <a:ea typeface="+mn-ea"/>
                          <a:cs typeface="+mn-cs"/>
                        </a:rPr>
                        <a:t>EMC</a:t>
                      </a:r>
                      <a:endParaRPr lang="zh-CN" altLang="en-US" sz="12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enhance the UE EMC with integrity of the requirements and test configurations, as related to the ambiguity caused by lack of the requirements for different UE features.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0.5</a:t>
                      </a:r>
                      <a:endParaRPr lang="zh-CN" altLang="en-US" sz="1200" kern="1200" dirty="0">
                        <a:solidFill>
                          <a:schemeClr val="dk1"/>
                        </a:solidFill>
                        <a:latin typeface="+mn-lt"/>
                        <a:ea typeface="+mn-ea"/>
                        <a:cs typeface="+mn-cs"/>
                      </a:endParaRPr>
                    </a:p>
                  </a:txBody>
                  <a:tcPr/>
                </a:tc>
                <a:extLst>
                  <a:ext uri="{0D108BD9-81ED-4DB2-BD59-A6C34878D82A}">
                    <a16:rowId xmlns:a16="http://schemas.microsoft.com/office/drawing/2014/main" val="2682672465"/>
                  </a:ext>
                </a:extLst>
              </a:tr>
            </a:tbl>
          </a:graphicData>
        </a:graphic>
      </p:graphicFrame>
    </p:spTree>
    <p:extLst>
      <p:ext uri="{BB962C8B-B14F-4D97-AF65-F5344CB8AC3E}">
        <p14:creationId xmlns:p14="http://schemas.microsoft.com/office/powerpoint/2010/main" val="3765475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Rel-17 Xiaomi Priorities</a:t>
            </a:r>
            <a:endParaRPr lang="zh-CN" altLang="en-US" dirty="0"/>
          </a:p>
        </p:txBody>
      </p:sp>
      <p:sp>
        <p:nvSpPr>
          <p:cNvPr id="3" name="内容占位符 2"/>
          <p:cNvSpPr>
            <a:spLocks noGrp="1"/>
          </p:cNvSpPr>
          <p:nvPr>
            <p:ph idx="1"/>
          </p:nvPr>
        </p:nvSpPr>
        <p:spPr/>
        <p:txBody>
          <a:bodyPr/>
          <a:lstStyle/>
          <a:p>
            <a:r>
              <a:rPr lang="en-US" altLang="zh-CN" dirty="0" smtClean="0"/>
              <a:t>Medium</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669455359"/>
              </p:ext>
            </p:extLst>
          </p:nvPr>
        </p:nvGraphicFramePr>
        <p:xfrm>
          <a:off x="1097280" y="1709804"/>
          <a:ext cx="10286125" cy="4373758"/>
        </p:xfrm>
        <a:graphic>
          <a:graphicData uri="http://schemas.openxmlformats.org/drawingml/2006/table">
            <a:tbl>
              <a:tblPr firstRow="1" bandRow="1">
                <a:tableStyleId>{5C22544A-7EE6-4342-B048-85BDC9FD1C3A}</a:tableStyleId>
              </a:tblPr>
              <a:tblGrid>
                <a:gridCol w="2802200">
                  <a:extLst>
                    <a:ext uri="{9D8B030D-6E8A-4147-A177-3AD203B41FA5}">
                      <a16:colId xmlns:a16="http://schemas.microsoft.com/office/drawing/2014/main" val="1403743896"/>
                    </a:ext>
                  </a:extLst>
                </a:gridCol>
                <a:gridCol w="4055217">
                  <a:extLst>
                    <a:ext uri="{9D8B030D-6E8A-4147-A177-3AD203B41FA5}">
                      <a16:colId xmlns:a16="http://schemas.microsoft.com/office/drawing/2014/main" val="1390016062"/>
                    </a:ext>
                  </a:extLst>
                </a:gridCol>
                <a:gridCol w="3428708">
                  <a:extLst>
                    <a:ext uri="{9D8B030D-6E8A-4147-A177-3AD203B41FA5}">
                      <a16:colId xmlns:a16="http://schemas.microsoft.com/office/drawing/2014/main" val="840848765"/>
                    </a:ext>
                  </a:extLst>
                </a:gridCol>
              </a:tblGrid>
              <a:tr h="634003">
                <a:tc>
                  <a:txBody>
                    <a:bodyPr/>
                    <a:lstStyle/>
                    <a:p>
                      <a:pPr algn="ctr"/>
                      <a:r>
                        <a:rPr lang="en-US" altLang="zh-CN" sz="1800" dirty="0" smtClean="0"/>
                        <a:t>Topics</a:t>
                      </a:r>
                      <a:endParaRPr lang="zh-CN" altLang="en-US" sz="1800" dirty="0"/>
                    </a:p>
                  </a:txBody>
                  <a:tcPr anchor="ctr"/>
                </a:tc>
                <a:tc>
                  <a:txBody>
                    <a:bodyPr/>
                    <a:lstStyle/>
                    <a:p>
                      <a:pPr algn="ctr"/>
                      <a:r>
                        <a:rPr lang="en-US" altLang="zh-CN" sz="1800" dirty="0" smtClean="0"/>
                        <a:t>Motivation &amp; Objectives</a:t>
                      </a:r>
                      <a:endParaRPr lang="zh-CN" altLang="en-US" sz="1800" dirty="0"/>
                    </a:p>
                  </a:txBody>
                  <a:tcPr anchor="ctr"/>
                </a:tc>
                <a:tc>
                  <a:txBody>
                    <a:bodyPr/>
                    <a:lstStyle/>
                    <a:p>
                      <a:pPr algn="ctr"/>
                      <a:r>
                        <a:rPr lang="en-US" altLang="zh-CN" sz="1800" dirty="0" smtClean="0"/>
                        <a:t>Proposed</a:t>
                      </a:r>
                      <a:r>
                        <a:rPr lang="en-US" altLang="zh-CN" sz="1800" baseline="0" dirty="0" smtClean="0"/>
                        <a:t> TU per meeting</a:t>
                      </a:r>
                      <a:endParaRPr lang="zh-CN" altLang="en-US" sz="1800" dirty="0"/>
                    </a:p>
                  </a:txBody>
                  <a:tcPr anchor="ctr"/>
                </a:tc>
                <a:extLst>
                  <a:ext uri="{0D108BD9-81ED-4DB2-BD59-A6C34878D82A}">
                    <a16:rowId xmlns:a16="http://schemas.microsoft.com/office/drawing/2014/main" val="4097848370"/>
                  </a:ext>
                </a:extLst>
              </a:tr>
              <a:tr h="911305">
                <a:tc>
                  <a:txBody>
                    <a:bodyPr/>
                    <a:lstStyle/>
                    <a:p>
                      <a:r>
                        <a:rPr lang="en-US" altLang="zh-CN" sz="1200" dirty="0" smtClean="0"/>
                        <a:t>FR1 HST</a:t>
                      </a:r>
                      <a:endParaRPr lang="zh-CN" altLang="en-US" sz="1200" dirty="0"/>
                    </a:p>
                  </a:txBody>
                  <a:tcPr/>
                </a:tc>
                <a:tc>
                  <a:txBody>
                    <a:bodyPr/>
                    <a:lstStyle/>
                    <a:p>
                      <a:pPr marL="285750" indent="-285750" algn="l" defTabSz="914400" rtl="0" eaLnBrk="1" latinLnBrk="0" hangingPunct="1">
                        <a:buFont typeface="Arial" panose="020B0604020202020204" pitchFamily="34" charset="0"/>
                        <a:buChar char="•"/>
                      </a:pPr>
                      <a:r>
                        <a:rPr lang="en-GB" altLang="zh-CN" sz="1200" kern="1200" dirty="0" smtClean="0">
                          <a:solidFill>
                            <a:schemeClr val="dk1"/>
                          </a:solidFill>
                          <a:effectLst/>
                          <a:latin typeface="+mn-lt"/>
                          <a:ea typeface="+mn-ea"/>
                          <a:cs typeface="+mn-cs"/>
                        </a:rPr>
                        <a:t>Introduce RRM requirements for HST CA scenario</a:t>
                      </a:r>
                      <a:endParaRPr lang="zh-CN" altLang="en-US" sz="1200" kern="1200" dirty="0">
                        <a:solidFill>
                          <a:schemeClr val="dk1"/>
                        </a:solidFill>
                        <a:effectLst/>
                        <a:latin typeface="+mn-lt"/>
                        <a:ea typeface="+mn-ea"/>
                        <a:cs typeface="+mn-cs"/>
                      </a:endParaRPr>
                    </a:p>
                  </a:txBody>
                  <a:tcPr/>
                </a:tc>
                <a:tc>
                  <a:txBody>
                    <a:bodyPr/>
                    <a:lstStyle/>
                    <a:p>
                      <a:pPr algn="ctr"/>
                      <a:r>
                        <a:rPr lang="en-US" altLang="zh-CN" sz="1200" dirty="0" smtClean="0"/>
                        <a:t>1</a:t>
                      </a:r>
                      <a:endParaRPr lang="zh-CN" altLang="en-US" sz="1200" dirty="0"/>
                    </a:p>
                  </a:txBody>
                  <a:tcPr/>
                </a:tc>
                <a:extLst>
                  <a:ext uri="{0D108BD9-81ED-4DB2-BD59-A6C34878D82A}">
                    <a16:rowId xmlns:a16="http://schemas.microsoft.com/office/drawing/2014/main" val="3365062433"/>
                  </a:ext>
                </a:extLst>
              </a:tr>
              <a:tr h="911305">
                <a:tc>
                  <a:txBody>
                    <a:bodyPr/>
                    <a:lstStyle/>
                    <a:p>
                      <a:r>
                        <a:rPr lang="en-US" altLang="zh-CN" sz="1200" dirty="0" smtClean="0"/>
                        <a:t>ATG</a:t>
                      </a:r>
                      <a:endParaRPr lang="zh-CN" altLang="en-US" sz="1200" dirty="0"/>
                    </a:p>
                  </a:txBody>
                  <a:tcPr/>
                </a:tc>
                <a:tc>
                  <a:txBody>
                    <a:bodyPr/>
                    <a:lstStyle/>
                    <a:p>
                      <a:pPr marL="285750" indent="-285750" algn="l" defTabSz="914400" rtl="0" eaLnBrk="1" latinLnBrk="0" hangingPunct="1">
                        <a:buFont typeface="Arial" panose="020B0604020202020204" pitchFamily="34" charset="0"/>
                        <a:buChar char="•"/>
                      </a:pPr>
                      <a:r>
                        <a:rPr lang="en-US" altLang="zh-CN" sz="1200" kern="1200" dirty="0" smtClean="0">
                          <a:solidFill>
                            <a:schemeClr val="dk1"/>
                          </a:solidFill>
                          <a:effectLst/>
                          <a:latin typeface="+mn-lt"/>
                          <a:ea typeface="+mn-ea"/>
                          <a:cs typeface="+mn-cs"/>
                        </a:rPr>
                        <a:t>Specify new UE type(s) for ATG network if necessary</a:t>
                      </a:r>
                    </a:p>
                    <a:p>
                      <a:pPr marL="285750" indent="-285750" algn="l" defTabSz="914400" rtl="0" eaLnBrk="1" latinLnBrk="0" hangingPunct="1">
                        <a:buFont typeface="Arial" panose="020B0604020202020204" pitchFamily="34" charset="0"/>
                        <a:buChar char="•"/>
                      </a:pPr>
                      <a:r>
                        <a:rPr lang="en-US" altLang="zh-CN" sz="1200" dirty="0" smtClean="0"/>
                        <a:t>Specify RF requirements for ATG UE</a:t>
                      </a:r>
                    </a:p>
                  </a:txBody>
                  <a:tcPr/>
                </a:tc>
                <a:tc>
                  <a:txBody>
                    <a:bodyPr/>
                    <a:lstStyle/>
                    <a:p>
                      <a:pPr algn="ctr"/>
                      <a:r>
                        <a:rPr lang="en-US" altLang="zh-CN" sz="1200" dirty="0" smtClean="0"/>
                        <a:t>1</a:t>
                      </a:r>
                      <a:endParaRPr lang="zh-CN" altLang="en-US" sz="1200" dirty="0"/>
                    </a:p>
                  </a:txBody>
                  <a:tcPr/>
                </a:tc>
                <a:extLst>
                  <a:ext uri="{0D108BD9-81ED-4DB2-BD59-A6C34878D82A}">
                    <a16:rowId xmlns:a16="http://schemas.microsoft.com/office/drawing/2014/main" val="2197469708"/>
                  </a:ext>
                </a:extLst>
              </a:tr>
              <a:tr h="911305">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RF FR2 further enhancement</a:t>
                      </a:r>
                      <a:endParaRPr lang="zh-CN" altLang="en-US" sz="1200" kern="1200" dirty="0">
                        <a:solidFill>
                          <a:schemeClr val="dk1"/>
                        </a:solidFill>
                        <a:latin typeface="+mn-lt"/>
                        <a:ea typeface="+mn-ea"/>
                        <a:cs typeface="+mn-cs"/>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Inter-band CA enhancement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Beam correspondence</a:t>
                      </a:r>
                      <a:r>
                        <a:rPr lang="en-US" altLang="zh-CN" sz="1200" kern="1200" baseline="0" dirty="0" smtClean="0">
                          <a:solidFill>
                            <a:schemeClr val="dk1"/>
                          </a:solidFill>
                          <a:latin typeface="+mn-lt"/>
                          <a:ea typeface="+mn-ea"/>
                          <a:cs typeface="+mn-cs"/>
                        </a:rPr>
                        <a:t> enhancement</a:t>
                      </a:r>
                      <a:endParaRPr lang="zh-CN" altLang="en-US" sz="12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200" kern="1200" dirty="0" smtClean="0">
                          <a:solidFill>
                            <a:schemeClr val="dk1"/>
                          </a:solidFill>
                          <a:latin typeface="+mn-lt"/>
                          <a:ea typeface="+mn-ea"/>
                          <a:cs typeface="+mn-cs"/>
                        </a:rPr>
                        <a:t>1</a:t>
                      </a:r>
                      <a:endParaRPr lang="zh-CN" altLang="en-US" sz="1200" kern="1200" dirty="0">
                        <a:solidFill>
                          <a:schemeClr val="dk1"/>
                        </a:solidFill>
                        <a:latin typeface="+mn-lt"/>
                        <a:ea typeface="+mn-ea"/>
                        <a:cs typeface="+mn-cs"/>
                      </a:endParaRPr>
                    </a:p>
                  </a:txBody>
                  <a:tcPr/>
                </a:tc>
                <a:extLst>
                  <a:ext uri="{0D108BD9-81ED-4DB2-BD59-A6C34878D82A}">
                    <a16:rowId xmlns:a16="http://schemas.microsoft.com/office/drawing/2014/main" val="850781942"/>
                  </a:ext>
                </a:extLst>
              </a:tr>
              <a:tr h="911305">
                <a:tc>
                  <a:txBody>
                    <a:bodyPr/>
                    <a:lstStyle/>
                    <a:p>
                      <a:pPr lvl="0"/>
                      <a:r>
                        <a:rPr lang="en-US" altLang="en-US" sz="1200" dirty="0" smtClean="0"/>
                        <a:t>Other Power Class related</a:t>
                      </a:r>
                      <a:endParaRPr lang="zh-CN" altLang="en-US" sz="12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Study on high power for FDD bands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dirty="0" smtClean="0">
                          <a:solidFill>
                            <a:schemeClr val="dk1"/>
                          </a:solidFill>
                          <a:latin typeface="+mn-lt"/>
                          <a:ea typeface="+mn-ea"/>
                          <a:cs typeface="+mn-cs"/>
                        </a:rPr>
                        <a:t>study the optimized power class fall back mechanisms for HPUE when network scheduling UL traffic duty exceeds UE capability, i.e. enhanced schemes instead of falling back to lower PC class in R15/R16 specifications.</a:t>
                      </a:r>
                      <a:endParaRPr lang="zh-CN" altLang="en-US" sz="1200" kern="1200" dirty="0">
                        <a:solidFill>
                          <a:schemeClr val="dk1"/>
                        </a:solidFill>
                        <a:latin typeface="+mn-lt"/>
                        <a:ea typeface="+mn-ea"/>
                        <a:cs typeface="+mn-cs"/>
                      </a:endParaRPr>
                    </a:p>
                  </a:txBody>
                  <a:tcPr/>
                </a:tc>
                <a:tc>
                  <a:txBody>
                    <a:bodyPr/>
                    <a:lstStyle/>
                    <a:p>
                      <a:pPr algn="ctr"/>
                      <a:r>
                        <a:rPr lang="en-US" altLang="zh-CN" sz="1200" dirty="0" smtClean="0"/>
                        <a:t>0.5</a:t>
                      </a:r>
                      <a:endParaRPr lang="zh-CN" altLang="en-US" sz="1200" dirty="0"/>
                    </a:p>
                  </a:txBody>
                  <a:tcPr/>
                </a:tc>
                <a:extLst>
                  <a:ext uri="{0D108BD9-81ED-4DB2-BD59-A6C34878D82A}">
                    <a16:rowId xmlns:a16="http://schemas.microsoft.com/office/drawing/2014/main" val="4264476369"/>
                  </a:ext>
                </a:extLst>
              </a:tr>
            </a:tbl>
          </a:graphicData>
        </a:graphic>
      </p:graphicFrame>
    </p:spTree>
    <p:extLst>
      <p:ext uri="{BB962C8B-B14F-4D97-AF65-F5344CB8AC3E}">
        <p14:creationId xmlns:p14="http://schemas.microsoft.com/office/powerpoint/2010/main" val="1554468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29314" y="2069432"/>
            <a:ext cx="7238198" cy="1015663"/>
          </a:xfrm>
          <a:prstGeom prst="rect">
            <a:avLst/>
          </a:prstGeom>
          <a:noFill/>
        </p:spPr>
        <p:txBody>
          <a:bodyPr wrap="square" rtlCol="0">
            <a:spAutoFit/>
          </a:bodyPr>
          <a:lstStyle/>
          <a:p>
            <a:pPr algn="ctr"/>
            <a:r>
              <a:rPr lang="en-US" altLang="zh-CN" sz="6000" dirty="0">
                <a:latin typeface="Times New Roman" panose="02020603050405020304" pitchFamily="18" charset="0"/>
                <a:cs typeface="Times New Roman" panose="02020603050405020304" pitchFamily="18" charset="0"/>
              </a:rPr>
              <a:t>Thank you</a:t>
            </a:r>
            <a:endParaRPr lang="zh-CN" altLang="en-US" sz="6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4464969"/>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部门模板</Template>
  <TotalTime>174</TotalTime>
  <Words>470</Words>
  <Application>Microsoft Office PowerPoint</Application>
  <PresentationFormat>宽屏</PresentationFormat>
  <Paragraphs>126</Paragraphs>
  <Slides>6</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Arial Unicode MS</vt:lpstr>
      <vt:lpstr>Malgun Gothic</vt:lpstr>
      <vt:lpstr>MS Mincho</vt:lpstr>
      <vt:lpstr>等线</vt:lpstr>
      <vt:lpstr>宋体</vt:lpstr>
      <vt:lpstr>Arial</vt:lpstr>
      <vt:lpstr>Calibri</vt:lpstr>
      <vt:lpstr>Calibri Light</vt:lpstr>
      <vt:lpstr>Cambria Math</vt:lpstr>
      <vt:lpstr>Times New Roman</vt:lpstr>
      <vt:lpstr>Wingdings</vt:lpstr>
      <vt:lpstr>部门模板</vt:lpstr>
      <vt:lpstr>PowerPoint 演示文稿</vt:lpstr>
      <vt:lpstr>TU budget in RAN4</vt:lpstr>
      <vt:lpstr>Rel-17 non-spectrum related WI/SI proposal</vt:lpstr>
      <vt:lpstr>Rel-17 Xiaomi Priorities</vt:lpstr>
      <vt:lpstr>Rel-17 Xiaomi Priorities</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on the understanding of peak data rate for wearable in Redcap</dc:title>
  <dc:creator>Microsoft</dc:creator>
  <cp:lastModifiedBy>Xiaomi</cp:lastModifiedBy>
  <cp:revision>33</cp:revision>
  <dcterms:created xsi:type="dcterms:W3CDTF">2020-09-03T05:42:35Z</dcterms:created>
  <dcterms:modified xsi:type="dcterms:W3CDTF">2020-09-07T10:11:51Z</dcterms:modified>
</cp:coreProperties>
</file>