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1"/>
  </p:sldMasterIdLst>
  <p:notesMasterIdLst>
    <p:notesMasterId r:id="rId29"/>
  </p:notesMasterIdLst>
  <p:handoutMasterIdLst>
    <p:handoutMasterId r:id="rId30"/>
  </p:handoutMasterIdLst>
  <p:sldIdLst>
    <p:sldId id="452" r:id="rId2"/>
    <p:sldId id="962" r:id="rId3"/>
    <p:sldId id="922" r:id="rId4"/>
    <p:sldId id="978" r:id="rId5"/>
    <p:sldId id="911" r:id="rId6"/>
    <p:sldId id="969" r:id="rId7"/>
    <p:sldId id="970" r:id="rId8"/>
    <p:sldId id="974" r:id="rId9"/>
    <p:sldId id="971" r:id="rId10"/>
    <p:sldId id="972" r:id="rId11"/>
    <p:sldId id="988" r:id="rId12"/>
    <p:sldId id="985" r:id="rId13"/>
    <p:sldId id="961" r:id="rId14"/>
    <p:sldId id="984" r:id="rId15"/>
    <p:sldId id="986" r:id="rId16"/>
    <p:sldId id="899" r:id="rId17"/>
    <p:sldId id="973" r:id="rId18"/>
    <p:sldId id="987" r:id="rId19"/>
    <p:sldId id="983" r:id="rId20"/>
    <p:sldId id="975" r:id="rId21"/>
    <p:sldId id="976" r:id="rId22"/>
    <p:sldId id="989" r:id="rId23"/>
    <p:sldId id="990" r:id="rId24"/>
    <p:sldId id="991" r:id="rId25"/>
    <p:sldId id="926" r:id="rId26"/>
    <p:sldId id="992" r:id="rId27"/>
    <p:sldId id="848" r:id="rId28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B1D254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0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1224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#90bis</c:v>
                </c:pt>
                <c:pt idx="1">
                  <c:v>#91</c:v>
                </c:pt>
                <c:pt idx="2">
                  <c:v>#92</c:v>
                </c:pt>
                <c:pt idx="3">
                  <c:v>#92bis</c:v>
                </c:pt>
                <c:pt idx="4">
                  <c:v>#93</c:v>
                </c:pt>
                <c:pt idx="5">
                  <c:v>#94-e</c:v>
                </c:pt>
                <c:pt idx="6">
                  <c:v>#95-e</c:v>
                </c:pt>
                <c:pt idx="7">
                  <c:v>#96-e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324</c:v>
                </c:pt>
                <c:pt idx="1">
                  <c:v>387</c:v>
                </c:pt>
                <c:pt idx="2">
                  <c:v>266</c:v>
                </c:pt>
                <c:pt idx="3">
                  <c:v>298</c:v>
                </c:pt>
                <c:pt idx="4">
                  <c:v>382</c:v>
                </c:pt>
                <c:pt idx="5">
                  <c:v>226</c:v>
                </c:pt>
                <c:pt idx="6">
                  <c:v>308</c:v>
                </c:pt>
                <c:pt idx="7">
                  <c:v>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8339072"/>
        <c:axId val="247662848"/>
      </c:barChart>
      <c:catAx>
        <c:axId val="278339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47662848"/>
        <c:crosses val="autoZero"/>
        <c:auto val="1"/>
        <c:lblAlgn val="ctr"/>
        <c:lblOffset val="100"/>
        <c:noMultiLvlLbl val="0"/>
      </c:catAx>
      <c:valAx>
        <c:axId val="24766284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7833907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#90bis</c:v>
                </c:pt>
                <c:pt idx="1">
                  <c:v>#91</c:v>
                </c:pt>
                <c:pt idx="2">
                  <c:v>#92</c:v>
                </c:pt>
                <c:pt idx="3">
                  <c:v>#92bis</c:v>
                </c:pt>
                <c:pt idx="4">
                  <c:v>#93</c:v>
                </c:pt>
                <c:pt idx="5">
                  <c:v>#94-e</c:v>
                </c:pt>
                <c:pt idx="6">
                  <c:v>#95-e</c:v>
                </c:pt>
                <c:pt idx="7">
                  <c:v>#96-e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2774</c:v>
                </c:pt>
                <c:pt idx="1">
                  <c:v>2337</c:v>
                </c:pt>
                <c:pt idx="2">
                  <c:v>2576</c:v>
                </c:pt>
                <c:pt idx="3">
                  <c:v>2230</c:v>
                </c:pt>
                <c:pt idx="4">
                  <c:v>2886</c:v>
                </c:pt>
                <c:pt idx="5">
                  <c:v>2883</c:v>
                </c:pt>
                <c:pt idx="6">
                  <c:v>3297</c:v>
                </c:pt>
                <c:pt idx="7">
                  <c:v>2971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8124032"/>
        <c:axId val="247665152"/>
      </c:barChart>
      <c:catAx>
        <c:axId val="278124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47665152"/>
        <c:crosses val="autoZero"/>
        <c:auto val="1"/>
        <c:lblAlgn val="ctr"/>
        <c:lblOffset val="100"/>
        <c:noMultiLvlLbl val="0"/>
      </c:catAx>
      <c:valAx>
        <c:axId val="24766515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781240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69344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6831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11749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5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28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5615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0949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2097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7386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0497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8919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16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820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</p:spPr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© 3GPP 2020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dirty="0"/>
            </a:br>
            <a:br>
              <a:rPr lang="en-US" altLang="zh-CN" dirty="0"/>
            </a:br>
            <a:endParaRPr lang="en-GB" altLang="zh-CN" dirty="0">
              <a:ea typeface="SimSun" pitchFamily="2" charset="-122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125744" y="4096574"/>
            <a:ext cx="5651369" cy="379414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Steven Chen</a:t>
            </a:r>
          </a:p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RAN4 Chairman (FUTUREWEI)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#8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9-e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#8</a:t>
            </a:r>
            <a:r>
              <a:rPr lang="en-US" altLang="en-US" sz="2000" b="1" dirty="0">
                <a:latin typeface="Arial" charset="0"/>
                <a:cs typeface="Times New Roman" pitchFamily="18" charset="0"/>
              </a:rPr>
              <a:t>9-e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				RP-201403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zh-CN" sz="2000" b="1" dirty="0">
                <a:latin typeface="Arial" charset="0"/>
                <a:cs typeface="Times New Roman" pitchFamily="18" charset="0"/>
              </a:rPr>
              <a:t>E-meeting, Sept. 14 - 18, 2020</a:t>
            </a:r>
            <a:endParaRPr lang="en-GB" altLang="en-US" sz="2000" b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R17 NR RAN4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9697148"/>
              </p:ext>
            </p:extLst>
          </p:nvPr>
        </p:nvGraphicFramePr>
        <p:xfrm>
          <a:off x="457200" y="1600200"/>
          <a:ext cx="757237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717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848627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3997031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55943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NR_FR2_FWA_Bn257_Bn258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Feb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 part incomplete and Core part completion needs to be extended to Q4.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band n13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 part incomplete and extension is needed 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FS_6425_10500MHz _NR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Dec.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FR2 Test enhancement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Ongoing. 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Rapporteur proposed to extend the SI to June 2021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Study on high-power UE operation for fixed-wireless/vehicle-mounted use cases in LTE bands 5 and 12 and NR band n71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836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881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R17 NR RAN4 led WI/SIs (Cont.)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11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4689283"/>
              </p:ext>
            </p:extLst>
          </p:nvPr>
        </p:nvGraphicFramePr>
        <p:xfrm>
          <a:off x="457200" y="1352550"/>
          <a:ext cx="7572375" cy="4765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5050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270294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3997031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55943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CBW 35MHz and 45MHz for NR 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Mar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SUL band 1880-1920MHz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Dec 2020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2300-2400MHz SUL band for NR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Dec 2020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47 GHz band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Mar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band n24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Jun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264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1.6 GHz NR SUL band with same uplink frequency range of Band 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2021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Jun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836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LTE/NR spectrum sharing in Band 40/n40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15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LTE/NR spectrum sharing in Band 38/n38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Incomplete. Further discussion at 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655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606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R17 NR other WG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12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1997271"/>
              </p:ext>
            </p:extLst>
          </p:nvPr>
        </p:nvGraphicFramePr>
        <p:xfrm>
          <a:off x="457200" y="1381125"/>
          <a:ext cx="7839076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533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13736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37807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Study on supporting NR from 52.6 GHz to 71 GHz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Dec.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691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NR Basket WIs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63684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pPr marL="0" indent="0">
              <a:buNone/>
            </a:pPr>
            <a:endParaRPr lang="en-US" altLang="ja-JP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13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096864"/>
              </p:ext>
            </p:extLst>
          </p:nvPr>
        </p:nvGraphicFramePr>
        <p:xfrm>
          <a:off x="340520" y="1058609"/>
          <a:ext cx="8381999" cy="5266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 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intra-band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RP-201568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3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RP-201787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4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2 bands DL with 2 bands UL (1 LTE band + 1 NR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RP-201555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3 bands DL with 2 bands UL (2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RP-201727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4 bands DL with 2 bands UL (3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RP-201569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5 bands DL with 2 bands UL (4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RP-201482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RP-201483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DC for 6 bands DL with 2 bands UL (5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RP‑201642 (new)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3614284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(xDL/1UL x=1, 2,3,4) LTE and 2 NR bands (2DL/1UL);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RP-201478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RP-201477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(x=1,2) LTE inter-band CA (</a:t>
                      </a:r>
                      <a:r>
                        <a:rPr lang="en-US" altLang="zh-CN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xDL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zh-CN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xUL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and y bands (y=3-x) NR inter-band CA (</a:t>
                      </a:r>
                      <a:r>
                        <a:rPr lang="en-US" altLang="zh-CN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yDL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zh-CN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yUL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RP-201711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2 bands DL with x bands UL (x=1,2)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3 bands DL with 2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 combinations for SA NR supplementary uplink (SUL), NSA NR SUL, NSA NR SUL with UL sharing from the UE perspective (ULSUP)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RP-201725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86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840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NR Basket WIs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118929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ea typeface="MS PGothic" panose="020B0600070205080204" pitchFamily="50" charset="-128"/>
              </a:rPr>
              <a:t>Above revised WIDs except RP‑201643 have been endorsed by RAN4</a:t>
            </a: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14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030848"/>
              </p:ext>
            </p:extLst>
          </p:nvPr>
        </p:nvGraphicFramePr>
        <p:xfrm>
          <a:off x="340520" y="1525334"/>
          <a:ext cx="8381999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 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(x=1,2,3) LTE inter-band CA (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xDL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/1UL) and 3 bands NR inter-band CA (3DL/1UL)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R4-201713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R4-201712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Carrier Aggregation and Dual connectivity for DL 4 bands and 2UL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RP-201639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RP-201640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5 bands DL with x bands UL (x=1, 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(x=2,3,4) LTE inter-band CA (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xDL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/1UL) and 1 NR FR1 band (1DL/1UL) and 1 NR FR2 band (1DL/1UL)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RP‑201643 (new)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315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677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NR Basket WIs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118929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15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778579"/>
              </p:ext>
            </p:extLst>
          </p:nvPr>
        </p:nvGraphicFramePr>
        <p:xfrm>
          <a:off x="340520" y="1525334"/>
          <a:ext cx="8381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 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Power Class 2 UE for NR inter-band CA and SUL configurations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RP‑201583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adding new channel bandwidth(s) support to existing NR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RP‑201547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19075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 power UE (power class 2) for EN-DC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RP‑201579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RP-201580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292556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 combinations on co-current operation between 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frequency bands and V2X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RP‑201790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RP‑201789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844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196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LTE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57654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LTE other WG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17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6033135"/>
              </p:ext>
            </p:extLst>
          </p:nvPr>
        </p:nvGraphicFramePr>
        <p:xfrm>
          <a:off x="457200" y="1600200"/>
          <a:ext cx="770572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125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881181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067419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eMTC5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 part 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completed </a:t>
                      </a:r>
                      <a:endParaRPr lang="en-US" sz="12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NB-IOTenh3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 part completed </a:t>
                      </a:r>
                      <a:endParaRPr lang="en-US" sz="12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 even further mobility enhancement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LTE-based 5G terrestrial broadcast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Sep 2020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strike="noStrike" kern="1200" dirty="0" err="1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altLang="zh-CN" sz="1200" strike="noStrike" kern="1200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 part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3308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850" y="274638"/>
            <a:ext cx="7452360" cy="1143000"/>
          </a:xfrm>
        </p:spPr>
        <p:txBody>
          <a:bodyPr/>
          <a:lstStyle/>
          <a:p>
            <a:r>
              <a:rPr lang="en-GB" dirty="0"/>
              <a:t>R17 LTE RAN4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18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4102995"/>
              </p:ext>
            </p:extLst>
          </p:nvPr>
        </p:nvGraphicFramePr>
        <p:xfrm>
          <a:off x="457200" y="1600200"/>
          <a:ext cx="757237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717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848627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3997031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55943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 Band 24 Specifications to comply with updated regulatory emission limits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Jun. 2021 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Jun. 2021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meeting,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8763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LTE Basket WIs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2000" dirty="0">
                <a:ea typeface="MS PGothic" panose="020B0600070205080204" pitchFamily="50" charset="-128"/>
              </a:rPr>
              <a:t>Above revised WIDs, except RP-201646, have been endorsed by RAN4</a:t>
            </a:r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19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061216"/>
              </p:ext>
            </p:extLst>
          </p:nvPr>
        </p:nvGraphicFramePr>
        <p:xfrm>
          <a:off x="416380" y="1638300"/>
          <a:ext cx="8229598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1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5740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Revised 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RP-201753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3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RP-201729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RP-201730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x bands DL (x=4, 5)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RP-201912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RP-201911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2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RP-201031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Carrier Aggregation for </a:t>
                      </a:r>
                      <a:r>
                        <a:rPr lang="nl-NL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bands (x= 3, 4, 5) DL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RP-201476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RP-201475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M1&amp;M2 and/or NB1&amp;NB2 in 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RP-201647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RP-201646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7206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Summary (1/2) 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1036588"/>
            <a:ext cx="8901131" cy="539629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altLang="ko-KR" sz="2000" kern="0" dirty="0"/>
              <a:t>In Q3, RAN4 had one e-meeting, i.e. #96-e</a:t>
            </a:r>
          </a:p>
          <a:p>
            <a:pPr lvl="1"/>
            <a:r>
              <a:rPr lang="en-US" altLang="en-US" sz="1800" kern="0" dirty="0"/>
              <a:t>Email discussions were organized in 100+ email threads, each with a moderator. Moderators generated summaries that allows traceability of discussions and decisions. Delegates were more comfortable and familiar with the arrangement.</a:t>
            </a:r>
          </a:p>
          <a:p>
            <a:pPr lvl="1"/>
            <a:r>
              <a:rPr lang="en-US" altLang="en-US" sz="1800" kern="0" dirty="0"/>
              <a:t>6000+ emails</a:t>
            </a:r>
          </a:p>
          <a:p>
            <a:pPr lvl="1"/>
            <a:r>
              <a:rPr lang="en-US" altLang="en-US" sz="1800" kern="0" dirty="0"/>
              <a:t>More GTW sessions were used to treat critical or controversial topics.</a:t>
            </a:r>
          </a:p>
          <a:p>
            <a:pPr lvl="1"/>
            <a:r>
              <a:rPr lang="en-US" altLang="ko-KR" sz="1800" kern="0" dirty="0"/>
              <a:t>Overall, the progress was good. By the nature of email discussion, progress of contentious topics was hard to achieve</a:t>
            </a:r>
          </a:p>
          <a:p>
            <a:pPr eaLnBrk="1" fontAlgn="b" hangingPunct="1"/>
            <a:r>
              <a:rPr lang="en-GB" altLang="ja-JP" sz="2000" kern="0" dirty="0"/>
              <a:t>Meeting improvements </a:t>
            </a:r>
            <a:r>
              <a:rPr lang="en-US" altLang="ja-JP" sz="2000" kern="0" dirty="0"/>
              <a:t>were formally introduced, including</a:t>
            </a:r>
          </a:p>
          <a:p>
            <a:pPr lvl="1" eaLnBrk="1" fontAlgn="b" hangingPunct="1"/>
            <a:r>
              <a:rPr lang="en-US" altLang="ja-JP" sz="1800" kern="0" dirty="0"/>
              <a:t>The use of work plan to enable CR/TR work split. </a:t>
            </a:r>
          </a:p>
          <a:p>
            <a:pPr lvl="1" eaLnBrk="1" fontAlgn="b" hangingPunct="1"/>
            <a:r>
              <a:rPr lang="en-US" altLang="ja-JP" sz="1800" kern="0" dirty="0"/>
              <a:t>Big CR approach will be used for R17 non-basket WIs and selected R16 WIs Perf part</a:t>
            </a:r>
          </a:p>
          <a:p>
            <a:pPr lvl="1" eaLnBrk="1" fontAlgn="b" hangingPunct="1"/>
            <a:r>
              <a:rPr lang="en-US" altLang="ja-JP" sz="1800" kern="0" dirty="0"/>
              <a:t>Capping the number of contributions based on their types such as discussion papers, simulation results papers, TPs, CRs, and LSs</a:t>
            </a:r>
          </a:p>
          <a:p>
            <a:pPr lvl="1" eaLnBrk="1" fontAlgn="b" hangingPunct="1"/>
            <a:r>
              <a:rPr lang="en-US" altLang="ja-JP" sz="1800" kern="0" dirty="0"/>
              <a:t>Improving CR quality</a:t>
            </a:r>
          </a:p>
          <a:p>
            <a:pPr lvl="1" eaLnBrk="1" fontAlgn="b" hangingPunct="1"/>
            <a:r>
              <a:rPr lang="en-US" altLang="ja-JP" sz="1800" kern="0" dirty="0"/>
              <a:t>Strictly enforced deadlines </a:t>
            </a:r>
          </a:p>
          <a:p>
            <a:pPr marL="0" indent="0">
              <a:buNone/>
            </a:pPr>
            <a:endParaRPr lang="en-US" altLang="ko-KR" sz="2200" kern="0" dirty="0"/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797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BD838-34BD-41EB-BD2C-E6614FAE1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TU Budget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22E05-A75B-4079-B98D-B75E91238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43001"/>
          </a:xfrm>
        </p:spPr>
        <p:txBody>
          <a:bodyPr/>
          <a:lstStyle/>
          <a:p>
            <a:r>
              <a:rPr lang="en-US" altLang="zh-CN" sz="1800" dirty="0"/>
              <a:t>Total capacity is 45 TUs with 3 parallel sessions, which does not include</a:t>
            </a:r>
          </a:p>
          <a:p>
            <a:pPr lvl="1"/>
            <a:r>
              <a:rPr lang="en-US" altLang="zh-CN" sz="1600" dirty="0"/>
              <a:t>Monday morning common session</a:t>
            </a:r>
          </a:p>
          <a:p>
            <a:pPr lvl="1"/>
            <a:r>
              <a:rPr lang="en-US" altLang="zh-CN" sz="1600" dirty="0"/>
              <a:t>Friday comeback session</a:t>
            </a:r>
          </a:p>
          <a:p>
            <a:pPr lvl="1"/>
            <a:r>
              <a:rPr lang="en-US" altLang="zh-CN" sz="1600" dirty="0"/>
              <a:t>Evening AH session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1400" dirty="0"/>
          </a:p>
        </p:txBody>
      </p:sp>
      <p:pic>
        <p:nvPicPr>
          <p:cNvPr id="41" name="table">
            <a:extLst>
              <a:ext uri="{FF2B5EF4-FFF2-40B4-BE49-F238E27FC236}">
                <a16:creationId xmlns:a16="http://schemas.microsoft.com/office/drawing/2014/main" id="{25394993-C825-4310-A1CB-1141C84D2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" y="2925763"/>
            <a:ext cx="8199120" cy="3353876"/>
          </a:xfrm>
          <a:prstGeom prst="rect">
            <a:avLst/>
          </a:prstGeom>
        </p:spPr>
      </p:pic>
      <p:sp>
        <p:nvSpPr>
          <p:cNvPr id="42" name="圆角矩形 7">
            <a:extLst>
              <a:ext uri="{FF2B5EF4-FFF2-40B4-BE49-F238E27FC236}">
                <a16:creationId xmlns:a16="http://schemas.microsoft.com/office/drawing/2014/main" id="{6DEAAE7C-7D07-4F39-B77E-2601FB8D9B46}"/>
              </a:ext>
            </a:extLst>
          </p:cNvPr>
          <p:cNvSpPr/>
          <p:nvPr/>
        </p:nvSpPr>
        <p:spPr>
          <a:xfrm>
            <a:off x="609600" y="3421062"/>
            <a:ext cx="1432560" cy="56388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圆角矩形 8">
            <a:extLst>
              <a:ext uri="{FF2B5EF4-FFF2-40B4-BE49-F238E27FC236}">
                <a16:creationId xmlns:a16="http://schemas.microsoft.com/office/drawing/2014/main" id="{75896B54-A407-482D-875E-4B27A155450A}"/>
              </a:ext>
            </a:extLst>
          </p:cNvPr>
          <p:cNvSpPr/>
          <p:nvPr/>
        </p:nvSpPr>
        <p:spPr>
          <a:xfrm>
            <a:off x="575310" y="4152582"/>
            <a:ext cx="392430" cy="20193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10">
            <a:extLst>
              <a:ext uri="{FF2B5EF4-FFF2-40B4-BE49-F238E27FC236}">
                <a16:creationId xmlns:a16="http://schemas.microsoft.com/office/drawing/2014/main" id="{38AEC21B-A41E-4A44-B86E-612DF28F1D14}"/>
              </a:ext>
            </a:extLst>
          </p:cNvPr>
          <p:cNvSpPr/>
          <p:nvPr/>
        </p:nvSpPr>
        <p:spPr>
          <a:xfrm>
            <a:off x="1674495" y="4152582"/>
            <a:ext cx="392430" cy="20193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圆角矩形 11">
            <a:extLst>
              <a:ext uri="{FF2B5EF4-FFF2-40B4-BE49-F238E27FC236}">
                <a16:creationId xmlns:a16="http://schemas.microsoft.com/office/drawing/2014/main" id="{3A55E34F-0739-4D63-BEBC-8B067FAE243B}"/>
              </a:ext>
            </a:extLst>
          </p:cNvPr>
          <p:cNvSpPr/>
          <p:nvPr/>
        </p:nvSpPr>
        <p:spPr>
          <a:xfrm>
            <a:off x="1129665" y="4152582"/>
            <a:ext cx="392430" cy="20193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圆角矩形 15">
            <a:extLst>
              <a:ext uri="{FF2B5EF4-FFF2-40B4-BE49-F238E27FC236}">
                <a16:creationId xmlns:a16="http://schemas.microsoft.com/office/drawing/2014/main" id="{586C00C1-C485-40F1-9882-0DE4452239F3}"/>
              </a:ext>
            </a:extLst>
          </p:cNvPr>
          <p:cNvSpPr/>
          <p:nvPr/>
        </p:nvSpPr>
        <p:spPr>
          <a:xfrm>
            <a:off x="222313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圆角矩形 16">
            <a:extLst>
              <a:ext uri="{FF2B5EF4-FFF2-40B4-BE49-F238E27FC236}">
                <a16:creationId xmlns:a16="http://schemas.microsoft.com/office/drawing/2014/main" id="{41062F31-1C91-474E-9C1E-1A2616E4F5FB}"/>
              </a:ext>
            </a:extLst>
          </p:cNvPr>
          <p:cNvSpPr/>
          <p:nvPr/>
        </p:nvSpPr>
        <p:spPr>
          <a:xfrm>
            <a:off x="332232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圆角矩形 17">
            <a:extLst>
              <a:ext uri="{FF2B5EF4-FFF2-40B4-BE49-F238E27FC236}">
                <a16:creationId xmlns:a16="http://schemas.microsoft.com/office/drawing/2014/main" id="{DE16B5B4-500D-4EFB-9C9B-342A2FF80E8E}"/>
              </a:ext>
            </a:extLst>
          </p:cNvPr>
          <p:cNvSpPr/>
          <p:nvPr/>
        </p:nvSpPr>
        <p:spPr>
          <a:xfrm>
            <a:off x="277749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圆角矩形 18">
            <a:extLst>
              <a:ext uri="{FF2B5EF4-FFF2-40B4-BE49-F238E27FC236}">
                <a16:creationId xmlns:a16="http://schemas.microsoft.com/office/drawing/2014/main" id="{18A90C94-9676-43D8-848A-165DE037A3FA}"/>
              </a:ext>
            </a:extLst>
          </p:cNvPr>
          <p:cNvSpPr/>
          <p:nvPr/>
        </p:nvSpPr>
        <p:spPr>
          <a:xfrm>
            <a:off x="383857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圆角矩形 19">
            <a:extLst>
              <a:ext uri="{FF2B5EF4-FFF2-40B4-BE49-F238E27FC236}">
                <a16:creationId xmlns:a16="http://schemas.microsoft.com/office/drawing/2014/main" id="{811E07E8-6B16-4D56-9215-9BEFA87ECB64}"/>
              </a:ext>
            </a:extLst>
          </p:cNvPr>
          <p:cNvSpPr/>
          <p:nvPr/>
        </p:nvSpPr>
        <p:spPr>
          <a:xfrm>
            <a:off x="493776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圆角矩形 20">
            <a:extLst>
              <a:ext uri="{FF2B5EF4-FFF2-40B4-BE49-F238E27FC236}">
                <a16:creationId xmlns:a16="http://schemas.microsoft.com/office/drawing/2014/main" id="{C860A191-EB64-4F88-8C53-1F282B58D7E7}"/>
              </a:ext>
            </a:extLst>
          </p:cNvPr>
          <p:cNvSpPr/>
          <p:nvPr/>
        </p:nvSpPr>
        <p:spPr>
          <a:xfrm>
            <a:off x="439293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圆角矩形 21">
            <a:extLst>
              <a:ext uri="{FF2B5EF4-FFF2-40B4-BE49-F238E27FC236}">
                <a16:creationId xmlns:a16="http://schemas.microsoft.com/office/drawing/2014/main" id="{48C1B447-A6CC-4596-8825-D779B861DB5E}"/>
              </a:ext>
            </a:extLst>
          </p:cNvPr>
          <p:cNvSpPr/>
          <p:nvPr/>
        </p:nvSpPr>
        <p:spPr>
          <a:xfrm>
            <a:off x="548259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圆角矩形 22">
            <a:extLst>
              <a:ext uri="{FF2B5EF4-FFF2-40B4-BE49-F238E27FC236}">
                <a16:creationId xmlns:a16="http://schemas.microsoft.com/office/drawing/2014/main" id="{1FE26832-B17D-4A25-A17E-59F76DBAB827}"/>
              </a:ext>
            </a:extLst>
          </p:cNvPr>
          <p:cNvSpPr/>
          <p:nvPr/>
        </p:nvSpPr>
        <p:spPr>
          <a:xfrm>
            <a:off x="658177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圆角矩形 23">
            <a:extLst>
              <a:ext uri="{FF2B5EF4-FFF2-40B4-BE49-F238E27FC236}">
                <a16:creationId xmlns:a16="http://schemas.microsoft.com/office/drawing/2014/main" id="{E5CCBDAF-8F21-4B2C-AED9-0B9BFF293A90}"/>
              </a:ext>
            </a:extLst>
          </p:cNvPr>
          <p:cNvSpPr/>
          <p:nvPr/>
        </p:nvSpPr>
        <p:spPr>
          <a:xfrm>
            <a:off x="603694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圆角矩形 24">
            <a:extLst>
              <a:ext uri="{FF2B5EF4-FFF2-40B4-BE49-F238E27FC236}">
                <a16:creationId xmlns:a16="http://schemas.microsoft.com/office/drawing/2014/main" id="{3EAAD1A8-59EB-462E-A75D-FA3CA94691D3}"/>
              </a:ext>
            </a:extLst>
          </p:cNvPr>
          <p:cNvSpPr/>
          <p:nvPr/>
        </p:nvSpPr>
        <p:spPr>
          <a:xfrm>
            <a:off x="7141845" y="3421062"/>
            <a:ext cx="392430" cy="167640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圆角矩形 25">
            <a:extLst>
              <a:ext uri="{FF2B5EF4-FFF2-40B4-BE49-F238E27FC236}">
                <a16:creationId xmlns:a16="http://schemas.microsoft.com/office/drawing/2014/main" id="{74630F4E-5F54-4A11-85C1-371261BB86DD}"/>
              </a:ext>
            </a:extLst>
          </p:cNvPr>
          <p:cNvSpPr/>
          <p:nvPr/>
        </p:nvSpPr>
        <p:spPr>
          <a:xfrm>
            <a:off x="8241030" y="3421062"/>
            <a:ext cx="392430" cy="167640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圆角矩形 26">
            <a:extLst>
              <a:ext uri="{FF2B5EF4-FFF2-40B4-BE49-F238E27FC236}">
                <a16:creationId xmlns:a16="http://schemas.microsoft.com/office/drawing/2014/main" id="{C9659DD7-A0A7-4F34-A459-998D034840B1}"/>
              </a:ext>
            </a:extLst>
          </p:cNvPr>
          <p:cNvSpPr/>
          <p:nvPr/>
        </p:nvSpPr>
        <p:spPr>
          <a:xfrm>
            <a:off x="7696200" y="3421062"/>
            <a:ext cx="392430" cy="167640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圆角矩形 27">
            <a:extLst>
              <a:ext uri="{FF2B5EF4-FFF2-40B4-BE49-F238E27FC236}">
                <a16:creationId xmlns:a16="http://schemas.microsoft.com/office/drawing/2014/main" id="{3260C653-03F8-4514-B492-BCAFD9ECB865}"/>
              </a:ext>
            </a:extLst>
          </p:cNvPr>
          <p:cNvSpPr/>
          <p:nvPr/>
        </p:nvSpPr>
        <p:spPr>
          <a:xfrm>
            <a:off x="7141844" y="5219382"/>
            <a:ext cx="1491615" cy="28194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0610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01D47-1DF4-416E-A543-C1BA79FE7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TU Budget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E87F1-9E4A-4FFD-BB5F-18546A07C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Observations and trends for Q4 2020 and Q1 2021</a:t>
            </a:r>
          </a:p>
          <a:p>
            <a:pPr lvl="1"/>
            <a:r>
              <a:rPr lang="en-US" sz="1800" dirty="0"/>
              <a:t>Completed RF and RRM core part opens up TUs for R17 topics, while R16 core maintenance is expected</a:t>
            </a:r>
          </a:p>
          <a:p>
            <a:pPr lvl="1"/>
            <a:r>
              <a:rPr lang="en-US" sz="1800" dirty="0"/>
              <a:t>R16 perf part is expected to continue until Q1 2021</a:t>
            </a:r>
          </a:p>
          <a:p>
            <a:pPr marL="457200" lvl="1" indent="0">
              <a:buNone/>
            </a:pPr>
            <a:endParaRPr lang="en-US" sz="1800" dirty="0"/>
          </a:p>
          <a:p>
            <a:r>
              <a:rPr lang="en-US" sz="2000" dirty="0"/>
              <a:t>Proposal for Q4</a:t>
            </a:r>
          </a:p>
          <a:p>
            <a:pPr lvl="1"/>
            <a:r>
              <a:rPr lang="en-US" sz="1800" dirty="0"/>
              <a:t>RF: NR 22.5 TUs, LTE 2 TUs</a:t>
            </a:r>
            <a:endParaRPr lang="en-US" sz="1800" dirty="0">
              <a:solidFill>
                <a:srgbClr val="72AF2F"/>
              </a:solidFill>
            </a:endParaRPr>
          </a:p>
          <a:p>
            <a:pPr lvl="1"/>
            <a:r>
              <a:rPr lang="en-US" sz="1800" dirty="0"/>
              <a:t>RD: NR 19 TUs, LTE 1.5 TUs</a:t>
            </a:r>
          </a:p>
          <a:p>
            <a:pPr lvl="1"/>
            <a:endParaRPr lang="en-US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446511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FD537-9225-4058-9828-430C4F147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1450" y="-144462"/>
            <a:ext cx="7886700" cy="1143000"/>
          </a:xfrm>
        </p:spPr>
        <p:txBody>
          <a:bodyPr/>
          <a:lstStyle/>
          <a:p>
            <a:r>
              <a:rPr lang="sv-SE" altLang="ja-JP" dirty="0"/>
              <a:t>RAN4 TU Management for Q4’2020 - NR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9A7DB05-E70D-4B55-9AA0-3D18A69E58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0177050"/>
              </p:ext>
            </p:extLst>
          </p:nvPr>
        </p:nvGraphicFramePr>
        <p:xfrm>
          <a:off x="1562100" y="923925"/>
          <a:ext cx="4943476" cy="5229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0881">
                  <a:extLst>
                    <a:ext uri="{9D8B030D-6E8A-4147-A177-3AD203B41FA5}">
                      <a16:colId xmlns:a16="http://schemas.microsoft.com/office/drawing/2014/main" val="3154695784"/>
                    </a:ext>
                  </a:extLst>
                </a:gridCol>
                <a:gridCol w="1279488">
                  <a:extLst>
                    <a:ext uri="{9D8B030D-6E8A-4147-A177-3AD203B41FA5}">
                      <a16:colId xmlns:a16="http://schemas.microsoft.com/office/drawing/2014/main" val="3161095187"/>
                    </a:ext>
                  </a:extLst>
                </a:gridCol>
                <a:gridCol w="1323107">
                  <a:extLst>
                    <a:ext uri="{9D8B030D-6E8A-4147-A177-3AD203B41FA5}">
                      <a16:colId xmlns:a16="http://schemas.microsoft.com/office/drawing/2014/main" val="5984861"/>
                    </a:ext>
                  </a:extLst>
                </a:gridCol>
              </a:tblGrid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WI code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effectLst/>
                        </a:rPr>
                        <a:t>RAN4#97 (RF)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RAN4#97 (RD)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995858542"/>
                  </a:ext>
                </a:extLst>
              </a:tr>
              <a:tr h="6266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R15 NR maintenance-Core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514348497"/>
                  </a:ext>
                </a:extLst>
              </a:tr>
              <a:tr h="52641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R15 NR maintenance-Perf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3578953521"/>
                  </a:ext>
                </a:extLst>
              </a:tr>
              <a:tr h="3948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NR_2step_RACH-Perf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0.75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1173078652"/>
                  </a:ext>
                </a:extLst>
              </a:tr>
              <a:tr h="3509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NR_unlic-Core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?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3806554815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NR_unlic-Perf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2210307184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5G_V2X_NRSL-Perf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3142725751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err="1">
                          <a:effectLst/>
                        </a:rPr>
                        <a:t>NR_eMIMO</a:t>
                      </a:r>
                      <a:r>
                        <a:rPr lang="en-US" sz="1400" u="none" strike="noStrike" dirty="0">
                          <a:effectLst/>
                        </a:rPr>
                        <a:t>-Perf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1734254401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NR_PowerSaving-Perf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1026597857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NR_POS-Perf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3339525632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NR_L1enh_URLLC-Perf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254079329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NR_IAB-Perf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3849743292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NR_Mob_enh-Perf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360669639"/>
                  </a:ext>
                </a:extLst>
              </a:tr>
              <a:tr h="526417">
                <a:tc>
                  <a:txBody>
                    <a:bodyPr/>
                    <a:lstStyle/>
                    <a:p>
                      <a:pPr algn="l" fontAlgn="ctr"/>
                      <a:r>
                        <a:rPr lang="nn-NO" sz="1400" u="none" strike="noStrike" dirty="0">
                          <a:effectLst/>
                        </a:rPr>
                        <a:t>LTE_NR_DC_CA_enh-Perf</a:t>
                      </a:r>
                      <a:endParaRPr lang="nn-N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1498775229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NR_RF_FR1_Req_Enh-Perf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757524172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NR_DL256QAM_FR2-Perf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3438437549"/>
                  </a:ext>
                </a:extLst>
              </a:tr>
              <a:tr h="233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err="1">
                          <a:effectLst/>
                        </a:rPr>
                        <a:t>NR_RRM_Enh_Perf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562" marR="3562" marT="3562" marB="0" anchor="ctr"/>
                </a:tc>
                <a:extLst>
                  <a:ext uri="{0D108BD9-81ED-4DB2-BD59-A6C34878D82A}">
                    <a16:rowId xmlns:a16="http://schemas.microsoft.com/office/drawing/2014/main" val="2350423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4882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FD537-9225-4058-9828-430C4F147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1450" y="-144462"/>
            <a:ext cx="7886700" cy="1143000"/>
          </a:xfrm>
        </p:spPr>
        <p:txBody>
          <a:bodyPr/>
          <a:lstStyle/>
          <a:p>
            <a:r>
              <a:rPr lang="sv-SE" altLang="ja-JP" dirty="0"/>
              <a:t>RAN4 TU Management for Q4’2020 - NR</a:t>
            </a:r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BD01E1FC-5174-4F33-9644-D55BAB9277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7047059"/>
              </p:ext>
            </p:extLst>
          </p:nvPr>
        </p:nvGraphicFramePr>
        <p:xfrm>
          <a:off x="1352550" y="923925"/>
          <a:ext cx="5514976" cy="5175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1502">
                  <a:extLst>
                    <a:ext uri="{9D8B030D-6E8A-4147-A177-3AD203B41FA5}">
                      <a16:colId xmlns:a16="http://schemas.microsoft.com/office/drawing/2014/main" val="969676424"/>
                    </a:ext>
                  </a:extLst>
                </a:gridCol>
                <a:gridCol w="1427407">
                  <a:extLst>
                    <a:ext uri="{9D8B030D-6E8A-4147-A177-3AD203B41FA5}">
                      <a16:colId xmlns:a16="http://schemas.microsoft.com/office/drawing/2014/main" val="3343045487"/>
                    </a:ext>
                  </a:extLst>
                </a:gridCol>
                <a:gridCol w="1476067">
                  <a:extLst>
                    <a:ext uri="{9D8B030D-6E8A-4147-A177-3AD203B41FA5}">
                      <a16:colId xmlns:a16="http://schemas.microsoft.com/office/drawing/2014/main" val="3666872461"/>
                    </a:ext>
                  </a:extLst>
                </a:gridCol>
              </a:tblGrid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NR_CSIRS_L3meas-Perf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3453067288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NR_HST-Perf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2562707285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NR_enh-Perf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0.75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991607609"/>
                  </a:ext>
                </a:extLst>
              </a:tr>
              <a:tr h="3638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OTA_BS_testing-Perf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471936727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u="none" strike="noStrike" dirty="0">
                          <a:effectLst/>
                        </a:rPr>
                        <a:t>NR_n48_LTE_48_coex-Core  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3957521664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R17 NR basket WIs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1591489463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FS_FR2_enhTestMethods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696577937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NR_n13-Core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1284976144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NR_n13-Perf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3823293964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FS_6425_10500MHz _NR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980721802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nn-NO" sz="1400" u="none" strike="noStrike">
                          <a:effectLst/>
                        </a:rPr>
                        <a:t>NR_FR2_FWA_Bn257_Bn258</a:t>
                      </a:r>
                      <a:endParaRPr lang="nn-N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1160065978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nn-NO" sz="1400" u="none" strike="noStrike">
                          <a:effectLst/>
                        </a:rPr>
                        <a:t>NR_FR2_FWA_Bn257_Bn258</a:t>
                      </a:r>
                      <a:endParaRPr lang="nn-N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4034682121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nn-NO" sz="1400" u="none" strike="noStrike">
                          <a:effectLst/>
                        </a:rPr>
                        <a:t>FS_NR_52_to_71GHz</a:t>
                      </a:r>
                      <a:endParaRPr lang="nn-N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3574921859"/>
                  </a:ext>
                </a:extLst>
              </a:tr>
              <a:tr h="391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R16 core maintenance (except NR-U) and TEI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2.5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513335926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R17 NR spectrum related WIs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1821627670"/>
                  </a:ext>
                </a:extLst>
              </a:tr>
              <a:tr h="3638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R17 MIMO OTA WI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212396604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R17 LS activities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3395266049"/>
                  </a:ext>
                </a:extLst>
              </a:tr>
              <a:tr h="2140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NTN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0.75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1470085727"/>
                  </a:ext>
                </a:extLst>
              </a:tr>
              <a:tr h="3638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R17 UE power saving</a:t>
                      </a: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46437294"/>
                  </a:ext>
                </a:extLst>
              </a:tr>
              <a:tr h="3638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Total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16.35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19.1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14" marR="5814" marT="5814" marB="0" anchor="ctr"/>
                </a:tc>
                <a:extLst>
                  <a:ext uri="{0D108BD9-81ED-4DB2-BD59-A6C34878D82A}">
                    <a16:rowId xmlns:a16="http://schemas.microsoft.com/office/drawing/2014/main" val="1677514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4793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FD537-9225-4058-9828-430C4F147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1450" y="-144462"/>
            <a:ext cx="7886700" cy="1143000"/>
          </a:xfrm>
        </p:spPr>
        <p:txBody>
          <a:bodyPr/>
          <a:lstStyle/>
          <a:p>
            <a:r>
              <a:rPr lang="sv-SE" altLang="ja-JP" dirty="0"/>
              <a:t>RAN4 TU Management for Q4’2020 - LTE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7F8F9AD-A743-4919-9ADC-30D2E264B5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279677"/>
              </p:ext>
            </p:extLst>
          </p:nvPr>
        </p:nvGraphicFramePr>
        <p:xfrm>
          <a:off x="2028825" y="1352550"/>
          <a:ext cx="5105400" cy="39697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0803">
                  <a:extLst>
                    <a:ext uri="{9D8B030D-6E8A-4147-A177-3AD203B41FA5}">
                      <a16:colId xmlns:a16="http://schemas.microsoft.com/office/drawing/2014/main" val="2740141075"/>
                    </a:ext>
                  </a:extLst>
                </a:gridCol>
                <a:gridCol w="1280402">
                  <a:extLst>
                    <a:ext uri="{9D8B030D-6E8A-4147-A177-3AD203B41FA5}">
                      <a16:colId xmlns:a16="http://schemas.microsoft.com/office/drawing/2014/main" val="3760791073"/>
                    </a:ext>
                  </a:extLst>
                </a:gridCol>
                <a:gridCol w="1264195">
                  <a:extLst>
                    <a:ext uri="{9D8B030D-6E8A-4147-A177-3AD203B41FA5}">
                      <a16:colId xmlns:a16="http://schemas.microsoft.com/office/drawing/2014/main" val="1219113659"/>
                    </a:ext>
                  </a:extLst>
                </a:gridCol>
              </a:tblGrid>
              <a:tr h="2335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WI code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RAN4#97 (RF)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RAN4#97 (RD)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38409948"/>
                  </a:ext>
                </a:extLst>
              </a:tr>
              <a:tr h="11675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LTE_eMTC5-Perf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00383088"/>
                  </a:ext>
                </a:extLst>
              </a:tr>
              <a:tr h="9807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NB_IOTenh3-Perf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92841230"/>
                  </a:ext>
                </a:extLst>
              </a:tr>
              <a:tr h="6538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err="1">
                          <a:effectLst/>
                        </a:rPr>
                        <a:t>LTE_feMob</a:t>
                      </a:r>
                      <a:r>
                        <a:rPr lang="en-US" sz="1400" u="none" strike="noStrike" dirty="0">
                          <a:effectLst/>
                        </a:rPr>
                        <a:t>-Perf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76016196"/>
                  </a:ext>
                </a:extLst>
              </a:tr>
              <a:tr h="23351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u="none" strike="noStrike">
                          <a:effectLst/>
                        </a:rPr>
                        <a:t>R17 LTE CA basket WIs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13563946"/>
                  </a:ext>
                </a:extLst>
              </a:tr>
              <a:tr h="2335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LTE maintenance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0.25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25632150"/>
                  </a:ext>
                </a:extLst>
              </a:tr>
              <a:tr h="23351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u="none" strike="noStrike">
                          <a:effectLst/>
                        </a:rPr>
                        <a:t>R17 LTE spectrum related WI/SI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354372793"/>
                  </a:ext>
                </a:extLst>
              </a:tr>
              <a:tr h="2335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Total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23977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1869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7937"/>
            <a:ext cx="6834187" cy="1143001"/>
          </a:xfrm>
        </p:spPr>
        <p:txBody>
          <a:bodyPr/>
          <a:lstStyle/>
          <a:p>
            <a:r>
              <a:rPr lang="fi-FI" altLang="en-US" dirty="0"/>
              <a:t>Views on 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2" y="1209675"/>
            <a:ext cx="8293375" cy="4651375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Q4 focus is R16 core part maintenance, UE feature list  and perf part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TU budget for RAN1/2/3-led R17 package remains to be clearly defined and justified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Some RAN4 R17 WI/SIs, if approved, can start in Q4 2020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5602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7937"/>
            <a:ext cx="6834187" cy="1143001"/>
          </a:xfrm>
        </p:spPr>
        <p:txBody>
          <a:bodyPr/>
          <a:lstStyle/>
          <a:p>
            <a:r>
              <a:rPr lang="fi-FI" altLang="en-US" dirty="0"/>
              <a:t>Overall TU projection for R17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2" y="1209675"/>
            <a:ext cx="8293375" cy="4651375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When R16 perf part work is done, we have the following TU projection for R17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E734452-3DC1-4D29-BE27-7D5E67636B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176433"/>
              </p:ext>
            </p:extLst>
          </p:nvPr>
        </p:nvGraphicFramePr>
        <p:xfrm>
          <a:off x="521757" y="2073275"/>
          <a:ext cx="8293375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3344">
                  <a:extLst>
                    <a:ext uri="{9D8B030D-6E8A-4147-A177-3AD203B41FA5}">
                      <a16:colId xmlns:a16="http://schemas.microsoft.com/office/drawing/2014/main" val="473397696"/>
                    </a:ext>
                  </a:extLst>
                </a:gridCol>
                <a:gridCol w="853409">
                  <a:extLst>
                    <a:ext uri="{9D8B030D-6E8A-4147-A177-3AD203B41FA5}">
                      <a16:colId xmlns:a16="http://schemas.microsoft.com/office/drawing/2014/main" val="988759465"/>
                    </a:ext>
                  </a:extLst>
                </a:gridCol>
                <a:gridCol w="807455">
                  <a:extLst>
                    <a:ext uri="{9D8B030D-6E8A-4147-A177-3AD203B41FA5}">
                      <a16:colId xmlns:a16="http://schemas.microsoft.com/office/drawing/2014/main" val="462899179"/>
                    </a:ext>
                  </a:extLst>
                </a:gridCol>
                <a:gridCol w="4559167">
                  <a:extLst>
                    <a:ext uri="{9D8B030D-6E8A-4147-A177-3AD203B41FA5}">
                      <a16:colId xmlns:a16="http://schemas.microsoft.com/office/drawing/2014/main" val="3740932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0558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RAN4 R15/R16 maintenance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52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RAN1/2/3 led R17 WIs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Assuming 18 TUs are required and roughly 40% for RF, 60% for RD. </a:t>
                      </a:r>
                    </a:p>
                    <a:p>
                      <a:r>
                        <a:rPr lang="en-US" dirty="0"/>
                        <a:t>Precise TU budget remains to be clearly defined and justified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2613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RAN4 R17 basket and other spectrum WIs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 for basket WIs and 2 for other spectrum WIs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43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Remaining TUs for RAN4 R17 non-spectrum WIs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Assuming a total of 45 TUs, and 24.5 TUs for RF and 20.5 TUs for 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6998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1130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/>
              <a:t>Thank You!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198286" y="1096828"/>
            <a:ext cx="8515607" cy="257156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400" dirty="0"/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Vice chairs Haijie Qiu and Andrey Chervyakov for helping structure the e-meeting and chairing sessions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altLang="en-US" sz="2000" dirty="0">
                <a:ea typeface="+mn-ea"/>
                <a:cs typeface="+mn-cs"/>
              </a:rPr>
              <a:t>Kai-Erik Sunell for efficient secretary support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Email moderators for leading the email discussions and providing summaries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Delegates for contributions and discussions</a:t>
            </a:r>
          </a:p>
        </p:txBody>
      </p:sp>
    </p:spTree>
    <p:extLst>
      <p:ext uri="{BB962C8B-B14F-4D97-AF65-F5344CB8AC3E}">
        <p14:creationId xmlns:p14="http://schemas.microsoft.com/office/powerpoint/2010/main" val="35990149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Summary (2/2)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1093738"/>
            <a:ext cx="8901131" cy="52213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eaLnBrk="1" fontAlgn="b" hangingPunct="1">
              <a:buBlip>
                <a:blip r:embed="rId2"/>
              </a:buBlip>
            </a:pPr>
            <a:r>
              <a:rPr lang="en-US" altLang="en-US" kern="0" dirty="0"/>
              <a:t>Updated R16 UE feature list sent to RAN2. Further updates will be done in Q4</a:t>
            </a:r>
          </a:p>
          <a:p>
            <a:pPr marL="342900" lvl="2" indent="-342900" eaLnBrk="1" fontAlgn="b" hangingPunct="1">
              <a:buBlip>
                <a:blip r:embed="rId2"/>
              </a:buBlip>
            </a:pPr>
            <a:r>
              <a:rPr lang="en-US" altLang="en-US" kern="0" dirty="0"/>
              <a:t>Rel-16 NR </a:t>
            </a:r>
          </a:p>
          <a:p>
            <a:pPr lvl="1"/>
            <a:r>
              <a:rPr lang="en-US" altLang="en-US" sz="1600" kern="0" dirty="0"/>
              <a:t>All Rel-16 NR spectrum WIs except </a:t>
            </a:r>
            <a:r>
              <a:rPr lang="pt-BR" altLang="en-US" sz="1600" kern="0" dirty="0"/>
              <a:t>NR_n48_LTE_48_coex</a:t>
            </a:r>
            <a:r>
              <a:rPr lang="en-US" altLang="en-US" sz="1600" kern="0" dirty="0"/>
              <a:t> are completed</a:t>
            </a:r>
          </a:p>
          <a:p>
            <a:pPr lvl="1"/>
            <a:r>
              <a:rPr lang="en-US" altLang="en-US" sz="1600" kern="0" dirty="0"/>
              <a:t>Core part of all Rel-16 NR non-spectrum WIs, both RF and RRM, was completed except </a:t>
            </a:r>
          </a:p>
          <a:p>
            <a:pPr lvl="2"/>
            <a:r>
              <a:rPr lang="en-US" altLang="en-US" sz="1200" kern="0" dirty="0"/>
              <a:t>NR-U (RRM core is completed)</a:t>
            </a:r>
            <a:endParaRPr lang="en-US" altLang="en-US" sz="1200" strike="sngStrike" kern="0" dirty="0"/>
          </a:p>
          <a:p>
            <a:pPr lvl="2"/>
            <a:r>
              <a:rPr lang="en-US" altLang="en-US" sz="1200" kern="0" dirty="0"/>
              <a:t>Remaining open issues for completed WIs can be treated under maintenance</a:t>
            </a:r>
          </a:p>
          <a:p>
            <a:pPr lvl="1" eaLnBrk="1" fontAlgn="b" hangingPunct="1"/>
            <a:r>
              <a:rPr lang="en-US" altLang="en-US" sz="1600" kern="0" dirty="0"/>
              <a:t>Good progress on Rel-16 Perf part for the WIs with completed Core part</a:t>
            </a:r>
          </a:p>
          <a:p>
            <a:pPr lvl="2"/>
            <a:r>
              <a:rPr lang="en-US" altLang="ko-KR" sz="1200" kern="0" dirty="0"/>
              <a:t>Rel-16 NR WI performance parts are expected to be further extended beyond Dec 2020. </a:t>
            </a:r>
          </a:p>
          <a:p>
            <a:pPr eaLnBrk="1" fontAlgn="b" hangingPunct="1"/>
            <a:r>
              <a:rPr lang="en-US" altLang="ko-KR" sz="2000" kern="0" dirty="0"/>
              <a:t>Rel-15 NR</a:t>
            </a:r>
          </a:p>
          <a:p>
            <a:pPr lvl="1"/>
            <a:r>
              <a:rPr lang="en-US" altLang="en-US" sz="1600" kern="0" dirty="0"/>
              <a:t>Still a substantial amount of effort was put into </a:t>
            </a:r>
            <a:r>
              <a:rPr lang="en-US" altLang="zh-CN" sz="1600" kern="0" dirty="0"/>
              <a:t>Rel-15 NR maintenance and good progress was made</a:t>
            </a:r>
            <a:endParaRPr lang="en-US" altLang="en-US" sz="1600" kern="0" dirty="0"/>
          </a:p>
          <a:p>
            <a:pPr lvl="1"/>
            <a:r>
              <a:rPr lang="en-US" altLang="ko-KR" sz="1600" kern="0" dirty="0">
                <a:solidFill>
                  <a:srgbClr val="FF0000"/>
                </a:solidFill>
              </a:rPr>
              <a:t>Very high threshold for essential correction after Q3</a:t>
            </a:r>
          </a:p>
          <a:p>
            <a:pPr eaLnBrk="1" fontAlgn="b" hangingPunct="1"/>
            <a:r>
              <a:rPr lang="en-GB" altLang="ja-JP" sz="2000" kern="0" dirty="0"/>
              <a:t>LTE maintenance (up to Rel-15)</a:t>
            </a:r>
          </a:p>
          <a:p>
            <a:pPr lvl="1" eaLnBrk="1" fontAlgn="b" hangingPunct="1"/>
            <a:r>
              <a:rPr lang="en-GB" altLang="ja-JP" sz="1600" kern="0" dirty="0"/>
              <a:t>Good progress. No major issues</a:t>
            </a:r>
          </a:p>
          <a:p>
            <a:pPr eaLnBrk="1" fontAlgn="b" hangingPunct="1"/>
            <a:r>
              <a:rPr lang="en-GB" altLang="ja-JP" sz="2000" kern="0" dirty="0"/>
              <a:t>Rel-16 LTE</a:t>
            </a:r>
          </a:p>
          <a:p>
            <a:pPr lvl="1" eaLnBrk="1" fontAlgn="b" hangingPunct="1"/>
            <a:r>
              <a:rPr lang="en-US" altLang="zh-CN" sz="1600" kern="0" dirty="0"/>
              <a:t>Good progress on Perf part, demodulation part completed </a:t>
            </a:r>
            <a:endParaRPr lang="en-GB" altLang="ja-JP" sz="1600" kern="0" dirty="0"/>
          </a:p>
          <a:p>
            <a:pPr lvl="1" eaLnBrk="1" fontAlgn="b" hangingPunct="1"/>
            <a:endParaRPr lang="en-GB" altLang="ja-JP" sz="1600" kern="0" dirty="0">
              <a:highlight>
                <a:srgbClr val="FFFF00"/>
              </a:highlight>
            </a:endParaRPr>
          </a:p>
          <a:p>
            <a:pPr eaLnBrk="1" fontAlgn="b" hangingPunct="1"/>
            <a:endParaRPr lang="en-GB" altLang="ja-JP" sz="2200" kern="0" dirty="0"/>
          </a:p>
          <a:p>
            <a:pPr lvl="1" eaLnBrk="1" fontAlgn="b" hangingPunct="1"/>
            <a:endParaRPr lang="en-GB" altLang="ja-JP" sz="1800" kern="0" dirty="0"/>
          </a:p>
          <a:p>
            <a:pPr lvl="1"/>
            <a:endParaRPr lang="en-US" altLang="zh-CN" sz="1600" dirty="0"/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89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/>
              <a:t>Statistics</a:t>
            </a:r>
          </a:p>
        </p:txBody>
      </p:sp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474370485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39730432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81109" y="2712498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886854"/>
              </p:ext>
            </p:extLst>
          </p:nvPr>
        </p:nvGraphicFramePr>
        <p:xfrm>
          <a:off x="381107" y="1281298"/>
          <a:ext cx="8561724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1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7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69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05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#96-e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17 – 28 Aug.  2020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sv-FI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Electronic meeting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350/349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2971/2825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1391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NR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9784871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RAN4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6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7284772"/>
              </p:ext>
            </p:extLst>
          </p:nvPr>
        </p:nvGraphicFramePr>
        <p:xfrm>
          <a:off x="457200" y="1352550"/>
          <a:ext cx="7800975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845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04434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17696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FR1 UE 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part completed.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 and needs to be extended to Q4.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FR2 UE 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part completed.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RRM Perf part planned.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RRM Req.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Core part completed.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CSI-RS based L3 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Core part completed.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High Speed Train 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678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FR2 DL 256QAM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ongoing, rapporteur proposed to extend the </a:t>
                      </a:r>
                      <a:r>
                        <a:rPr lang="en-US" sz="120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completion date to March 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OTA BS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Perf: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Incomplete, rapporteur proposed to 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extend the </a:t>
                      </a:r>
                      <a:r>
                        <a:rPr lang="en-US" altLang="zh-CN" sz="120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completion date to Dec 2020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65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Performance Req.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Perf: Dec 2020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961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614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other WG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7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4426555"/>
              </p:ext>
            </p:extLst>
          </p:nvPr>
        </p:nvGraphicFramePr>
        <p:xfrm>
          <a:off x="457200" y="1381125"/>
          <a:ext cx="7839076" cy="448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533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13736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37807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eMIMO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part completed.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NR-U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 core incomplete. Further discussion at RAN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Core part completed.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eURLLC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Demod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part o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Power Saving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678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Positioning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Core part completed.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Q4.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 V2X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maintenance work done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ongoing, rapporteur proposed to extend completion date to March 2021 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65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 Mobility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432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03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other WG led WI/Sis (Cont.)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8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0979487"/>
              </p:ext>
            </p:extLst>
          </p:nvPr>
        </p:nvGraphicFramePr>
        <p:xfrm>
          <a:off x="485775" y="1781175"/>
          <a:ext cx="780097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845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04434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17696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786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MR-DC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RRM Core part completed.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RRM </a:t>
                      </a: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Perf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part to start in Q4.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Demod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part to start in Q4.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635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Core part completed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RRM Perf part to start in Q4.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Demod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part ongoing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1887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2-step RACH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ongoing.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611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4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Spectrum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9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4460908"/>
              </p:ext>
            </p:extLst>
          </p:nvPr>
        </p:nvGraphicFramePr>
        <p:xfrm>
          <a:off x="504826" y="1485900"/>
          <a:ext cx="7929562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8166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35826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85570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29 dBm UE PC for band 41 and n41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Sep. 2020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RF core part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HPUE (PC2 2) for EN-DC (1 LTE FDD band + 1 NR TDD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Sep.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RF core part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LTE/NR spectrum sharing in band 48/n48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Sep.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RF core part incomplete. Rapporteur requested further extension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4222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303772</TotalTime>
  <Words>2645</Words>
  <Application>Microsoft Office PowerPoint</Application>
  <PresentationFormat>On-screen Show (4:3)</PresentationFormat>
  <Paragraphs>612</Paragraphs>
  <Slides>27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3gpp</vt:lpstr>
      <vt:lpstr>  </vt:lpstr>
      <vt:lpstr>Summary (1/2) </vt:lpstr>
      <vt:lpstr>Summary (2/2)</vt:lpstr>
      <vt:lpstr>Statistics</vt:lpstr>
      <vt:lpstr>NR</vt:lpstr>
      <vt:lpstr>R16 NR RAN4 led WI/SIs </vt:lpstr>
      <vt:lpstr>R16 NR other WG led WI/SIs </vt:lpstr>
      <vt:lpstr>R16 NR other WG led WI/Sis (Cont.) </vt:lpstr>
      <vt:lpstr>R16 NR Spectrum WI/SIs </vt:lpstr>
      <vt:lpstr>R17 NR RAN4 led WI/SIs </vt:lpstr>
      <vt:lpstr>R17 NR RAN4 led WI/SIs (Cont.) </vt:lpstr>
      <vt:lpstr>R17 NR other WG led WI/SIs </vt:lpstr>
      <vt:lpstr> Rel-17 NR Basket WIs</vt:lpstr>
      <vt:lpstr> Rel-17 NR Basket WIs (Cont.)</vt:lpstr>
      <vt:lpstr> Rel-17 NR Basket WIs (Cont.)</vt:lpstr>
      <vt:lpstr>LTE</vt:lpstr>
      <vt:lpstr>R16 LTE other WG led WI/SIs </vt:lpstr>
      <vt:lpstr>R17 LTE RAN4 led WI/SIs </vt:lpstr>
      <vt:lpstr> Rel-17 LTE Basket WIs</vt:lpstr>
      <vt:lpstr>RAN4 TU Budget</vt:lpstr>
      <vt:lpstr>RAN4 TU Budget</vt:lpstr>
      <vt:lpstr>RAN4 TU Management for Q4’2020 - NR</vt:lpstr>
      <vt:lpstr>RAN4 TU Management for Q4’2020 - NR</vt:lpstr>
      <vt:lpstr>RAN4 TU Management for Q4’2020 - LTE</vt:lpstr>
      <vt:lpstr>Views on new WI/SI proposals</vt:lpstr>
      <vt:lpstr>Overall TU projection for R17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Administrator</dc:creator>
  <cp:keywords>CTPClassification=CTP_NT</cp:keywords>
  <cp:lastModifiedBy>Steven Chen</cp:lastModifiedBy>
  <cp:revision>340</cp:revision>
  <cp:lastPrinted>2016-09-15T08:31:35Z</cp:lastPrinted>
  <dcterms:created xsi:type="dcterms:W3CDTF">2009-11-27T05:15:11Z</dcterms:created>
  <dcterms:modified xsi:type="dcterms:W3CDTF">2020-09-11T17:37:22Z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5962d85b-a350-4a78-b80d-a78d82da4bd9</vt:lpwstr>
  </property>
  <property fmtid="{D5CDD505-2E9C-101B-9397-08002B2CF9AE}" pid="9" name="CTP_TimeStamp">
    <vt:lpwstr>2020-06-19 07:32:26Z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</Properties>
</file>