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3"/>
  </p:notesMasterIdLst>
  <p:handoutMasterIdLst>
    <p:handoutMasterId r:id="rId14"/>
  </p:handoutMasterIdLst>
  <p:sldIdLst>
    <p:sldId id="341" r:id="rId2"/>
    <p:sldId id="366" r:id="rId3"/>
    <p:sldId id="367" r:id="rId4"/>
    <p:sldId id="390" r:id="rId5"/>
    <p:sldId id="397" r:id="rId6"/>
    <p:sldId id="396" r:id="rId7"/>
    <p:sldId id="400" r:id="rId8"/>
    <p:sldId id="381" r:id="rId9"/>
    <p:sldId id="398" r:id="rId10"/>
    <p:sldId id="399" r:id="rId11"/>
    <p:sldId id="401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7" d="100"/>
          <a:sy n="67" d="100"/>
        </p:scale>
        <p:origin x="546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CD70F55-CC08-4368-9F85-C7F6B6E130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21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7100603-3B47-4F55-978D-850E033A94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040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8B955D6-ACCE-4337-93A9-BFD11A64B2AC}" type="slidenum">
              <a:rPr lang="en-GB" altLang="en-US" smtClean="0">
                <a:latin typeface="Times New Roman" panose="02020603050405020304" pitchFamily="18" charset="0"/>
              </a:rPr>
              <a:pPr/>
              <a:t>2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222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B98E412-2890-4DF2-B9EF-E2AF1E596366}" type="slidenum">
              <a:rPr lang="en-GB" altLang="en-US" smtClean="0">
                <a:latin typeface="Times New Roman" panose="02020603050405020304" pitchFamily="18" charset="0"/>
              </a:rPr>
              <a:pPr/>
              <a:t>3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699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BB1F5FA-94BA-4CD0-8966-5E80A711E1D1}" type="slidenum">
              <a:rPr lang="en-GB" altLang="en-US" smtClean="0">
                <a:latin typeface="Times New Roman" panose="02020603050405020304" pitchFamily="18" charset="0"/>
              </a:rPr>
              <a:pPr/>
              <a:t>4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048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5E4C472-6607-42A4-8CDA-4CB9B7EE4A5E}" type="slidenum">
              <a:rPr lang="en-GB" altLang="en-US" smtClean="0">
                <a:latin typeface="Times New Roman" panose="02020603050405020304" pitchFamily="18" charset="0"/>
              </a:rPr>
              <a:pPr/>
              <a:t>8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423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13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958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552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F7A0EF3E-53BC-4168-A72A-BBE5EFEB3F2D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smtClean="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7174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 smtClean="0">
                <a:latin typeface="Arial "/>
              </a:rPr>
              <a:t>3GPP TSG RAN#89 electronic</a:t>
            </a:r>
          </a:p>
          <a:p>
            <a:pPr eaLnBrk="1" hangingPunct="1">
              <a:defRPr/>
            </a:pPr>
            <a:r>
              <a:rPr lang="sv-SE" altLang="en-US" sz="1400" b="1" dirty="0" smtClean="0">
                <a:latin typeface="Arial "/>
              </a:rPr>
              <a:t>On-line,</a:t>
            </a:r>
            <a:r>
              <a:rPr lang="sv-SE" altLang="en-US" sz="1400" b="1" baseline="0" dirty="0" smtClean="0">
                <a:latin typeface="Arial "/>
              </a:rPr>
              <a:t> Sept 14 - 18, </a:t>
            </a:r>
            <a:r>
              <a:rPr lang="sv-SE" altLang="en-US" sz="1400" b="1" dirty="0" smtClean="0">
                <a:latin typeface="Arial "/>
              </a:rPr>
              <a:t>2020 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600" b="1" i="1" dirty="0" smtClean="0">
                <a:latin typeface="Arial "/>
              </a:rPr>
              <a:t>RP-201399</a:t>
            </a:r>
            <a:endParaRPr lang="sv-SE" altLang="en-US" sz="1200" b="1" dirty="0" smtClean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87" r:id="rId1"/>
    <p:sldLayoutId id="2147485185" r:id="rId2"/>
    <p:sldLayoutId id="214748518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Status Report </a:t>
            </a:r>
            <a:br>
              <a:rPr lang="en-US" altLang="en-US" dirty="0" smtClean="0"/>
            </a:br>
            <a:r>
              <a:rPr lang="en-US" altLang="en-US" dirty="0" smtClean="0"/>
              <a:t>RAN WG2 </a:t>
            </a:r>
            <a:br>
              <a:rPr lang="en-US" altLang="en-US" dirty="0" smtClean="0"/>
            </a:br>
            <a:r>
              <a:rPr lang="en-US" altLang="en-US" sz="4800" dirty="0" smtClean="0"/>
              <a:t>to TSG-RAN #89-e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3738562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sz="2000" dirty="0" smtClean="0">
              <a:latin typeface="Arial" panose="020B0604020202020204" pitchFamily="34" charset="0"/>
            </a:endParaRPr>
          </a:p>
          <a:p>
            <a:pPr marL="0" indent="0" eaLnBrk="1" hangingPunct="1">
              <a:buFontTx/>
              <a:buNone/>
            </a:pPr>
            <a:r>
              <a:rPr lang="en-GB" altLang="en-US" sz="2000" dirty="0" smtClean="0">
                <a:latin typeface="Arial" panose="020B0604020202020204" pitchFamily="34" charset="0"/>
              </a:rPr>
              <a:t>Johan Johansson</a:t>
            </a:r>
            <a:endParaRPr lang="en-GB" altLang="en-US" sz="2000" dirty="0" smtClean="0"/>
          </a:p>
          <a:p>
            <a:pPr marL="0" indent="0" eaLnBrk="1" hangingPunct="1">
              <a:buFontTx/>
              <a:buNone/>
            </a:pPr>
            <a:r>
              <a:rPr lang="en-GB" altLang="en-US" sz="2000" dirty="0" smtClean="0"/>
              <a:t>RAN2 Chairman (</a:t>
            </a:r>
            <a:r>
              <a:rPr lang="en-GB" altLang="en-US" sz="2000" dirty="0" err="1" smtClean="0"/>
              <a:t>Mediatek</a:t>
            </a:r>
            <a:r>
              <a:rPr lang="en-GB" altLang="en-US" sz="2000" dirty="0" smtClean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 smtClean="0"/>
          </a:p>
        </p:txBody>
      </p: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149225" y="550863"/>
            <a:ext cx="701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AI: 5.2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072438" y="3887677"/>
            <a:ext cx="124104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v2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Updates </a:t>
            </a:r>
            <a:r>
              <a:rPr lang="en-US" sz="1100" dirty="0" err="1" smtClean="0">
                <a:solidFill>
                  <a:srgbClr val="FF0000"/>
                </a:solidFill>
              </a:rPr>
              <a:t>cmp</a:t>
            </a:r>
            <a:r>
              <a:rPr lang="en-US" sz="1100" dirty="0" smtClean="0">
                <a:solidFill>
                  <a:srgbClr val="FF0000"/>
                </a:solidFill>
              </a:rPr>
              <a:t> v1 </a:t>
            </a:r>
          </a:p>
          <a:p>
            <a:r>
              <a:rPr lang="en-US" sz="1100" dirty="0" smtClean="0">
                <a:solidFill>
                  <a:srgbClr val="FF0000"/>
                </a:solidFill>
              </a:rPr>
              <a:t>draft in red text</a:t>
            </a:r>
            <a:r>
              <a:rPr lang="en-US" sz="1100" dirty="0" smtClean="0"/>
              <a:t> </a:t>
            </a:r>
            <a:endParaRPr lang="en-US" sz="11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APPENDIX: </a:t>
            </a:r>
            <a:r>
              <a:rPr lang="en-US" sz="2800" dirty="0"/>
              <a:t>R16 Agreed </a:t>
            </a:r>
            <a:r>
              <a:rPr lang="en-US" sz="2800" dirty="0" smtClean="0"/>
              <a:t>CRs NBC/essential for protocol operation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463213" cy="4351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1400" dirty="0" smtClean="0"/>
              <a:t>R2-2008383</a:t>
            </a:r>
            <a:r>
              <a:rPr lang="en-GB" sz="1400" dirty="0"/>
              <a:t>	Correction regarding placement of cell specific SSB QCL information in CLI MO	Samsung Telecommunications	CR	Rel-16	36.331	16.1.1	4393	1	F	</a:t>
            </a:r>
            <a:r>
              <a:rPr lang="en-GB" sz="1400" dirty="0" err="1"/>
              <a:t>NR_unlic</a:t>
            </a:r>
            <a:r>
              <a:rPr lang="en-GB" sz="1400" dirty="0"/>
              <a:t>-Core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R2-2008629</a:t>
            </a:r>
            <a:r>
              <a:rPr lang="en-US" sz="1400" dirty="0"/>
              <a:t>  </a:t>
            </a:r>
            <a:r>
              <a:rPr lang="en-GB" sz="1400" dirty="0"/>
              <a:t>Miscellaneous corrections for NR-U 	Qualcomm (Rapporteur), </a:t>
            </a:r>
            <a:r>
              <a:rPr lang="en-GB" sz="1400" dirty="0" err="1"/>
              <a:t>Asustek</a:t>
            </a:r>
            <a:r>
              <a:rPr lang="en-GB" sz="1400" dirty="0"/>
              <a:t>, Ericsson, Huawei, Nokia, Samsung, Vivo, ZTE	CR	Rel-16	38.331	16.1.0	1976	2	F	</a:t>
            </a:r>
            <a:r>
              <a:rPr lang="en-GB" sz="1400" dirty="0" err="1"/>
              <a:t>NR_unlic</a:t>
            </a:r>
            <a:r>
              <a:rPr lang="en-GB" sz="1400" dirty="0"/>
              <a:t>-Core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R2-2008285	Correction to MDT features	Huawei, </a:t>
            </a:r>
            <a:r>
              <a:rPr lang="en-GB" sz="1400" dirty="0" err="1"/>
              <a:t>HiSilicon</a:t>
            </a:r>
            <a:r>
              <a:rPr lang="en-GB" sz="1400" dirty="0"/>
              <a:t>	CR	Rel-16	38.331	16.1.0	1999	-	F	NR_SON_MDT-Core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R2-2008286	Correction to SON features	Ericsson	CR	Rel-16	38.331	16.1.0	2000	-	F	NR_SON_MDT-Core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R2-2008312	Miscellaneous corrections for Rel-16 NB-</a:t>
            </a:r>
            <a:r>
              <a:rPr lang="en-GB" sz="1400" dirty="0" err="1"/>
              <a:t>IoT</a:t>
            </a:r>
            <a:r>
              <a:rPr lang="en-GB" sz="1400" dirty="0"/>
              <a:t>	Huawei, </a:t>
            </a:r>
            <a:r>
              <a:rPr lang="en-GB" sz="1400" dirty="0" err="1"/>
              <a:t>HiSilicon</a:t>
            </a:r>
            <a:r>
              <a:rPr lang="en-GB" sz="1400" dirty="0"/>
              <a:t>	CR	Rel-16	36.331	16.1.1	4380	2	F	NB_IOTenh3-Core, LTE_eMTC5-Core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R2-2008644	Correction on the calculation of CG occasion	Huawei, </a:t>
            </a:r>
            <a:r>
              <a:rPr lang="en-GB" sz="1400" dirty="0" err="1"/>
              <a:t>HiSilicon</a:t>
            </a:r>
            <a:r>
              <a:rPr lang="en-GB" sz="1400" dirty="0"/>
              <a:t>	CR	Rel-16	38.331	16.1.0	2010	1	F	</a:t>
            </a:r>
            <a:r>
              <a:rPr lang="en-US" sz="1400" dirty="0"/>
              <a:t>5G_V2X_NRSL-Core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R2-2008560	Correction on RRC parameters for 5G V2X with NR </a:t>
            </a:r>
            <a:r>
              <a:rPr lang="en-GB" sz="1400" dirty="0" err="1"/>
              <a:t>sidelink</a:t>
            </a:r>
            <a:r>
              <a:rPr lang="en-GB" sz="1400" dirty="0"/>
              <a:t>	Huawei, </a:t>
            </a:r>
            <a:r>
              <a:rPr lang="en-GB" sz="1400" dirty="0" err="1"/>
              <a:t>HiSilicon</a:t>
            </a:r>
            <a:r>
              <a:rPr lang="en-GB" sz="1400" dirty="0"/>
              <a:t>	CR	Rel-16	38.331	16.1.0	1992	2	F	5G_V2X_NRSL-Core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R2-2008559	Correction on cross-RAT V2X functionality in TS 36.331	Huawei, </a:t>
            </a:r>
            <a:r>
              <a:rPr lang="en-GB" sz="1400" dirty="0" err="1"/>
              <a:t>HiSilicon</a:t>
            </a:r>
            <a:r>
              <a:rPr lang="en-GB" sz="1400" dirty="0"/>
              <a:t>	CR	Rel-16	36.331	16.1.1	4371	2	F	5G_V2X_NRSL-Core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R2-2008260	LPP miscellaneous corrections	Qualcomm Incorporated	CR	Rel-16	37.355	16.1.0	0272	-	F	</a:t>
            </a:r>
            <a:r>
              <a:rPr lang="en-GB" sz="1400" dirty="0" err="1"/>
              <a:t>NR_pos</a:t>
            </a:r>
            <a:r>
              <a:rPr lang="en-GB" sz="1400" dirty="0"/>
              <a:t>-Core</a:t>
            </a:r>
            <a:endParaRPr lang="en-US" sz="1400" dirty="0"/>
          </a:p>
          <a:p>
            <a:pPr marL="0" indent="0">
              <a:buNone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48137107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APPENDIX: </a:t>
            </a:r>
            <a:r>
              <a:rPr lang="en-US" sz="2800" dirty="0"/>
              <a:t>R16 Agreed </a:t>
            </a:r>
            <a:r>
              <a:rPr lang="en-US" sz="2800" dirty="0" smtClean="0"/>
              <a:t>CRs NBC/essential for protocol operation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463213" cy="4351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FF0000"/>
                </a:solidFill>
              </a:rPr>
              <a:t>R2-2008589</a:t>
            </a:r>
            <a:r>
              <a:rPr lang="en-GB" sz="1400" dirty="0">
                <a:solidFill>
                  <a:srgbClr val="FF0000"/>
                </a:solidFill>
              </a:rPr>
              <a:t>	System support for Wake Up Signal	</a:t>
            </a:r>
            <a:r>
              <a:rPr lang="en-GB" sz="1400" dirty="0" smtClean="0">
                <a:solidFill>
                  <a:srgbClr val="FF0000"/>
                </a:solidFill>
              </a:rPr>
              <a:t>Huawei, </a:t>
            </a:r>
            <a:r>
              <a:rPr lang="en-GB" sz="1400" dirty="0" err="1" smtClean="0">
                <a:solidFill>
                  <a:srgbClr val="FF0000"/>
                </a:solidFill>
              </a:rPr>
              <a:t>HiSilicon</a:t>
            </a:r>
            <a:r>
              <a:rPr lang="en-GB" sz="1400" dirty="0">
                <a:solidFill>
                  <a:srgbClr val="FF0000"/>
                </a:solidFill>
              </a:rPr>
              <a:t>	CR	Rel-16	36.331	16.1.1	</a:t>
            </a:r>
            <a:r>
              <a:rPr lang="en-GB" sz="1400" dirty="0" smtClean="0">
                <a:solidFill>
                  <a:srgbClr val="FF0000"/>
                </a:solidFill>
              </a:rPr>
              <a:t>4447</a:t>
            </a:r>
            <a:r>
              <a:rPr lang="en-GB" sz="1400" dirty="0">
                <a:solidFill>
                  <a:srgbClr val="FF0000"/>
                </a:solidFill>
              </a:rPr>
              <a:t>	1	</a:t>
            </a:r>
            <a:r>
              <a:rPr lang="en-GB" sz="1400" dirty="0" smtClean="0">
                <a:solidFill>
                  <a:srgbClr val="FF0000"/>
                </a:solidFill>
              </a:rPr>
              <a:t>A</a:t>
            </a:r>
            <a:r>
              <a:rPr lang="en-GB" sz="1400" dirty="0">
                <a:solidFill>
                  <a:srgbClr val="FF0000"/>
                </a:solidFill>
              </a:rPr>
              <a:t>	NB_IOTenh2-Core, LTE_eMTC4-Core</a:t>
            </a:r>
          </a:p>
        </p:txBody>
      </p:sp>
    </p:spTree>
    <p:extLst>
      <p:ext uri="{BB962C8B-B14F-4D97-AF65-F5344CB8AC3E}">
        <p14:creationId xmlns:p14="http://schemas.microsoft.com/office/powerpoint/2010/main" val="208969230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787400"/>
            <a:ext cx="10515600" cy="903288"/>
          </a:xfrm>
        </p:spPr>
        <p:txBody>
          <a:bodyPr/>
          <a:lstStyle/>
          <a:p>
            <a:r>
              <a:rPr lang="en-GB" altLang="en-US" dirty="0" smtClean="0"/>
              <a:t>Maintenance R15 and earlier </a:t>
            </a:r>
            <a:br>
              <a:rPr lang="en-GB" altLang="en-US" dirty="0" smtClean="0"/>
            </a:br>
            <a:endParaRPr lang="en-GB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GB" sz="1800" dirty="0"/>
              <a:t>NR </a:t>
            </a:r>
            <a:r>
              <a:rPr lang="en-GB" sz="1800" dirty="0" smtClean="0"/>
              <a:t>R15 WI: NR SA, MR-DC All arch</a:t>
            </a:r>
          </a:p>
          <a:p>
            <a:pPr>
              <a:defRPr/>
            </a:pPr>
            <a:r>
              <a:rPr lang="en-GB" sz="1800" dirty="0" smtClean="0"/>
              <a:t>R15</a:t>
            </a:r>
            <a:r>
              <a:rPr lang="en-GB" sz="1800" b="1" dirty="0" smtClean="0"/>
              <a:t>: </a:t>
            </a:r>
            <a:r>
              <a:rPr lang="en-GB" sz="1800" b="1" dirty="0" smtClean="0">
                <a:solidFill>
                  <a:srgbClr val="FF0000"/>
                </a:solidFill>
              </a:rPr>
              <a:t>24</a:t>
            </a:r>
            <a:r>
              <a:rPr lang="en-GB" sz="1800" b="1" dirty="0" smtClean="0"/>
              <a:t> </a:t>
            </a:r>
            <a:r>
              <a:rPr lang="en-GB" sz="1800" dirty="0" smtClean="0"/>
              <a:t>CRs (not </a:t>
            </a:r>
            <a:r>
              <a:rPr lang="en-GB" sz="1800" dirty="0" err="1" smtClean="0"/>
              <a:t>incl</a:t>
            </a:r>
            <a:r>
              <a:rPr lang="en-GB" sz="1800" dirty="0" smtClean="0"/>
              <a:t> Cat A CRs)</a:t>
            </a:r>
          </a:p>
          <a:p>
            <a:pPr lvl="1">
              <a:defRPr/>
            </a:pPr>
            <a:r>
              <a:rPr lang="en-GB" sz="1400" dirty="0" smtClean="0"/>
              <a:t>Significant decrease (was 69 last Q)</a:t>
            </a:r>
          </a:p>
          <a:p>
            <a:pPr marL="0" indent="0">
              <a:buFontTx/>
              <a:buNone/>
              <a:defRPr/>
            </a:pPr>
            <a:r>
              <a:rPr lang="en-GB" sz="1800" dirty="0" smtClean="0"/>
              <a:t>EUTRA </a:t>
            </a:r>
            <a:r>
              <a:rPr lang="en-GB" sz="1800" dirty="0"/>
              <a:t>R15 and </a:t>
            </a:r>
            <a:r>
              <a:rPr lang="en-GB" sz="1800" dirty="0" smtClean="0"/>
              <a:t>earlier WIs: NB-</a:t>
            </a:r>
            <a:r>
              <a:rPr lang="en-GB" sz="1800" dirty="0" err="1" smtClean="0"/>
              <a:t>IoT</a:t>
            </a:r>
            <a:r>
              <a:rPr lang="en-GB" sz="1800" dirty="0" smtClean="0"/>
              <a:t>, </a:t>
            </a:r>
            <a:r>
              <a:rPr lang="en-GB" sz="1800" dirty="0" err="1" smtClean="0"/>
              <a:t>eMTC</a:t>
            </a:r>
            <a:r>
              <a:rPr lang="en-GB" sz="1800" dirty="0" smtClean="0"/>
              <a:t>, </a:t>
            </a:r>
            <a:r>
              <a:rPr lang="en-GB" sz="1800" dirty="0"/>
              <a:t>LTE</a:t>
            </a:r>
          </a:p>
          <a:p>
            <a:pPr>
              <a:defRPr/>
            </a:pPr>
            <a:r>
              <a:rPr lang="en-GB" sz="1800" dirty="0" smtClean="0"/>
              <a:t>R14: </a:t>
            </a:r>
            <a:r>
              <a:rPr lang="en-GB" sz="1800" b="1" dirty="0"/>
              <a:t>1</a:t>
            </a:r>
            <a:r>
              <a:rPr lang="en-GB" sz="1800" dirty="0" smtClean="0"/>
              <a:t> </a:t>
            </a:r>
            <a:r>
              <a:rPr lang="en-GB" sz="1800" dirty="0"/>
              <a:t>CRs (not </a:t>
            </a:r>
            <a:r>
              <a:rPr lang="en-GB" sz="1800" dirty="0" err="1"/>
              <a:t>incl</a:t>
            </a:r>
            <a:r>
              <a:rPr lang="en-GB" sz="1800" dirty="0"/>
              <a:t> Cat A CRs)</a:t>
            </a:r>
            <a:endParaRPr lang="en-GB" sz="1800" dirty="0" smtClean="0"/>
          </a:p>
          <a:p>
            <a:pPr>
              <a:defRPr/>
            </a:pPr>
            <a:r>
              <a:rPr lang="en-GB" sz="1800" dirty="0" smtClean="0"/>
              <a:t>R15: </a:t>
            </a:r>
            <a:r>
              <a:rPr lang="en-GB" sz="1800" b="1" dirty="0">
                <a:solidFill>
                  <a:srgbClr val="FF0000"/>
                </a:solidFill>
              </a:rPr>
              <a:t>5</a:t>
            </a:r>
            <a:r>
              <a:rPr lang="en-GB" sz="1800" dirty="0" smtClean="0"/>
              <a:t> </a:t>
            </a:r>
            <a:r>
              <a:rPr lang="en-GB" sz="1800" dirty="0"/>
              <a:t>CRs (not </a:t>
            </a:r>
            <a:r>
              <a:rPr lang="en-GB" sz="1800" dirty="0" err="1"/>
              <a:t>incl</a:t>
            </a:r>
            <a:r>
              <a:rPr lang="en-GB" sz="1800" dirty="0"/>
              <a:t> Cat A CRs</a:t>
            </a:r>
            <a:r>
              <a:rPr lang="en-GB" sz="1800" dirty="0" smtClean="0"/>
              <a:t>)</a:t>
            </a:r>
            <a:endParaRPr lang="en-GB" sz="1800" dirty="0"/>
          </a:p>
          <a:p>
            <a:pPr lvl="1">
              <a:defRPr/>
            </a:pPr>
            <a:r>
              <a:rPr lang="en-GB" sz="1400" dirty="0" smtClean="0"/>
              <a:t>Decrease (was 10 last Q)</a:t>
            </a:r>
          </a:p>
          <a:p>
            <a:pPr>
              <a:defRPr/>
            </a:pPr>
            <a:r>
              <a:rPr lang="en-GB" sz="1800" u="sng" dirty="0"/>
              <a:t>Issue</a:t>
            </a:r>
            <a:r>
              <a:rPr lang="en-GB" sz="1800" dirty="0"/>
              <a:t>: </a:t>
            </a:r>
            <a:r>
              <a:rPr lang="en-GB" sz="1800" dirty="0" smtClean="0"/>
              <a:t>SIB1 extension compatibility (for scheduling of SIB19 and later) </a:t>
            </a:r>
            <a:endParaRPr lang="en-GB" sz="1800" dirty="0"/>
          </a:p>
          <a:p>
            <a:pPr lvl="1">
              <a:defRPr/>
            </a:pPr>
            <a:r>
              <a:rPr lang="en-GB" sz="1400" dirty="0"/>
              <a:t>Technically endorsed CRs </a:t>
            </a:r>
            <a:r>
              <a:rPr lang="en-GB" sz="1400" dirty="0" smtClean="0"/>
              <a:t>from </a:t>
            </a:r>
            <a:r>
              <a:rPr lang="en-GB" sz="1400" b="1" dirty="0" smtClean="0"/>
              <a:t>Rel-12</a:t>
            </a:r>
            <a:r>
              <a:rPr lang="en-GB" sz="1400" dirty="0" smtClean="0"/>
              <a:t> are </a:t>
            </a:r>
            <a:r>
              <a:rPr lang="en-GB" sz="1400" dirty="0"/>
              <a:t>provided to RP, where RP is expected to decide the fate. </a:t>
            </a:r>
            <a:endParaRPr lang="en-GB" sz="1800" dirty="0"/>
          </a:p>
          <a:p>
            <a:pPr marL="0" indent="0">
              <a:buNone/>
              <a:defRPr/>
            </a:pPr>
            <a:endParaRPr lang="en-GB" sz="1800" dirty="0" smtClean="0"/>
          </a:p>
          <a:p>
            <a:pPr marL="0" indent="0">
              <a:buNone/>
              <a:defRPr/>
            </a:pPr>
            <a:r>
              <a:rPr lang="en-GB" sz="1800" dirty="0" smtClean="0"/>
              <a:t>No </a:t>
            </a:r>
            <a:r>
              <a:rPr lang="en-GB" sz="1800" dirty="0"/>
              <a:t>Non Backwards Compatible (NBC) changes to </a:t>
            </a:r>
            <a:r>
              <a:rPr lang="en-GB" sz="1800" dirty="0" smtClean="0"/>
              <a:t>ASN.1, </a:t>
            </a:r>
            <a:r>
              <a:rPr lang="en-GB" sz="1800" dirty="0" smtClean="0">
                <a:solidFill>
                  <a:srgbClr val="FF0000"/>
                </a:solidFill>
              </a:rPr>
              <a:t>but one R15 CR in R2-2008588 is mandatory for WUS operation (and the corresponding R16 CR is NBC). </a:t>
            </a:r>
            <a:endParaRPr lang="en-GB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Maintenance R16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9928"/>
            <a:ext cx="10515600" cy="435133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GB" sz="1800" dirty="0" smtClean="0"/>
              <a:t>General </a:t>
            </a:r>
          </a:p>
          <a:p>
            <a:pPr>
              <a:buFontTx/>
              <a:buChar char="-"/>
              <a:defRPr/>
            </a:pPr>
            <a:r>
              <a:rPr lang="en-GB" sz="1600" b="1" dirty="0" smtClean="0">
                <a:solidFill>
                  <a:srgbClr val="FF0000"/>
                </a:solidFill>
              </a:rPr>
              <a:t>180</a:t>
            </a:r>
            <a:r>
              <a:rPr lang="en-GB" sz="1600" dirty="0" smtClean="0"/>
              <a:t> CRs Related to NR WIs and joint NR EUTRA WIs (excluding Cat A CRs).  </a:t>
            </a:r>
          </a:p>
          <a:p>
            <a:pPr>
              <a:buFontTx/>
              <a:buChar char="-"/>
              <a:defRPr/>
            </a:pPr>
            <a:r>
              <a:rPr lang="en-GB" sz="1600" b="1" dirty="0" smtClean="0">
                <a:solidFill>
                  <a:srgbClr val="FF0000"/>
                </a:solidFill>
              </a:rPr>
              <a:t>34</a:t>
            </a:r>
            <a:r>
              <a:rPr lang="en-GB" sz="1600" dirty="0" smtClean="0"/>
              <a:t> </a:t>
            </a:r>
            <a:r>
              <a:rPr lang="en-GB" sz="1600" dirty="0"/>
              <a:t>CRs Related to </a:t>
            </a:r>
            <a:r>
              <a:rPr lang="en-GB" sz="1600" dirty="0" smtClean="0"/>
              <a:t>EUTRA only </a:t>
            </a:r>
            <a:r>
              <a:rPr lang="en-GB" sz="1600" dirty="0"/>
              <a:t>WIs (excluding Cat A CRs).  </a:t>
            </a:r>
            <a:endParaRPr lang="en-GB" sz="1600" b="1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  <a:defRPr/>
            </a:pPr>
            <a:r>
              <a:rPr lang="en-GB" sz="1600" dirty="0" smtClean="0"/>
              <a:t>A number of NBC or mandatory CRs has been agreed, see APPENDIX</a:t>
            </a:r>
          </a:p>
          <a:p>
            <a:pPr>
              <a:buFontTx/>
              <a:buChar char="-"/>
              <a:defRPr/>
            </a:pPr>
            <a:r>
              <a:rPr lang="en-US" sz="1600" dirty="0" smtClean="0"/>
              <a:t>ASN.1 </a:t>
            </a:r>
            <a:r>
              <a:rPr lang="en-US" sz="1600" dirty="0"/>
              <a:t>status </a:t>
            </a:r>
            <a:r>
              <a:rPr lang="en-US" sz="1600" dirty="0" smtClean="0"/>
              <a:t>(NR and EUTRA) can now be </a:t>
            </a:r>
            <a:r>
              <a:rPr lang="en-US" sz="1600" dirty="0"/>
              <a:t>considered normally </a:t>
            </a:r>
            <a:r>
              <a:rPr lang="en-US" sz="1600" dirty="0" smtClean="0"/>
              <a:t>frozen. Expect that RAN2 can </a:t>
            </a:r>
            <a:r>
              <a:rPr lang="en-US" sz="1600" dirty="0"/>
              <a:t>keep </a:t>
            </a:r>
            <a:r>
              <a:rPr lang="en-US" sz="1600" dirty="0" smtClean="0"/>
              <a:t>backward </a:t>
            </a:r>
            <a:r>
              <a:rPr lang="en-US" sz="1600" dirty="0"/>
              <a:t>compatibility </a:t>
            </a:r>
            <a:r>
              <a:rPr lang="en-US" sz="1600" dirty="0" smtClean="0"/>
              <a:t>according </a:t>
            </a:r>
            <a:r>
              <a:rPr lang="en-US" sz="1600" dirty="0"/>
              <a:t>to normal practice from </a:t>
            </a:r>
            <a:r>
              <a:rPr lang="en-US" sz="1600" dirty="0" smtClean="0"/>
              <a:t>now.</a:t>
            </a:r>
          </a:p>
          <a:p>
            <a:pPr marL="0" indent="0">
              <a:buFontTx/>
              <a:buNone/>
              <a:defRPr/>
            </a:pPr>
            <a:r>
              <a:rPr lang="en-GB" sz="1800" dirty="0" smtClean="0"/>
              <a:t>NR related UE capabilities</a:t>
            </a:r>
          </a:p>
          <a:p>
            <a:pPr>
              <a:buFontTx/>
              <a:buChar char="-"/>
              <a:defRPr/>
            </a:pPr>
            <a:r>
              <a:rPr lang="en-GB" sz="1600" dirty="0" smtClean="0"/>
              <a:t>Two Mega CRs 38306 and 38331 including updates for most R16 WIs are provided. </a:t>
            </a:r>
          </a:p>
          <a:p>
            <a:pPr lvl="1">
              <a:buFontTx/>
              <a:buChar char="-"/>
              <a:defRPr/>
            </a:pPr>
            <a:r>
              <a:rPr lang="en-GB" sz="1200" dirty="0" smtClean="0"/>
              <a:t>Includes R1-2007136/7137, and some part of R1-2007326 (just to avoid </a:t>
            </a:r>
            <a:r>
              <a:rPr lang="en-GB" sz="1200" dirty="0" err="1" smtClean="0"/>
              <a:t>dummifying</a:t>
            </a:r>
            <a:r>
              <a:rPr lang="en-GB" sz="1200" dirty="0" smtClean="0"/>
              <a:t> IEs later). Includes R4-2011680, but not R4-2011930. V2X</a:t>
            </a:r>
            <a:r>
              <a:rPr lang="en-GB" sz="1200" dirty="0"/>
              <a:t>: Includes </a:t>
            </a:r>
            <a:r>
              <a:rPr lang="en-GB" sz="1200" dirty="0" smtClean="0"/>
              <a:t>R4-2011681, LS out for a number of clarification questions to R1. Mobility </a:t>
            </a:r>
            <a:r>
              <a:rPr lang="en-GB" sz="1200" dirty="0" err="1" smtClean="0"/>
              <a:t>Enh</a:t>
            </a:r>
            <a:r>
              <a:rPr lang="en-GB" sz="1200" dirty="0" smtClean="0"/>
              <a:t> DAPS UE caps updates expected next meeting</a:t>
            </a:r>
          </a:p>
          <a:p>
            <a:pPr lvl="1">
              <a:buFontTx/>
              <a:buChar char="-"/>
              <a:defRPr/>
            </a:pPr>
            <a:r>
              <a:rPr lang="en-GB" sz="1200" dirty="0" smtClean="0"/>
              <a:t>Last updates not included and capabilities for which discussions are ongoing in R4 and R1 excluded, right now 6 known R1 FG and 11 known R4 FG not included for now (some require further R1R4 discussion). </a:t>
            </a:r>
          </a:p>
          <a:p>
            <a:pPr>
              <a:buFontTx/>
              <a:buChar char="-"/>
              <a:defRPr/>
            </a:pPr>
            <a:r>
              <a:rPr lang="en-GB" sz="1600" dirty="0" smtClean="0"/>
              <a:t>Items that finished late </a:t>
            </a:r>
            <a:r>
              <a:rPr lang="en-GB" sz="1600" dirty="0" smtClean="0">
                <a:solidFill>
                  <a:srgbClr val="FF0000"/>
                </a:solidFill>
              </a:rPr>
              <a:t>in R2</a:t>
            </a:r>
            <a:r>
              <a:rPr lang="en-GB" sz="1600" dirty="0" smtClean="0"/>
              <a:t> are provided as separate CRs (IAB MT, Beam Switch timing, UL TX Switching, NR DC) </a:t>
            </a:r>
            <a:endParaRPr lang="en-GB" sz="1800" dirty="0"/>
          </a:p>
          <a:p>
            <a:pPr lvl="1">
              <a:buFontTx/>
              <a:buChar char="-"/>
              <a:defRPr/>
            </a:pPr>
            <a:r>
              <a:rPr lang="en-GB" sz="1200" dirty="0" smtClean="0"/>
              <a:t>R4-2012563 on IAB-MT not taken into account, need more consideration (but is not expected to have ASN.1 impact). </a:t>
            </a:r>
          </a:p>
          <a:p>
            <a:pPr>
              <a:buFontTx/>
              <a:buChar char="-"/>
              <a:defRPr/>
            </a:pPr>
            <a:r>
              <a:rPr lang="en-GB" sz="1600" dirty="0" smtClean="0"/>
              <a:t>In Summary: NR R16 UE caps not yet finished, more work needed in Q4 by R1, R2, R4.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R16 Other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202966" cy="4351338"/>
          </a:xfrm>
        </p:spPr>
        <p:txBody>
          <a:bodyPr/>
          <a:lstStyle/>
          <a:p>
            <a:pPr>
              <a:defRPr/>
            </a:pPr>
            <a:r>
              <a:rPr lang="en-GB" sz="1800" dirty="0" smtClean="0"/>
              <a:t>TEI16: Mandatory Full Rate User Plane Integrity Protection, requested by TSG SA</a:t>
            </a:r>
            <a:endParaRPr lang="en-GB" sz="1800" dirty="0"/>
          </a:p>
          <a:p>
            <a:pPr lvl="1">
              <a:defRPr/>
            </a:pPr>
            <a:r>
              <a:rPr lang="en-GB" sz="1400" dirty="0"/>
              <a:t>CRs agreed</a:t>
            </a:r>
            <a:r>
              <a:rPr lang="en-GB" sz="1400" dirty="0" smtClean="0"/>
              <a:t>, NR SA. NR-DC, </a:t>
            </a:r>
            <a:r>
              <a:rPr lang="en-GB" sz="1400" dirty="0" smtClean="0">
                <a:solidFill>
                  <a:srgbClr val="FF0000"/>
                </a:solidFill>
              </a:rPr>
              <a:t>NE-DC MN </a:t>
            </a:r>
            <a:r>
              <a:rPr lang="en-GB" sz="1400" dirty="0" smtClean="0"/>
              <a:t>terminated bearers. </a:t>
            </a:r>
            <a:endParaRPr lang="en-GB" sz="1800" dirty="0"/>
          </a:p>
          <a:p>
            <a:pPr>
              <a:defRPr/>
            </a:pPr>
            <a:r>
              <a:rPr lang="en-GB" sz="1800" dirty="0" smtClean="0"/>
              <a:t>R4 NR-FR1 UL </a:t>
            </a:r>
            <a:r>
              <a:rPr lang="en-GB" sz="1800" dirty="0"/>
              <a:t>TX </a:t>
            </a:r>
            <a:r>
              <a:rPr lang="en-GB" sz="1800" dirty="0" smtClean="0"/>
              <a:t>Switching</a:t>
            </a:r>
          </a:p>
          <a:p>
            <a:pPr lvl="1">
              <a:defRPr/>
            </a:pPr>
            <a:r>
              <a:rPr lang="en-GB" sz="1400" dirty="0"/>
              <a:t>C</a:t>
            </a:r>
            <a:r>
              <a:rPr lang="en-GB" sz="1400" dirty="0" smtClean="0"/>
              <a:t>Rs </a:t>
            </a:r>
            <a:r>
              <a:rPr lang="en-GB" sz="1400" dirty="0"/>
              <a:t>agreed, </a:t>
            </a:r>
            <a:r>
              <a:rPr lang="en-GB" sz="1400" dirty="0" smtClean="0"/>
              <a:t>concluded</a:t>
            </a:r>
            <a:endParaRPr lang="en-GB" dirty="0" smtClean="0"/>
          </a:p>
          <a:p>
            <a:pPr>
              <a:defRPr/>
            </a:pPr>
            <a:r>
              <a:rPr lang="en-GB" sz="1800" dirty="0"/>
              <a:t>R4 </a:t>
            </a:r>
            <a:r>
              <a:rPr lang="en-GB" sz="1800" dirty="0" smtClean="0"/>
              <a:t>NR-FR2 </a:t>
            </a:r>
            <a:r>
              <a:rPr lang="en-GB" sz="1800" dirty="0"/>
              <a:t>Max </a:t>
            </a:r>
            <a:r>
              <a:rPr lang="en-GB" sz="1800" dirty="0" smtClean="0"/>
              <a:t>Permissible Exposure (MPE)</a:t>
            </a:r>
            <a:endParaRPr lang="en-GB" sz="1800" dirty="0"/>
          </a:p>
          <a:p>
            <a:pPr lvl="1">
              <a:defRPr/>
            </a:pPr>
            <a:r>
              <a:rPr lang="en-GB" sz="1400" dirty="0"/>
              <a:t>CRs agreed</a:t>
            </a:r>
            <a:r>
              <a:rPr lang="en-GB" sz="1400" dirty="0" smtClean="0"/>
              <a:t>, </a:t>
            </a:r>
            <a:r>
              <a:rPr lang="en-GB" sz="1400" dirty="0"/>
              <a:t>concluded</a:t>
            </a:r>
          </a:p>
          <a:p>
            <a:pPr>
              <a:defRPr/>
            </a:pPr>
            <a:r>
              <a:rPr lang="en-GB" sz="1800" dirty="0" smtClean="0"/>
              <a:t>R4 NR </a:t>
            </a:r>
            <a:r>
              <a:rPr lang="en-GB" sz="1800" dirty="0"/>
              <a:t>CSIRS </a:t>
            </a:r>
            <a:r>
              <a:rPr lang="en-GB" sz="1800" dirty="0" smtClean="0"/>
              <a:t>L3</a:t>
            </a:r>
          </a:p>
          <a:p>
            <a:pPr lvl="1">
              <a:defRPr/>
            </a:pPr>
            <a:r>
              <a:rPr lang="en-GB" sz="1400" dirty="0"/>
              <a:t>CRs agreed, </a:t>
            </a:r>
            <a:r>
              <a:rPr lang="en-GB" sz="1400" dirty="0" smtClean="0"/>
              <a:t>concluded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has started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4314" y="2427514"/>
            <a:ext cx="2503714" cy="3887788"/>
          </a:xfrm>
        </p:spPr>
        <p:txBody>
          <a:bodyPr/>
          <a:lstStyle/>
          <a:p>
            <a:r>
              <a:rPr lang="en-US" sz="2400" dirty="0"/>
              <a:t>NR IIOT URLLC</a:t>
            </a:r>
          </a:p>
          <a:p>
            <a:r>
              <a:rPr lang="en-US" sz="2400" dirty="0"/>
              <a:t>Small Data </a:t>
            </a:r>
            <a:r>
              <a:rPr lang="en-US" sz="2400" dirty="0" err="1"/>
              <a:t>Enh</a:t>
            </a:r>
            <a:endParaRPr lang="en-US" sz="2400" dirty="0"/>
          </a:p>
          <a:p>
            <a:r>
              <a:rPr lang="en-US" sz="2400" dirty="0"/>
              <a:t>UE Power saving</a:t>
            </a:r>
          </a:p>
          <a:p>
            <a:r>
              <a:rPr lang="en-US" sz="2400" dirty="0" smtClean="0"/>
              <a:t>SON MDT</a:t>
            </a:r>
          </a:p>
          <a:p>
            <a:r>
              <a:rPr lang="en-US" sz="2400" dirty="0" smtClean="0"/>
              <a:t>EUTRA NB-</a:t>
            </a:r>
            <a:r>
              <a:rPr lang="en-US" sz="2400" dirty="0" err="1" smtClean="0"/>
              <a:t>IoT</a:t>
            </a:r>
            <a:r>
              <a:rPr lang="en-US" sz="2400" dirty="0" smtClean="0"/>
              <a:t> </a:t>
            </a:r>
            <a:r>
              <a:rPr lang="en-US" sz="2400" dirty="0" err="1" smtClean="0"/>
              <a:t>eMTC</a:t>
            </a:r>
            <a:r>
              <a:rPr lang="en-US" sz="2400" dirty="0" smtClean="0"/>
              <a:t> </a:t>
            </a:r>
            <a:r>
              <a:rPr lang="en-US" sz="2400" dirty="0" err="1" smtClean="0"/>
              <a:t>enh</a:t>
            </a:r>
            <a:endParaRPr lang="en-US" sz="2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990600" y="1963964"/>
            <a:ext cx="250371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/>
              <a:t>Started in Q3</a:t>
            </a:r>
          </a:p>
          <a:p>
            <a:r>
              <a:rPr lang="en-US" sz="2400" dirty="0" smtClean="0"/>
              <a:t>NR SL relay SI</a:t>
            </a:r>
          </a:p>
          <a:p>
            <a:r>
              <a:rPr lang="en-US" sz="2400" dirty="0" smtClean="0"/>
              <a:t>RAN Slicing SI</a:t>
            </a:r>
          </a:p>
          <a:p>
            <a:r>
              <a:rPr lang="en-US" sz="2400" dirty="0" smtClean="0"/>
              <a:t>NR </a:t>
            </a:r>
            <a:r>
              <a:rPr lang="en-US" sz="2400" dirty="0" err="1" smtClean="0"/>
              <a:t>pos</a:t>
            </a:r>
            <a:r>
              <a:rPr lang="en-US" sz="2400" dirty="0" smtClean="0"/>
              <a:t> </a:t>
            </a:r>
            <a:r>
              <a:rPr lang="en-US" sz="2400" dirty="0" err="1" smtClean="0"/>
              <a:t>enh</a:t>
            </a:r>
            <a:r>
              <a:rPr lang="en-US" sz="2400" dirty="0" smtClean="0"/>
              <a:t> SI</a:t>
            </a:r>
          </a:p>
          <a:p>
            <a:r>
              <a:rPr lang="en-US" sz="2400" dirty="0" smtClean="0"/>
              <a:t>Red Cap SI</a:t>
            </a:r>
          </a:p>
          <a:p>
            <a:r>
              <a:rPr lang="en-US" sz="2400" dirty="0" smtClean="0"/>
              <a:t>NR multicast</a:t>
            </a:r>
          </a:p>
          <a:p>
            <a:r>
              <a:rPr lang="en-US" sz="2400" dirty="0" smtClean="0"/>
              <a:t>NR NTN</a:t>
            </a:r>
          </a:p>
          <a:p>
            <a:r>
              <a:rPr lang="en-US" sz="2400" dirty="0"/>
              <a:t>MR DCCA </a:t>
            </a:r>
            <a:r>
              <a:rPr lang="en-US" sz="2400" dirty="0" err="1"/>
              <a:t>fenh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7130142" y="1978025"/>
            <a:ext cx="250371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/>
              <a:t>Start in Q4 (TBD)</a:t>
            </a:r>
          </a:p>
          <a:p>
            <a:r>
              <a:rPr lang="en-US" sz="2400" dirty="0" smtClean="0"/>
              <a:t>Multi-SIM</a:t>
            </a:r>
          </a:p>
          <a:p>
            <a:r>
              <a:rPr lang="en-US" sz="2400" dirty="0" smtClean="0"/>
              <a:t>IAB </a:t>
            </a:r>
            <a:r>
              <a:rPr lang="en-US" sz="2400" dirty="0" err="1" smtClean="0"/>
              <a:t>Enh</a:t>
            </a:r>
            <a:endParaRPr lang="en-US" sz="2400" dirty="0" smtClean="0"/>
          </a:p>
          <a:p>
            <a:r>
              <a:rPr lang="en-US" sz="2400" dirty="0" smtClean="0"/>
              <a:t>NR SL </a:t>
            </a:r>
            <a:r>
              <a:rPr lang="en-US" sz="2400" dirty="0" err="1" smtClean="0"/>
              <a:t>Enh</a:t>
            </a:r>
            <a:endParaRPr lang="en-US" sz="2400" dirty="0" smtClean="0"/>
          </a:p>
          <a:p>
            <a:r>
              <a:rPr lang="en-US" sz="2400" dirty="0" err="1" smtClean="0"/>
              <a:t>IoT</a:t>
            </a:r>
            <a:r>
              <a:rPr lang="en-US" sz="2400" dirty="0" smtClean="0"/>
              <a:t> NTN?</a:t>
            </a:r>
          </a:p>
          <a:p>
            <a:r>
              <a:rPr lang="en-US" sz="2400" dirty="0" err="1" smtClean="0"/>
              <a:t>QoE</a:t>
            </a:r>
            <a:r>
              <a:rPr lang="en-US" sz="2400" dirty="0" smtClean="0"/>
              <a:t> </a:t>
            </a:r>
            <a:r>
              <a:rPr lang="en-US" sz="2400" dirty="0" err="1" smtClean="0"/>
              <a:t>Enh</a:t>
            </a:r>
            <a:r>
              <a:rPr lang="en-US" sz="2400" dirty="0" smtClean="0"/>
              <a:t>?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946148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RAN2 Load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chemeClr val="bg1">
                    <a:lumMod val="65000"/>
                  </a:schemeClr>
                </a:solidFill>
              </a:rPr>
              <a:t>Q1 Feb: R2 109-e</a:t>
            </a:r>
          </a:p>
          <a:p>
            <a:pPr lvl="1"/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65h GTW, 210 email discussions (Pre, At, Short), 5500 emails (changed counting principle for comparison w below). </a:t>
            </a:r>
          </a:p>
          <a:p>
            <a:pPr lvl="1"/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Drafts folder: 708 MB, 3137 Files</a:t>
            </a:r>
          </a:p>
          <a:p>
            <a:r>
              <a:rPr lang="en-US" sz="1800" dirty="0" smtClean="0">
                <a:solidFill>
                  <a:schemeClr val="bg1">
                    <a:lumMod val="65000"/>
                  </a:schemeClr>
                </a:solidFill>
              </a:rPr>
              <a:t>Q2 Apr: R2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109bis-e (</a:t>
            </a:r>
            <a:r>
              <a:rPr lang="en-US" sz="1800" dirty="0" err="1">
                <a:solidFill>
                  <a:schemeClr val="bg1">
                    <a:lumMod val="65000"/>
                  </a:schemeClr>
                </a:solidFill>
              </a:rPr>
              <a:t>incl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 ASN.1 review)</a:t>
            </a:r>
            <a:endParaRPr lang="en-US" sz="18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/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66h GTW, 163 email discussions (Pre, At, Short), 4250 emails</a:t>
            </a:r>
          </a:p>
          <a:p>
            <a:pPr lvl="1"/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Drafts folder: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459 MB, 2940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Files, 217 Folders</a:t>
            </a:r>
          </a:p>
          <a:p>
            <a:r>
              <a:rPr lang="en-US" sz="1800" dirty="0" smtClean="0">
                <a:solidFill>
                  <a:schemeClr val="bg1">
                    <a:lumMod val="65000"/>
                  </a:schemeClr>
                </a:solidFill>
              </a:rPr>
              <a:t>Q2 May-Jun: R2 110-e (</a:t>
            </a:r>
            <a:r>
              <a:rPr lang="en-US" sz="1800" dirty="0" err="1" smtClean="0">
                <a:solidFill>
                  <a:schemeClr val="bg1">
                    <a:lumMod val="65000"/>
                  </a:schemeClr>
                </a:solidFill>
              </a:rPr>
              <a:t>incl</a:t>
            </a:r>
            <a:r>
              <a:rPr lang="en-US" sz="1800" dirty="0" smtClean="0">
                <a:solidFill>
                  <a:schemeClr val="bg1">
                    <a:lumMod val="65000"/>
                  </a:schemeClr>
                </a:solidFill>
              </a:rPr>
              <a:t> ASN.1 review)</a:t>
            </a:r>
          </a:p>
          <a:p>
            <a:pPr lvl="1"/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72h GTW, 174 email discussions (Pre, At, Short), 4750 emails</a:t>
            </a:r>
          </a:p>
          <a:p>
            <a:pPr lvl="1"/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Drafts folder: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542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MB,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3078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Files, 279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Folders</a:t>
            </a:r>
          </a:p>
          <a:p>
            <a:r>
              <a:rPr lang="en-US" sz="1800" dirty="0" smtClean="0"/>
              <a:t>Q3 Aug: R2 111-e</a:t>
            </a:r>
          </a:p>
          <a:p>
            <a:pPr lvl="1"/>
            <a:r>
              <a:rPr lang="en-US" sz="1600" dirty="0" smtClean="0"/>
              <a:t>77h </a:t>
            </a:r>
            <a:r>
              <a:rPr lang="en-US" sz="1600" dirty="0"/>
              <a:t>GTW, </a:t>
            </a:r>
            <a:r>
              <a:rPr lang="en-US" sz="1600" dirty="0" smtClean="0"/>
              <a:t>123 </a:t>
            </a:r>
            <a:r>
              <a:rPr lang="en-US" sz="1600" dirty="0"/>
              <a:t>email discussions (Pre, At, </a:t>
            </a:r>
            <a:r>
              <a:rPr lang="en-US" sz="1600" dirty="0" smtClean="0"/>
              <a:t>Short Post), 2000 </a:t>
            </a:r>
            <a:r>
              <a:rPr lang="en-US" sz="1600" dirty="0"/>
              <a:t>emails</a:t>
            </a:r>
          </a:p>
          <a:p>
            <a:pPr lvl="1"/>
            <a:r>
              <a:rPr lang="en-US" sz="1600" dirty="0"/>
              <a:t>Drafts folder: </a:t>
            </a:r>
            <a:r>
              <a:rPr lang="en-US" sz="1600" dirty="0" smtClean="0"/>
              <a:t>488 </a:t>
            </a:r>
            <a:r>
              <a:rPr lang="en-US" sz="1600" dirty="0"/>
              <a:t>MB, </a:t>
            </a:r>
            <a:r>
              <a:rPr lang="en-US" sz="1600" dirty="0" smtClean="0"/>
              <a:t>2830 </a:t>
            </a:r>
            <a:r>
              <a:rPr lang="en-US" sz="1600" dirty="0"/>
              <a:t>Files, </a:t>
            </a:r>
            <a:r>
              <a:rPr lang="en-US" sz="1600" dirty="0" smtClean="0"/>
              <a:t>229 </a:t>
            </a:r>
            <a:r>
              <a:rPr lang="en-US" sz="1600" dirty="0"/>
              <a:t>Folders</a:t>
            </a:r>
          </a:p>
          <a:p>
            <a:pPr marL="0" indent="0">
              <a:buNone/>
            </a:pPr>
            <a:r>
              <a:rPr lang="en-US" sz="1600" dirty="0" smtClean="0"/>
              <a:t>Chair: I hope the load during Q3 is considered sustainable.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852161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R17 early SIs R2 parts can conclude in March 2021.</a:t>
            </a:r>
          </a:p>
          <a:p>
            <a:r>
              <a:rPr lang="en-US" sz="2400" dirty="0" smtClean="0"/>
              <a:t>TU/WI planning see joint RAN leadership Contribution. </a:t>
            </a:r>
          </a:p>
          <a:p>
            <a:r>
              <a:rPr lang="en-US" sz="2400" dirty="0" smtClean="0"/>
              <a:t>For Q4, </a:t>
            </a:r>
          </a:p>
          <a:p>
            <a:pPr lvl="1"/>
            <a:r>
              <a:rPr lang="en-US" sz="2000" dirty="0"/>
              <a:t>E</a:t>
            </a:r>
            <a:r>
              <a:rPr lang="en-US" sz="2000" dirty="0" smtClean="0"/>
              <a:t>xpect to use ~50% of meeting for Rel-17. ~50% for Maintenance.</a:t>
            </a:r>
          </a:p>
          <a:p>
            <a:pPr lvl="1"/>
            <a:r>
              <a:rPr lang="en-US" sz="2000" dirty="0" smtClean="0"/>
              <a:t>Expect that R16 Maintenance is still organized according to WI (for the larger WIs). </a:t>
            </a:r>
          </a:p>
          <a:p>
            <a:r>
              <a:rPr lang="en-US" sz="2400" dirty="0" smtClean="0"/>
              <a:t>Load is expected to be a major issue due to e-meeting character, if not properly managed, e.g.: </a:t>
            </a:r>
          </a:p>
          <a:p>
            <a:pPr lvl="1"/>
            <a:r>
              <a:rPr lang="en-US" sz="2000" dirty="0" smtClean="0"/>
              <a:t>Similar to f2f meeting: only treat few selected </a:t>
            </a:r>
            <a:r>
              <a:rPr lang="en-US" sz="2000" dirty="0" err="1" smtClean="0"/>
              <a:t>tdocs</a:t>
            </a:r>
            <a:r>
              <a:rPr lang="en-US" sz="2000" dirty="0"/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(fo</a:t>
            </a:r>
            <a:r>
              <a:rPr lang="en-US" sz="2000" dirty="0" smtClean="0">
                <a:solidFill>
                  <a:srgbClr val="FF0000"/>
                </a:solidFill>
              </a:rPr>
              <a:t>r ongoing WIs/SIs)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1"/>
            <a:r>
              <a:rPr lang="en-US" sz="2000" dirty="0" smtClean="0"/>
              <a:t>Limitations per AI on input </a:t>
            </a:r>
            <a:r>
              <a:rPr lang="en-US" sz="2000" dirty="0" err="1" smtClean="0"/>
              <a:t>tdocs</a:t>
            </a:r>
            <a:r>
              <a:rPr lang="en-US" sz="2000" dirty="0" smtClean="0"/>
              <a:t> and max no of email threads during the meeting, e.g. 1-4 per allocated TU, and maybe other limitations.   </a:t>
            </a:r>
          </a:p>
          <a:p>
            <a:pPr lvl="1"/>
            <a:r>
              <a:rPr lang="en-US" sz="2000" dirty="0" smtClean="0"/>
              <a:t>For Quarters with two WG meetings, not all AI need to be addressed or fully addressed at both meetings, details TBD. </a:t>
            </a:r>
          </a:p>
        </p:txBody>
      </p:sp>
    </p:spTree>
    <p:extLst>
      <p:ext uri="{BB962C8B-B14F-4D97-AF65-F5344CB8AC3E}">
        <p14:creationId xmlns:p14="http://schemas.microsoft.com/office/powerpoint/2010/main" val="106546312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701468" y="1952389"/>
            <a:ext cx="4981486" cy="4351338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000" b="1" dirty="0" smtClean="0"/>
              <a:t>Thanks</a:t>
            </a:r>
            <a:r>
              <a:rPr lang="en-GB" altLang="en-US" sz="2000" dirty="0" smtClean="0"/>
              <a:t> to the R2 leadership</a:t>
            </a:r>
          </a:p>
          <a:p>
            <a:r>
              <a:rPr lang="en-GB" altLang="en-US" sz="2000" dirty="0" smtClean="0"/>
              <a:t>Juha Korhonen (MCC)</a:t>
            </a:r>
          </a:p>
          <a:p>
            <a:r>
              <a:rPr lang="en-GB" altLang="en-US" sz="2000" dirty="0" smtClean="0"/>
              <a:t>Tero Henttonen (RAN2 Vice Chair)</a:t>
            </a:r>
          </a:p>
          <a:p>
            <a:r>
              <a:rPr lang="en-GB" altLang="en-US" sz="2000" dirty="0" smtClean="0"/>
              <a:t>Sergio Parolari (RAN2 Vice Chair)</a:t>
            </a:r>
          </a:p>
          <a:p>
            <a:r>
              <a:rPr lang="en-GB" altLang="en-US" sz="2000" dirty="0" smtClean="0"/>
              <a:t>Kyeongin Jeong (session chair)</a:t>
            </a:r>
          </a:p>
          <a:p>
            <a:r>
              <a:rPr lang="en-GB" altLang="en-US" sz="2000" dirty="0" smtClean="0"/>
              <a:t>Brian Martin (session chair)</a:t>
            </a:r>
          </a:p>
          <a:p>
            <a:r>
              <a:rPr lang="en-GB" altLang="en-US" sz="2000" dirty="0" smtClean="0"/>
              <a:t>Emre Yavuz (session chair)</a:t>
            </a:r>
          </a:p>
          <a:p>
            <a:r>
              <a:rPr lang="en-GB" altLang="en-US" sz="2000" dirty="0" smtClean="0"/>
              <a:t>Nathan Tenny (session chair)</a:t>
            </a:r>
          </a:p>
          <a:p>
            <a:r>
              <a:rPr lang="en-GB" altLang="en-US" sz="2000" dirty="0" smtClean="0"/>
              <a:t>Diana Pani (session chair)</a:t>
            </a:r>
          </a:p>
          <a:p>
            <a:r>
              <a:rPr lang="en-GB" altLang="en-US" sz="2000" dirty="0" smtClean="0"/>
              <a:t>Hu Nan (session chair)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838200" y="27966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 b="1" dirty="0" smtClean="0"/>
              <a:t>Thank you </a:t>
            </a:r>
            <a:r>
              <a:rPr lang="en-GB" altLang="en-US" dirty="0" smtClean="0"/>
              <a:t>for your support last quarter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750611" y="1918205"/>
            <a:ext cx="527204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altLang="en-US" sz="2000" b="1" dirty="0" smtClean="0"/>
              <a:t>Thanks</a:t>
            </a:r>
            <a:r>
              <a:rPr lang="en-GB" altLang="en-US" sz="2000" dirty="0" smtClean="0"/>
              <a:t> </a:t>
            </a:r>
            <a:r>
              <a:rPr lang="en-GB" altLang="en-US" sz="2000" dirty="0"/>
              <a:t>to the </a:t>
            </a:r>
            <a:r>
              <a:rPr lang="en-GB" altLang="en-US" sz="2000" dirty="0" smtClean="0"/>
              <a:t>NR UE capability coordinators:</a:t>
            </a:r>
          </a:p>
          <a:p>
            <a:r>
              <a:rPr lang="en-GB" altLang="en-US" sz="2000" dirty="0" smtClean="0"/>
              <a:t>Seau-Sian Lim (NR UE cap)</a:t>
            </a:r>
          </a:p>
          <a:p>
            <a:r>
              <a:rPr lang="en-GB" altLang="en-US" sz="2000" dirty="0" smtClean="0"/>
              <a:t>Hideaki Takahashi (Feature List)</a:t>
            </a:r>
            <a:endParaRPr lang="en-GB" altLang="en-US" sz="2000" dirty="0"/>
          </a:p>
          <a:p>
            <a:pPr marL="0" indent="0">
              <a:buNone/>
            </a:pPr>
            <a:endParaRPr lang="en-GB" altLang="en-US" sz="2000" b="1" dirty="0" smtClean="0"/>
          </a:p>
          <a:p>
            <a:pPr marL="0" indent="0">
              <a:buNone/>
            </a:pPr>
            <a:r>
              <a:rPr lang="en-GB" altLang="en-US" sz="2000" b="1" dirty="0" smtClean="0"/>
              <a:t>Thanks</a:t>
            </a:r>
            <a:r>
              <a:rPr lang="en-GB" altLang="en-US" sz="2000" dirty="0" smtClean="0"/>
              <a:t> to everyone in R2 contributing constructively.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APPENDIX: R16 Agreed CRs NBC/essential for protocol operation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463213" cy="4351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R2-2008603	ASN.1 corrections to maintain backwards compatibility	Ericsson, Nokia, Nokia Shanghai Bell, Huawei, </a:t>
            </a:r>
            <a:r>
              <a:rPr lang="en-GB" sz="1400" dirty="0" err="1"/>
              <a:t>HiSilicon</a:t>
            </a:r>
            <a:r>
              <a:rPr lang="en-GB" sz="1400" dirty="0"/>
              <a:t>	CR	Rel-16	38.331	16.1.0	1869	1	F	TEI16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R2-2008637	Rel-16 UE capabilities based on RAN1 and RAN4 feature lists and RAN2 corrections	Intel Corporation, NTT DoCoMo	CR	Rel-16	38.331	16.1.0	1756	2	B	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R2-2008565	Correction on LTE MOB capability	Intel Corporation, China Telecom, Samsung	</a:t>
            </a:r>
            <a:r>
              <a:rPr lang="en-GB" sz="1400" dirty="0" smtClean="0"/>
              <a:t>CR Rel-16</a:t>
            </a:r>
            <a:r>
              <a:rPr lang="en-GB" sz="1400" dirty="0"/>
              <a:t>	36.331	16.1.1	4362	2	F	</a:t>
            </a:r>
            <a:r>
              <a:rPr lang="en-GB" sz="1400" dirty="0" err="1"/>
              <a:t>LTE_feMob</a:t>
            </a:r>
            <a:r>
              <a:rPr lang="en-GB" sz="1400" dirty="0"/>
              <a:t>-Core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R2-2008604	Remaining ASN.1 review issues	Ericsson	CR	Rel-16	38.331	16.1.0	1870	1	F	</a:t>
            </a:r>
            <a:r>
              <a:rPr lang="en-GB" sz="1400" dirty="0" err="1"/>
              <a:t>NR_eMIMO</a:t>
            </a:r>
            <a:r>
              <a:rPr lang="en-GB" sz="1400" dirty="0"/>
              <a:t>-Core, TEI16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R2-2008316	Correction on </a:t>
            </a:r>
            <a:r>
              <a:rPr lang="en-GB" sz="1400" dirty="0" err="1"/>
              <a:t>beamSwitchTiming</a:t>
            </a:r>
            <a:r>
              <a:rPr lang="en-GB" sz="1400" dirty="0"/>
              <a:t> values of 224 and 336	vivo	CR	Rel-16	38.331	16.1.0	1852	1	F	TEI16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R2-2008150    Correction on HARQ ACK spatial bundling configurations for secondary PUCCH group        Huawei, </a:t>
            </a:r>
            <a:r>
              <a:rPr lang="en-GB" sz="1400" dirty="0" err="1"/>
              <a:t>HiSilicon</a:t>
            </a:r>
            <a:r>
              <a:rPr lang="en-GB" sz="1400" dirty="0"/>
              <a:t>  CR        Rel-16   38.331  16.1.0   1993     -           F          </a:t>
            </a:r>
            <a:r>
              <a:rPr lang="en-GB" sz="1400" dirty="0" err="1"/>
              <a:t>LTE_NR_DC_CA_enh</a:t>
            </a:r>
            <a:r>
              <a:rPr lang="en-GB" sz="1400" dirty="0"/>
              <a:t>-Core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R2-2008626 	Restructuring DAPS capabilities 	Ericsson	CR	Rel-16	36.331 16.1.1	4440	-	F	</a:t>
            </a:r>
            <a:r>
              <a:rPr lang="en-GB" sz="1400" dirty="0" err="1"/>
              <a:t>LTE_feMOB</a:t>
            </a:r>
            <a:r>
              <a:rPr lang="en-GB" sz="1400" dirty="0"/>
              <a:t>-Core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R2-2008218	CR on CLI configuration	LG Electronics Inc.	CR	Rel-16	38.331	16.1.0	1533	3	F	NR_CLI_RIM</a:t>
            </a: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400" dirty="0"/>
              <a:t>R2-2008237	Corrections to connection to 5GC for </a:t>
            </a:r>
            <a:r>
              <a:rPr lang="en-GB" sz="1400" dirty="0" err="1"/>
              <a:t>eMTC</a:t>
            </a:r>
            <a:r>
              <a:rPr lang="en-GB" sz="1400" dirty="0"/>
              <a:t>	Qualcomm Inc., Huawei, </a:t>
            </a:r>
            <a:r>
              <a:rPr lang="en-GB" sz="1400" dirty="0" err="1"/>
              <a:t>HiSilicon</a:t>
            </a:r>
            <a:r>
              <a:rPr lang="en-GB" sz="1400" dirty="0"/>
              <a:t>	CR	Rel-16	36.331	16.1.0	4434		1	F	LTE_eMTC5-Core, </a:t>
            </a:r>
            <a:r>
              <a:rPr lang="en-GB" sz="1400" dirty="0" smtClean="0"/>
              <a:t>TEI16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877170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16616</TotalTime>
  <Words>952</Words>
  <Application>Microsoft Office PowerPoint</Application>
  <PresentationFormat>Widescreen</PresentationFormat>
  <Paragraphs>128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 </vt:lpstr>
      <vt:lpstr>Arial</vt:lpstr>
      <vt:lpstr>Calibri</vt:lpstr>
      <vt:lpstr>Calibri Light</vt:lpstr>
      <vt:lpstr>Times New Roman</vt:lpstr>
      <vt:lpstr>Office Theme</vt:lpstr>
      <vt:lpstr>Status Report  RAN WG2  to TSG-RAN #89-e</vt:lpstr>
      <vt:lpstr>Maintenance R15 and earlier  </vt:lpstr>
      <vt:lpstr>Maintenance R16</vt:lpstr>
      <vt:lpstr>R16 Other </vt:lpstr>
      <vt:lpstr>Rel-17 has started</vt:lpstr>
      <vt:lpstr>RAN2 Load</vt:lpstr>
      <vt:lpstr>Planning</vt:lpstr>
      <vt:lpstr>PowerPoint Presentation</vt:lpstr>
      <vt:lpstr>APPENDIX: R16 Agreed CRs NBC/essential for protocol operation</vt:lpstr>
      <vt:lpstr>APPENDIX: R16 Agreed CRs NBC/essential for protocol operation</vt:lpstr>
      <vt:lpstr>APPENDIX: R16 Agreed CRs NBC/essential for protocol operation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Johan Johansson</dc:creator>
  <dc:description>© 3GPP 2018</dc:description>
  <cp:lastModifiedBy>Johan Johansson</cp:lastModifiedBy>
  <cp:revision>737</cp:revision>
  <dcterms:created xsi:type="dcterms:W3CDTF">2010-02-05T13:52:04Z</dcterms:created>
  <dcterms:modified xsi:type="dcterms:W3CDTF">2020-09-11T13:07:48Z</dcterms:modified>
  <cp:contentStatus>Template 2017</cp:contentStatus>
</cp:coreProperties>
</file>