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4156" r:id="rId5"/>
  </p:sldMasterIdLst>
  <p:notesMasterIdLst>
    <p:notesMasterId r:id="rId15"/>
  </p:notesMasterIdLst>
  <p:handoutMasterIdLst>
    <p:handoutMasterId r:id="rId16"/>
  </p:handoutMasterIdLst>
  <p:sldIdLst>
    <p:sldId id="573" r:id="rId6"/>
    <p:sldId id="1032" r:id="rId7"/>
    <p:sldId id="1035" r:id="rId8"/>
    <p:sldId id="1034" r:id="rId9"/>
    <p:sldId id="1033" r:id="rId10"/>
    <p:sldId id="1037" r:id="rId11"/>
    <p:sldId id="1040" r:id="rId12"/>
    <p:sldId id="1039" r:id="rId13"/>
    <p:sldId id="1038" r:id="rId14"/>
  </p:sldIdLst>
  <p:sldSz cx="12192000" cy="6858000"/>
  <p:notesSz cx="6858000" cy="9144000"/>
  <p:custDataLst>
    <p:tags r:id="rId1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4F4F"/>
    <a:srgbClr val="000000"/>
    <a:srgbClr val="E05050"/>
    <a:srgbClr val="190000"/>
    <a:srgbClr val="F816D8"/>
    <a:srgbClr val="DDDFE5"/>
    <a:srgbClr val="F2F2F2"/>
    <a:srgbClr val="6AB19B"/>
    <a:srgbClr val="294D42"/>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snapToGrid="0">
      <p:cViewPr varScale="1">
        <p:scale>
          <a:sx n="116" d="100"/>
          <a:sy n="116" d="100"/>
        </p:scale>
        <p:origin x="276" y="114"/>
      </p:cViewPr>
      <p:guideLst>
        <p:guide orient="horz" pos="2968"/>
        <p:guide pos="7632"/>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ltLang="ja-JP"/>
              <a:t>Click to edit Master title style</a:t>
            </a:r>
            <a:endParaRPr lang="en-US"/>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Tree>
    <p:extLst>
      <p:ext uri="{BB962C8B-B14F-4D97-AF65-F5344CB8AC3E}">
        <p14:creationId xmlns:p14="http://schemas.microsoft.com/office/powerpoint/2010/main" val="1118269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ltLang="ja-JP"/>
              <a:t>Click to edit Master title style</a:t>
            </a:r>
            <a:endParaRPr lang="en-US"/>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ltLang="ja-JP"/>
              <a:t>Click to edit Master title style</a:t>
            </a:r>
            <a:endParaRPr lang="en-US"/>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ltLang="ja-JP"/>
              <a:t>Edit Master text styles</a:t>
            </a:r>
          </a:p>
          <a:p>
            <a:pPr lvl="1"/>
            <a:r>
              <a:rPr lang="en-US" altLang="ja-JP"/>
              <a:t>Second level</a:t>
            </a:r>
          </a:p>
          <a:p>
            <a:pPr lvl="2"/>
            <a:r>
              <a:rPr lang="en-US" altLang="ja-JP"/>
              <a:t>Third level</a:t>
            </a:r>
          </a:p>
          <a:p>
            <a:pPr lvl="3"/>
            <a:r>
              <a:rPr lang="en-US" altLang="ja-JP"/>
              <a:t>Fourth level</a:t>
            </a:r>
          </a:p>
          <a:p>
            <a:pPr lvl="4"/>
            <a:r>
              <a:rPr lang="en-US" altLang="ja-JP"/>
              <a:t>Fifth level</a:t>
            </a:r>
            <a:endParaRPr lang="en-US"/>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ja-JP"/>
              <a:t>Click to edit Master subtitle style</a:t>
            </a:r>
            <a:endParaRPr lang="en-US"/>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8526" y="2357466"/>
            <a:ext cx="10287318" cy="179889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err="1">
                <a:ln>
                  <a:noFill/>
                </a:ln>
                <a:solidFill>
                  <a:schemeClr val="tx1">
                    <a:lumMod val="85000"/>
                    <a:lumOff val="15000"/>
                  </a:schemeClr>
                </a:solidFill>
                <a:effectLst/>
                <a:uLnTx/>
                <a:uFillTx/>
                <a:latin typeface="Microsoft Sans Serif" panose="020B0604020202020204" pitchFamily="34" charset="0"/>
                <a:ea typeface="+mn-ea"/>
                <a:cs typeface="+mn-cs"/>
              </a:rPr>
              <a:t>www.qualcomm.com</a:t>
            </a: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 &amp; </a:t>
            </a:r>
            <a:r>
              <a:rPr kumimoji="0" lang="en-US" sz="1400" b="0" i="0" u="none" strike="noStrike" kern="1200" cap="none" spc="0" normalizeH="0" baseline="0" noProof="0" dirty="0" err="1">
                <a:ln>
                  <a:noFill/>
                </a:ln>
                <a:solidFill>
                  <a:schemeClr val="tx1">
                    <a:lumMod val="85000"/>
                    <a:lumOff val="15000"/>
                  </a:schemeClr>
                </a:solidFill>
                <a:effectLst/>
                <a:uLnTx/>
                <a:uFillTx/>
                <a:latin typeface="Microsoft Sans Serif" panose="020B0604020202020204" pitchFamily="34" charset="0"/>
                <a:ea typeface="+mn-ea"/>
                <a:cs typeface="+mn-cs"/>
              </a:rPr>
              <a:t>www.qualcomm.com</a:t>
            </a: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2FCC0A-2667-44E5-8D4B-D1DD868B36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D797D0C-9C97-406F-A85F-E774DE2752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508612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ltLang="ja-JP"/>
              <a:t>Click to edit Master title style</a:t>
            </a:r>
            <a:endParaRPr lang="en-US"/>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2173" y="1128037"/>
            <a:ext cx="11210544"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4159" r:id="rId2"/>
    <p:sldLayoutId id="2147483654" r:id="rId3"/>
    <p:sldLayoutId id="2147483678" r:id="rId4"/>
    <p:sldLayoutId id="2147483650" r:id="rId5"/>
    <p:sldLayoutId id="2147483675" r:id="rId6"/>
    <p:sldLayoutId id="2147484147"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kumimoji="1"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kumimoji="1"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kumimoji="1"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kumimoji="1"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p>
            <a:r>
              <a:rPr lang="en-US"/>
              <a:t>Click to edit Master title style</a:t>
            </a:r>
          </a:p>
        </p:txBody>
      </p:sp>
      <p:sp>
        <p:nvSpPr>
          <p:cNvPr id="3" name="Text Placeholder 2"/>
          <p:cNvSpPr>
            <a:spLocks noGrp="1"/>
          </p:cNvSpPr>
          <p:nvPr>
            <p:ph type="body" idx="1"/>
          </p:nvPr>
        </p:nvSpPr>
        <p:spPr>
          <a:xfrm>
            <a:off x="231414" y="1934892"/>
            <a:ext cx="11432977" cy="1823576"/>
          </a:xfrm>
          <a:prstGeom prst="rect">
            <a:avLst/>
          </a:prstGeom>
        </p:spPr>
        <p:txBody>
          <a:bodyPr vert="horz" wrap="square"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0"/>
            <a:endParaRPr lang="en-US"/>
          </a:p>
        </p:txBody>
      </p:sp>
      <p:sp>
        <p:nvSpPr>
          <p:cNvPr id="9" name="TextBox 8"/>
          <p:cNvSpPr txBox="1"/>
          <p:nvPr/>
        </p:nvSpPr>
        <p:spPr bwMode="gray">
          <a:xfrm>
            <a:off x="11523553" y="6525737"/>
            <a:ext cx="288936"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spTree>
    <p:extLst>
      <p:ext uri="{BB962C8B-B14F-4D97-AF65-F5344CB8AC3E}">
        <p14:creationId xmlns:p14="http://schemas.microsoft.com/office/powerpoint/2010/main" val="1184873264"/>
      </p:ext>
    </p:extLst>
  </p:cSld>
  <p:clrMap bg1="lt1" tx1="dk1" bg2="lt2" tx2="dk2" accent1="accent1" accent2="accent2" accent3="accent3" accent4="accent4" accent5="accent5" accent6="accent6" hlink="hlink" folHlink="folHlink"/>
  <p:sldLayoutIdLst>
    <p:sldLayoutId id="2147484160" r:id="rId1"/>
  </p:sldLayoutIdLst>
  <p:hf sldNum="0" hdr="0" dt="0"/>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3"/>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1524000" y="2032638"/>
            <a:ext cx="9144000" cy="1477328"/>
          </a:xfrm>
        </p:spPr>
        <p:txBody>
          <a:bodyPr/>
          <a:lstStyle/>
          <a:p>
            <a:r>
              <a:rPr lang="en-US" altLang="ja-JP" dirty="0">
                <a:solidFill>
                  <a:schemeClr val="tx1"/>
                </a:solidFill>
              </a:rPr>
              <a:t>RAN4 </a:t>
            </a:r>
            <a:br>
              <a:rPr lang="en-US" altLang="ja-JP" dirty="0">
                <a:solidFill>
                  <a:schemeClr val="tx1"/>
                </a:solidFill>
              </a:rPr>
            </a:br>
            <a:r>
              <a:rPr lang="en-US" altLang="ja-JP" dirty="0">
                <a:solidFill>
                  <a:schemeClr val="tx1"/>
                </a:solidFill>
              </a:rPr>
              <a:t>workload management</a:t>
            </a:r>
            <a:endParaRPr lang="en-US" dirty="0">
              <a:solidFill>
                <a:schemeClr val="tx1"/>
              </a:solidFill>
            </a:endParaRPr>
          </a:p>
        </p:txBody>
      </p:sp>
      <p:sp>
        <p:nvSpPr>
          <p:cNvPr id="2" name="Subtitle 1">
            <a:extLst>
              <a:ext uri="{FF2B5EF4-FFF2-40B4-BE49-F238E27FC236}">
                <a16:creationId xmlns:a16="http://schemas.microsoft.com/office/drawing/2014/main" id="{E2CF8768-A98B-456C-8C64-330A195833AA}"/>
              </a:ext>
            </a:extLst>
          </p:cNvPr>
          <p:cNvSpPr>
            <a:spLocks noGrp="1"/>
          </p:cNvSpPr>
          <p:nvPr>
            <p:ph type="subTitle" idx="1"/>
          </p:nvPr>
        </p:nvSpPr>
        <p:spPr>
          <a:xfrm>
            <a:off x="1524000" y="3602038"/>
            <a:ext cx="9144000" cy="443198"/>
          </a:xfrm>
        </p:spPr>
        <p:txBody>
          <a:bodyPr/>
          <a:lstStyle/>
          <a:p>
            <a:r>
              <a:rPr lang="en-US" dirty="0">
                <a:solidFill>
                  <a:schemeClr val="tx1"/>
                </a:solidFill>
              </a:rPr>
              <a:t>Moderator (Qualcomm)</a:t>
            </a:r>
          </a:p>
        </p:txBody>
      </p:sp>
      <p:sp>
        <p:nvSpPr>
          <p:cNvPr id="16" name="Rectangle 15">
            <a:extLst>
              <a:ext uri="{FF2B5EF4-FFF2-40B4-BE49-F238E27FC236}">
                <a16:creationId xmlns:a16="http://schemas.microsoft.com/office/drawing/2014/main" id="{0C1A64E3-D449-4349-9B96-E6BD9BCCE5FD}"/>
              </a:ext>
            </a:extLst>
          </p:cNvPr>
          <p:cNvSpPr/>
          <p:nvPr/>
        </p:nvSpPr>
        <p:spPr>
          <a:xfrm>
            <a:off x="106314" y="218702"/>
            <a:ext cx="6096000" cy="646331"/>
          </a:xfrm>
          <a:prstGeom prst="rect">
            <a:avLst/>
          </a:prstGeom>
        </p:spPr>
        <p:txBody>
          <a:bodyPr>
            <a:spAutoFit/>
          </a:bodyPr>
          <a:lstStyle/>
          <a:p>
            <a:r>
              <a:rPr lang="en-US" altLang="ja-JP" b="1" dirty="0"/>
              <a:t>3GPP TSG RAN Meeting #88e </a:t>
            </a:r>
          </a:p>
          <a:p>
            <a:r>
              <a:rPr lang="en-US" altLang="ja-JP" b="1" dirty="0"/>
              <a:t>Electronic Meeting, June 29 - July 3, 2020</a:t>
            </a:r>
          </a:p>
        </p:txBody>
      </p:sp>
      <p:sp>
        <p:nvSpPr>
          <p:cNvPr id="17" name="Text Placeholder 43">
            <a:extLst>
              <a:ext uri="{FF2B5EF4-FFF2-40B4-BE49-F238E27FC236}">
                <a16:creationId xmlns:a16="http://schemas.microsoft.com/office/drawing/2014/main" id="{96DC13A2-6136-4398-95FF-18D0BCCC5457}"/>
              </a:ext>
            </a:extLst>
          </p:cNvPr>
          <p:cNvSpPr txBox="1">
            <a:spLocks/>
          </p:cNvSpPr>
          <p:nvPr/>
        </p:nvSpPr>
        <p:spPr bwMode="gray">
          <a:xfrm>
            <a:off x="9617533" y="276596"/>
            <a:ext cx="1888737" cy="265271"/>
          </a:xfrm>
          <a:prstGeom prst="rect">
            <a:avLst/>
          </a:prstGeom>
        </p:spPr>
        <p:txBody>
          <a:bodyPr vert="horz" lIns="0" tIns="0" rIns="0" bIns="0" rtlCol="0">
            <a:noAutofit/>
          </a:bodyPr>
          <a:lstStyle>
            <a:lvl1pPr marL="0" indent="0" algn="l" defTabSz="914400" rtl="0" eaLnBrk="1" latinLnBrk="0" hangingPunct="1">
              <a:lnSpc>
                <a:spcPct val="98000"/>
              </a:lnSpc>
              <a:spcBef>
                <a:spcPts val="0"/>
              </a:spcBef>
              <a:buClr>
                <a:srgbClr val="3253DC"/>
              </a:buClr>
              <a:buFont typeface="Arial" panose="020B0604020202020204" pitchFamily="34" charset="0"/>
              <a:buNone/>
              <a:defRPr kumimoji="1" sz="1600" kern="1200" baseline="0">
                <a:solidFill>
                  <a:schemeClr val="bg1"/>
                </a:solidFill>
                <a:latin typeface="+mn-lt"/>
                <a:ea typeface="+mn-ea"/>
                <a:cs typeface="+mn-cs"/>
              </a:defRPr>
            </a:lvl1pPr>
            <a:lvl2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sz="1600" kern="1200" baseline="0">
                <a:solidFill>
                  <a:schemeClr val="bg1"/>
                </a:solidFill>
                <a:latin typeface="+mn-lt"/>
                <a:ea typeface="+mn-ea"/>
                <a:cs typeface="+mn-cs"/>
              </a:defRPr>
            </a:lvl2pPr>
            <a:lvl3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lang="en-US" sz="1600" kern="1200">
                <a:solidFill>
                  <a:schemeClr val="bg1"/>
                </a:solidFill>
                <a:latin typeface="+mn-lt"/>
                <a:ea typeface="+mn-ea"/>
                <a:cs typeface="+mn-cs"/>
              </a:defRPr>
            </a:lvl3pPr>
            <a:lvl4pPr marL="0" indent="0" algn="l" defTabSz="9144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kumimoji="1" sz="1600" kern="1200">
                <a:solidFill>
                  <a:schemeClr val="bg1"/>
                </a:solidFill>
                <a:latin typeface="+mn-lt"/>
                <a:ea typeface="+mn-ea"/>
                <a:cs typeface="+mn-cs"/>
              </a:defRPr>
            </a:lvl4pPr>
            <a:lvl5pPr marL="0" indent="0" algn="l" defTabSz="914400" rtl="0" eaLnBrk="1" latinLnBrk="0" hangingPunct="1">
              <a:lnSpc>
                <a:spcPct val="98000"/>
              </a:lnSpc>
              <a:spcBef>
                <a:spcPts val="0"/>
              </a:spcBef>
              <a:buClr>
                <a:srgbClr val="595959"/>
              </a:buClr>
              <a:buFont typeface="Microsoft Sans Serif" panose="020B0604020202020204" pitchFamily="34" charset="0"/>
              <a:buNone/>
              <a:tabLst/>
              <a:defRPr kumimoji="1" sz="1600" kern="1200" baseline="0">
                <a:solidFill>
                  <a:schemeClr val="bg1"/>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kumimoji="1"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kumimoji="1"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kumimoji="1"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kumimoji="1" sz="6800" kern="1200" baseline="0">
                <a:solidFill>
                  <a:schemeClr val="tx1">
                    <a:lumMod val="85000"/>
                    <a:lumOff val="15000"/>
                  </a:schemeClr>
                </a:solidFill>
                <a:latin typeface="+mn-lt"/>
                <a:ea typeface="+mn-ea"/>
                <a:cs typeface="+mn-cs"/>
              </a:defRPr>
            </a:lvl9pPr>
          </a:lstStyle>
          <a:p>
            <a:pPr algn="r"/>
            <a:r>
              <a:rPr lang="de-DE" b="1" dirty="0">
                <a:solidFill>
                  <a:schemeClr val="tx1"/>
                </a:solidFill>
              </a:rPr>
              <a:t>RP-201258</a:t>
            </a:r>
          </a:p>
        </p:txBody>
      </p:sp>
    </p:spTree>
    <p:extLst>
      <p:ext uri="{BB962C8B-B14F-4D97-AF65-F5344CB8AC3E}">
        <p14:creationId xmlns:p14="http://schemas.microsoft.com/office/powerpoint/2010/main" val="3810703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BC429AA-A393-41FF-9DE0-F969EFD54960}"/>
              </a:ext>
            </a:extLst>
          </p:cNvPr>
          <p:cNvSpPr>
            <a:spLocks noGrp="1"/>
          </p:cNvSpPr>
          <p:nvPr>
            <p:ph idx="1"/>
          </p:nvPr>
        </p:nvSpPr>
        <p:spPr>
          <a:xfrm>
            <a:off x="283537" y="1355082"/>
            <a:ext cx="11432977" cy="5268355"/>
          </a:xfrm>
        </p:spPr>
        <p:txBody>
          <a:bodyPr vert="horz" lIns="0" tIns="0" rIns="0" bIns="0" rtlCol="0" anchor="t">
            <a:normAutofit/>
          </a:bodyPr>
          <a:lstStyle/>
          <a:p>
            <a:pPr marL="173355" indent="-173355"/>
            <a:r>
              <a:rPr lang="en-US" altLang="ja-JP" dirty="0">
                <a:solidFill>
                  <a:schemeClr val="tx1"/>
                </a:solidFill>
              </a:rPr>
              <a:t>Agenda and/or number of topics/subtopics should be reduced to make the meeting easier to follow/handle</a:t>
            </a:r>
          </a:p>
          <a:p>
            <a:pPr marL="337947" lvl="1" indent="-173355"/>
            <a:r>
              <a:rPr lang="en-US" altLang="ja-JP" dirty="0">
                <a:solidFill>
                  <a:schemeClr val="tx1"/>
                </a:solidFill>
              </a:rPr>
              <a:t>Based on the scope of WID and inputs of WID/SID rapporteurs, decision on agenda and selected topics/subtopics and work plan should be consensus based.</a:t>
            </a:r>
          </a:p>
          <a:p>
            <a:pPr marL="509207" lvl="2" indent="-173355"/>
            <a:r>
              <a:rPr lang="en-US" altLang="ja-JP" dirty="0">
                <a:solidFill>
                  <a:schemeClr val="tx1"/>
                </a:solidFill>
              </a:rPr>
              <a:t>For each WID/SID, as one of the main proponents of the WID/SID, Rapporteur may provide a list of topics/subtopics in a priority order</a:t>
            </a:r>
          </a:p>
          <a:p>
            <a:pPr marL="337947" lvl="1" indent="-173355"/>
            <a:r>
              <a:rPr lang="en-US" altLang="ja-JP" dirty="0">
                <a:solidFill>
                  <a:schemeClr val="tx1"/>
                </a:solidFill>
              </a:rPr>
              <a:t>If multiple meetings are available to discuss a WI</a:t>
            </a:r>
          </a:p>
          <a:p>
            <a:pPr marL="509207" lvl="2" indent="-173355"/>
            <a:r>
              <a:rPr lang="en-US" altLang="ja-JP" dirty="0">
                <a:solidFill>
                  <a:schemeClr val="tx1"/>
                </a:solidFill>
              </a:rPr>
              <a:t>A work plan for multiple meetings with topics to be discussed in each meeting could be followed</a:t>
            </a:r>
          </a:p>
          <a:p>
            <a:pPr marL="509207" lvl="2" indent="-173355"/>
            <a:r>
              <a:rPr lang="en-US" altLang="ja-JP" dirty="0">
                <a:solidFill>
                  <a:schemeClr val="tx1"/>
                </a:solidFill>
              </a:rPr>
              <a:t>Chairman and rapporteurs could present a draft </a:t>
            </a:r>
            <a:r>
              <a:rPr lang="en-US" altLang="ja-JP" dirty="0" err="1">
                <a:solidFill>
                  <a:schemeClr val="tx1"/>
                </a:solidFill>
              </a:rPr>
              <a:t>workplan</a:t>
            </a:r>
            <a:r>
              <a:rPr lang="en-US" altLang="ja-JP" dirty="0">
                <a:solidFill>
                  <a:schemeClr val="tx1"/>
                </a:solidFill>
              </a:rPr>
              <a:t> with topics to be handled in each meeting and this could be fine tuned on the RAN4 reflector</a:t>
            </a:r>
          </a:p>
          <a:p>
            <a:pPr marL="509207" lvl="2" indent="-173355"/>
            <a:r>
              <a:rPr lang="en-US" altLang="ja-JP" dirty="0">
                <a:solidFill>
                  <a:schemeClr val="tx1"/>
                </a:solidFill>
              </a:rPr>
              <a:t>There will be no </a:t>
            </a:r>
            <a:r>
              <a:rPr lang="en-US" altLang="ja-JP" dirty="0" err="1">
                <a:solidFill>
                  <a:schemeClr val="tx1"/>
                </a:solidFill>
              </a:rPr>
              <a:t>downscoping</a:t>
            </a:r>
            <a:r>
              <a:rPr lang="en-US" altLang="ja-JP" dirty="0">
                <a:solidFill>
                  <a:schemeClr val="tx1"/>
                </a:solidFill>
              </a:rPr>
              <a:t> of the WID/SID(all objectives will still be treated but discussion will be serialized)</a:t>
            </a:r>
          </a:p>
          <a:p>
            <a:pPr marL="337947" lvl="1" indent="-173355"/>
            <a:r>
              <a:rPr lang="en-US" altLang="ja-JP" dirty="0">
                <a:solidFill>
                  <a:schemeClr val="tx1"/>
                </a:solidFill>
              </a:rPr>
              <a:t>WID/SID </a:t>
            </a:r>
            <a:r>
              <a:rPr lang="en-US" altLang="ja-JP" dirty="0" err="1">
                <a:solidFill>
                  <a:schemeClr val="tx1"/>
                </a:solidFill>
              </a:rPr>
              <a:t>downscoping</a:t>
            </a:r>
            <a:r>
              <a:rPr lang="en-US" altLang="ja-JP" dirty="0">
                <a:solidFill>
                  <a:schemeClr val="tx1"/>
                </a:solidFill>
              </a:rPr>
              <a:t> or agenda </a:t>
            </a:r>
            <a:r>
              <a:rPr lang="en-US" altLang="ja-JP" dirty="0" err="1">
                <a:solidFill>
                  <a:schemeClr val="tx1"/>
                </a:solidFill>
              </a:rPr>
              <a:t>downscoping</a:t>
            </a:r>
            <a:r>
              <a:rPr lang="en-US" altLang="ja-JP" dirty="0">
                <a:solidFill>
                  <a:schemeClr val="tx1"/>
                </a:solidFill>
              </a:rPr>
              <a:t> that leads to not treating some WI/SI objectives can only be performed at the plenary</a:t>
            </a:r>
          </a:p>
          <a:p>
            <a:pPr marL="173355" indent="-173355"/>
            <a:r>
              <a:rPr lang="en-US" altLang="ja-JP" dirty="0">
                <a:solidFill>
                  <a:schemeClr val="tx1"/>
                </a:solidFill>
              </a:rPr>
              <a:t>RAN4 discussions should be strictly technical and should be escalated to the Plenary when they are not:</a:t>
            </a:r>
          </a:p>
          <a:p>
            <a:pPr marL="337947" lvl="1" indent="-173355"/>
            <a:r>
              <a:rPr lang="en-US" altLang="ja-JP" dirty="0">
                <a:solidFill>
                  <a:schemeClr val="tx1"/>
                </a:solidFill>
              </a:rPr>
              <a:t>Technical issues should be brought to the plenary only as a last resort</a:t>
            </a:r>
          </a:p>
          <a:p>
            <a:pPr marL="173355" indent="-173355"/>
            <a:endParaRPr lang="en-US" altLang="ja-JP" dirty="0"/>
          </a:p>
        </p:txBody>
      </p:sp>
      <p:sp>
        <p:nvSpPr>
          <p:cNvPr id="3" name="Title 2">
            <a:extLst>
              <a:ext uri="{FF2B5EF4-FFF2-40B4-BE49-F238E27FC236}">
                <a16:creationId xmlns:a16="http://schemas.microsoft.com/office/drawing/2014/main" id="{0E5ECD1D-BA5F-4327-A4E0-67F624AAD103}"/>
              </a:ext>
            </a:extLst>
          </p:cNvPr>
          <p:cNvSpPr>
            <a:spLocks noGrp="1"/>
          </p:cNvSpPr>
          <p:nvPr>
            <p:ph type="title"/>
          </p:nvPr>
        </p:nvSpPr>
        <p:spPr>
          <a:xfrm>
            <a:off x="283538" y="729852"/>
            <a:ext cx="11432977" cy="521361"/>
          </a:xfrm>
        </p:spPr>
        <p:txBody>
          <a:bodyPr/>
          <a:lstStyle/>
          <a:p>
            <a:r>
              <a:rPr kumimoji="1" lang="en-US" altLang="ja-JP"/>
              <a:t>Agenda </a:t>
            </a:r>
            <a:r>
              <a:rPr lang="en-US" altLang="ja-JP"/>
              <a:t>and time allocations</a:t>
            </a:r>
            <a:endParaRPr lang="ja-JP" altLang="en-US"/>
          </a:p>
        </p:txBody>
      </p:sp>
    </p:spTree>
    <p:extLst>
      <p:ext uri="{BB962C8B-B14F-4D97-AF65-F5344CB8AC3E}">
        <p14:creationId xmlns:p14="http://schemas.microsoft.com/office/powerpoint/2010/main" val="1975112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357FF2-DEC3-49EA-82FC-194292E72B12}"/>
              </a:ext>
            </a:extLst>
          </p:cNvPr>
          <p:cNvSpPr>
            <a:spLocks noGrp="1"/>
          </p:cNvSpPr>
          <p:nvPr>
            <p:ph idx="1"/>
          </p:nvPr>
        </p:nvSpPr>
        <p:spPr>
          <a:xfrm>
            <a:off x="283537" y="1355082"/>
            <a:ext cx="11432977" cy="5248917"/>
          </a:xfrm>
        </p:spPr>
        <p:txBody>
          <a:bodyPr/>
          <a:lstStyle/>
          <a:p>
            <a:r>
              <a:rPr kumimoji="1" lang="en-US" altLang="ja-JP" dirty="0">
                <a:solidFill>
                  <a:schemeClr val="tx1"/>
                </a:solidFill>
              </a:rPr>
              <a:t>GTW sessions were useful in reaching more agreements</a:t>
            </a:r>
          </a:p>
          <a:p>
            <a:r>
              <a:rPr lang="en-US" altLang="ja-JP" dirty="0">
                <a:solidFill>
                  <a:schemeClr val="tx1"/>
                </a:solidFill>
              </a:rPr>
              <a:t>Online sessions should adhere to the scheduled slot</a:t>
            </a:r>
          </a:p>
          <a:p>
            <a:pPr lvl="1"/>
            <a:r>
              <a:rPr lang="en-US" altLang="ja-JP" dirty="0">
                <a:solidFill>
                  <a:schemeClr val="tx1"/>
                </a:solidFill>
              </a:rPr>
              <a:t>~30minutes extension could be acceptable but not more</a:t>
            </a:r>
          </a:p>
          <a:p>
            <a:r>
              <a:rPr lang="en-US" altLang="ja-JP" dirty="0">
                <a:solidFill>
                  <a:schemeClr val="tx1"/>
                </a:solidFill>
              </a:rPr>
              <a:t>Topics treated in GTW can be decided based on moderators’/rapporteurs recommendations </a:t>
            </a:r>
          </a:p>
          <a:p>
            <a:r>
              <a:rPr lang="en-US" altLang="ja-JP" dirty="0">
                <a:solidFill>
                  <a:schemeClr val="tx1"/>
                </a:solidFill>
              </a:rPr>
              <a:t>Strive to follow the agenda announced in advance</a:t>
            </a:r>
            <a:endParaRPr lang="en-US" altLang="ja-JP" dirty="0">
              <a:solidFill>
                <a:srgbClr val="FF0000"/>
              </a:solidFill>
            </a:endParaRPr>
          </a:p>
          <a:p>
            <a:pPr lvl="1"/>
            <a:r>
              <a:rPr lang="en-US" altLang="ja-JP" dirty="0">
                <a:solidFill>
                  <a:schemeClr val="tx1"/>
                </a:solidFill>
              </a:rPr>
              <a:t>Chairman should avoid spending too much time on a single topic such that all topics are treated within</a:t>
            </a:r>
            <a:r>
              <a:rPr lang="ja-JP" altLang="en-US" dirty="0">
                <a:solidFill>
                  <a:schemeClr val="tx1"/>
                </a:solidFill>
              </a:rPr>
              <a:t> </a:t>
            </a:r>
            <a:r>
              <a:rPr lang="en-US" altLang="ja-JP" dirty="0">
                <a:solidFill>
                  <a:schemeClr val="tx1"/>
                </a:solidFill>
              </a:rPr>
              <a:t>the</a:t>
            </a:r>
            <a:r>
              <a:rPr lang="ja-JP" altLang="en-US" dirty="0">
                <a:solidFill>
                  <a:schemeClr val="tx1"/>
                </a:solidFill>
              </a:rPr>
              <a:t> </a:t>
            </a:r>
            <a:r>
              <a:rPr lang="en-US" altLang="ja-JP" dirty="0">
                <a:solidFill>
                  <a:schemeClr val="tx1"/>
                </a:solidFill>
              </a:rPr>
              <a:t>allocated time for the session</a:t>
            </a:r>
            <a:endParaRPr lang="en-US" altLang="ja-JP" strike="sngStrike" dirty="0">
              <a:solidFill>
                <a:schemeClr val="tx1"/>
              </a:solidFill>
            </a:endParaRPr>
          </a:p>
        </p:txBody>
      </p:sp>
      <p:sp>
        <p:nvSpPr>
          <p:cNvPr id="3" name="Title 2">
            <a:extLst>
              <a:ext uri="{FF2B5EF4-FFF2-40B4-BE49-F238E27FC236}">
                <a16:creationId xmlns:a16="http://schemas.microsoft.com/office/drawing/2014/main" id="{312C8ADC-BA64-4FC2-9FDF-2E0DC2F0D865}"/>
              </a:ext>
            </a:extLst>
          </p:cNvPr>
          <p:cNvSpPr>
            <a:spLocks noGrp="1"/>
          </p:cNvSpPr>
          <p:nvPr>
            <p:ph type="title"/>
          </p:nvPr>
        </p:nvSpPr>
        <p:spPr>
          <a:xfrm>
            <a:off x="283538" y="729852"/>
            <a:ext cx="11432977" cy="521361"/>
          </a:xfrm>
        </p:spPr>
        <p:txBody>
          <a:bodyPr/>
          <a:lstStyle/>
          <a:p>
            <a:r>
              <a:rPr kumimoji="1" lang="en-US" altLang="ja-JP">
                <a:solidFill>
                  <a:schemeClr val="tx1"/>
                </a:solidFill>
              </a:rPr>
              <a:t>GTW sessions</a:t>
            </a:r>
            <a:endParaRPr kumimoji="1" lang="ja-JP" altLang="en-US">
              <a:solidFill>
                <a:schemeClr val="tx1"/>
              </a:solidFill>
            </a:endParaRPr>
          </a:p>
        </p:txBody>
      </p:sp>
    </p:spTree>
    <p:extLst>
      <p:ext uri="{BB962C8B-B14F-4D97-AF65-F5344CB8AC3E}">
        <p14:creationId xmlns:p14="http://schemas.microsoft.com/office/powerpoint/2010/main" val="3373840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4292728-90F5-4432-8BFC-F38635E94139}"/>
              </a:ext>
            </a:extLst>
          </p:cNvPr>
          <p:cNvSpPr>
            <a:spLocks noGrp="1"/>
          </p:cNvSpPr>
          <p:nvPr>
            <p:ph idx="1"/>
          </p:nvPr>
        </p:nvSpPr>
        <p:spPr/>
        <p:txBody>
          <a:bodyPr>
            <a:normAutofit/>
          </a:bodyPr>
          <a:lstStyle/>
          <a:p>
            <a:pPr lvl="0" hangingPunct="0"/>
            <a:r>
              <a:rPr lang="en-US" altLang="ja-JP" sz="2000"/>
              <a:t>Moderators should be given more authority to drive the discussions</a:t>
            </a:r>
            <a:endParaRPr lang="ja-JP" altLang="ja-JP" sz="2000"/>
          </a:p>
          <a:p>
            <a:pPr lvl="1" hangingPunct="0"/>
            <a:r>
              <a:rPr lang="en-US" altLang="ja-JP" sz="2000"/>
              <a:t>Comments going against prior documented agreements should be discarded (moderator should ignore them), if the prior agreement is still contested by someone, chairman should intervene</a:t>
            </a:r>
            <a:endParaRPr lang="ja-JP" altLang="ja-JP" sz="2000"/>
          </a:p>
          <a:p>
            <a:pPr lvl="2" hangingPunct="0"/>
            <a:r>
              <a:rPr lang="en-US" altLang="ja-JP" sz="1600"/>
              <a:t>Moderator (preferably) or even other delegates should notify the chairmen, it cannot be expected that session chairmen monitor all threads</a:t>
            </a:r>
            <a:endParaRPr lang="ja-JP" altLang="ja-JP" sz="1600"/>
          </a:p>
          <a:p>
            <a:pPr lvl="2" hangingPunct="0"/>
            <a:r>
              <a:rPr lang="en-GB" altLang="ja-JP" sz="1600"/>
              <a:t>As usual, newly identified errors in previous agreements can be addressed in </a:t>
            </a:r>
            <a:r>
              <a:rPr lang="en-GB" altLang="ja-JP" sz="1600" err="1"/>
              <a:t>Tdocs</a:t>
            </a:r>
            <a:r>
              <a:rPr lang="en-GB" altLang="ja-JP" sz="1600"/>
              <a:t> together with technical justification</a:t>
            </a:r>
            <a:endParaRPr lang="ja-JP" altLang="ja-JP" sz="1600"/>
          </a:p>
          <a:p>
            <a:pPr lvl="0" hangingPunct="0"/>
            <a:r>
              <a:rPr lang="en-GB" altLang="ja-JP" sz="2000"/>
              <a:t>Moderators that drive agreements/WFs should be chosen with priority</a:t>
            </a:r>
            <a:endParaRPr lang="ja-JP" altLang="ja-JP" sz="2000"/>
          </a:p>
          <a:p>
            <a:endParaRPr lang="en-US" altLang="ja-JP">
              <a:solidFill>
                <a:schemeClr val="tx1"/>
              </a:solidFill>
            </a:endParaRPr>
          </a:p>
          <a:p>
            <a:pPr marL="163703" lvl="1" indent="0">
              <a:buNone/>
            </a:pPr>
            <a:endParaRPr kumimoji="1" lang="ja-JP" altLang="en-US">
              <a:solidFill>
                <a:schemeClr val="tx1"/>
              </a:solidFill>
            </a:endParaRPr>
          </a:p>
        </p:txBody>
      </p:sp>
      <p:sp>
        <p:nvSpPr>
          <p:cNvPr id="3" name="Title 2">
            <a:extLst>
              <a:ext uri="{FF2B5EF4-FFF2-40B4-BE49-F238E27FC236}">
                <a16:creationId xmlns:a16="http://schemas.microsoft.com/office/drawing/2014/main" id="{35BD9D4C-C2FD-4DFA-8EEE-7562BF901071}"/>
              </a:ext>
            </a:extLst>
          </p:cNvPr>
          <p:cNvSpPr>
            <a:spLocks noGrp="1"/>
          </p:cNvSpPr>
          <p:nvPr>
            <p:ph type="title"/>
          </p:nvPr>
        </p:nvSpPr>
        <p:spPr>
          <a:xfrm>
            <a:off x="283538" y="725909"/>
            <a:ext cx="11432977" cy="529247"/>
          </a:xfrm>
        </p:spPr>
        <p:txBody>
          <a:bodyPr/>
          <a:lstStyle/>
          <a:p>
            <a:r>
              <a:rPr kumimoji="1" lang="en-US" altLang="ja-JP">
                <a:solidFill>
                  <a:schemeClr val="tx1"/>
                </a:solidFill>
              </a:rPr>
              <a:t>Moderators and allocations of WFs</a:t>
            </a:r>
            <a:endParaRPr kumimoji="1" lang="ja-JP" altLang="en-US">
              <a:solidFill>
                <a:schemeClr val="tx1"/>
              </a:solidFill>
            </a:endParaRPr>
          </a:p>
        </p:txBody>
      </p:sp>
    </p:spTree>
    <p:extLst>
      <p:ext uri="{BB962C8B-B14F-4D97-AF65-F5344CB8AC3E}">
        <p14:creationId xmlns:p14="http://schemas.microsoft.com/office/powerpoint/2010/main" val="3336149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C1A227-D865-4A8F-AA97-98FF61B0766A}"/>
              </a:ext>
            </a:extLst>
          </p:cNvPr>
          <p:cNvSpPr>
            <a:spLocks noGrp="1"/>
          </p:cNvSpPr>
          <p:nvPr>
            <p:ph idx="1"/>
          </p:nvPr>
        </p:nvSpPr>
        <p:spPr/>
        <p:txBody>
          <a:bodyPr vert="horz" lIns="0" tIns="0" rIns="0" bIns="0" rtlCol="0" anchor="t">
            <a:normAutofit/>
          </a:bodyPr>
          <a:lstStyle/>
          <a:p>
            <a:pPr lvl="0" hangingPunct="0"/>
            <a:r>
              <a:rPr lang="en-US" altLang="ja-JP" sz="2000"/>
              <a:t>Deadlines should be clearly enforced, comments received after the comment deadline should be discarded</a:t>
            </a:r>
            <a:endParaRPr lang="ja-JP" altLang="ja-JP" sz="2000"/>
          </a:p>
          <a:p>
            <a:pPr lvl="0" hangingPunct="0"/>
            <a:r>
              <a:rPr lang="en-US" altLang="ja-JP" sz="2000"/>
              <a:t>Deadlines for the moderator summaries should be at least 16 hours (preferably 24 or more) after the deadline for comments</a:t>
            </a:r>
            <a:endParaRPr lang="ja-JP" altLang="ja-JP" sz="2000"/>
          </a:p>
          <a:p>
            <a:pPr lvl="0" hangingPunct="0"/>
            <a:r>
              <a:rPr lang="en-US" altLang="ja-JP" sz="2000"/>
              <a:t>Deadline for final approval should be at least another 16 hours (preferably 24 hours) after all the documents are available</a:t>
            </a:r>
            <a:endParaRPr lang="ja-JP" altLang="ja-JP" sz="2000"/>
          </a:p>
          <a:p>
            <a:pPr lvl="0" hangingPunct="0"/>
            <a:r>
              <a:rPr lang="en-US" altLang="ja-JP" sz="2000"/>
              <a:t>Any deadline extension should be for at least 16 hours to give people enough time to comment</a:t>
            </a:r>
            <a:endParaRPr lang="ja-JP" altLang="ja-JP" sz="2000"/>
          </a:p>
          <a:p>
            <a:pPr lvl="1" hangingPunct="0"/>
            <a:r>
              <a:rPr lang="en-US" altLang="ja-JP" sz="2000"/>
              <a:t>Should be announced also on the dedicated thread as well as on the organizational thread</a:t>
            </a:r>
            <a:endParaRPr lang="ja-JP" altLang="ja-JP" sz="2000"/>
          </a:p>
          <a:p>
            <a:pPr lvl="1" hangingPunct="0"/>
            <a:r>
              <a:rPr lang="en-US" altLang="ja-JP" sz="2000"/>
              <a:t>Preference is not to have any deadline extension at all</a:t>
            </a:r>
            <a:endParaRPr lang="ja-JP" altLang="ja-JP" sz="2000"/>
          </a:p>
          <a:p>
            <a:pPr lvl="0" hangingPunct="0"/>
            <a:r>
              <a:rPr lang="en-US" altLang="ja-JP" sz="2000"/>
              <a:t>It is preferable that </a:t>
            </a:r>
            <a:r>
              <a:rPr lang="en-US" altLang="ja-JP" sz="2000" strike="sngStrike"/>
              <a:t>that </a:t>
            </a:r>
            <a:r>
              <a:rPr lang="en-US" altLang="ja-JP" sz="2000"/>
              <a:t>chairman sends an e-mail announcing the end of any commenting period</a:t>
            </a:r>
            <a:endParaRPr lang="ja-JP" altLang="ja-JP" sz="2000"/>
          </a:p>
          <a:p>
            <a:pPr marL="173355" indent="-173355"/>
            <a:endParaRPr lang="ja-JP" altLang="en-US"/>
          </a:p>
        </p:txBody>
      </p:sp>
      <p:sp>
        <p:nvSpPr>
          <p:cNvPr id="3" name="Title 2">
            <a:extLst>
              <a:ext uri="{FF2B5EF4-FFF2-40B4-BE49-F238E27FC236}">
                <a16:creationId xmlns:a16="http://schemas.microsoft.com/office/drawing/2014/main" id="{6700D884-D567-4C3A-8B4C-79C2C3F6771C}"/>
              </a:ext>
            </a:extLst>
          </p:cNvPr>
          <p:cNvSpPr>
            <a:spLocks noGrp="1"/>
          </p:cNvSpPr>
          <p:nvPr>
            <p:ph type="title"/>
          </p:nvPr>
        </p:nvSpPr>
        <p:spPr>
          <a:xfrm>
            <a:off x="283538" y="729852"/>
            <a:ext cx="11432977" cy="521361"/>
          </a:xfrm>
        </p:spPr>
        <p:txBody>
          <a:bodyPr/>
          <a:lstStyle/>
          <a:p>
            <a:r>
              <a:rPr lang="en-US" altLang="ja-JP"/>
              <a:t>Enforcements of deadlines</a:t>
            </a:r>
            <a:endParaRPr kumimoji="1" lang="ja-JP" altLang="en-US"/>
          </a:p>
        </p:txBody>
      </p:sp>
    </p:spTree>
    <p:extLst>
      <p:ext uri="{BB962C8B-B14F-4D97-AF65-F5344CB8AC3E}">
        <p14:creationId xmlns:p14="http://schemas.microsoft.com/office/powerpoint/2010/main" val="264375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8D7E23-D2A9-49FE-B7A4-8928A6FCA966}"/>
              </a:ext>
            </a:extLst>
          </p:cNvPr>
          <p:cNvSpPr>
            <a:spLocks noGrp="1"/>
          </p:cNvSpPr>
          <p:nvPr>
            <p:ph idx="1"/>
          </p:nvPr>
        </p:nvSpPr>
        <p:spPr>
          <a:xfrm>
            <a:off x="283537" y="1355082"/>
            <a:ext cx="11432977" cy="5332045"/>
          </a:xfrm>
        </p:spPr>
        <p:txBody>
          <a:bodyPr>
            <a:normAutofit/>
          </a:bodyPr>
          <a:lstStyle/>
          <a:p>
            <a:pPr lvl="0" hangingPunct="0"/>
            <a:r>
              <a:rPr lang="en-US" sz="2000">
                <a:solidFill>
                  <a:schemeClr val="tx1"/>
                </a:solidFill>
              </a:rPr>
              <a:t> </a:t>
            </a:r>
            <a:r>
              <a:rPr lang="en-US" altLang="ja-JP" sz="2000"/>
              <a:t>New WFs that are created during the 2</a:t>
            </a:r>
            <a:r>
              <a:rPr lang="en-US" altLang="ja-JP" sz="2000" baseline="30000"/>
              <a:t>nd</a:t>
            </a:r>
            <a:r>
              <a:rPr lang="en-US" altLang="ja-JP" sz="2000"/>
              <a:t> round should be circulated well in advance of the approval deadline</a:t>
            </a:r>
            <a:endParaRPr lang="ja-JP" altLang="ja-JP" sz="2000"/>
          </a:p>
          <a:p>
            <a:pPr lvl="1" hangingPunct="0"/>
            <a:r>
              <a:rPr lang="en-US" altLang="ja-JP" sz="2000"/>
              <a:t>Preferably 24hours before the deadline</a:t>
            </a:r>
            <a:endParaRPr lang="ja-JP" altLang="ja-JP" sz="2000"/>
          </a:p>
          <a:p>
            <a:r>
              <a:rPr lang="en-US" altLang="ja-JP" sz="2000"/>
              <a:t>Moderators should be allowed to set intermediate deadlines to facilitate the creation of WFs and summaries</a:t>
            </a:r>
            <a:endParaRPr lang="en-US" sz="2000">
              <a:solidFill>
                <a:schemeClr val="tx1"/>
              </a:solidFill>
            </a:endParaRPr>
          </a:p>
          <a:p>
            <a:pPr marL="337947" lvl="1" indent="-173355"/>
            <a:endParaRPr lang="en-US" altLang="ja-JP"/>
          </a:p>
          <a:p>
            <a:pPr marL="0" indent="0">
              <a:buNone/>
            </a:pPr>
            <a:endParaRPr kumimoji="1" lang="ja-JP" altLang="en-US"/>
          </a:p>
        </p:txBody>
      </p:sp>
      <p:sp>
        <p:nvSpPr>
          <p:cNvPr id="3" name="Title 2">
            <a:extLst>
              <a:ext uri="{FF2B5EF4-FFF2-40B4-BE49-F238E27FC236}">
                <a16:creationId xmlns:a16="http://schemas.microsoft.com/office/drawing/2014/main" id="{763C4D50-60DB-4792-90A7-FF1A3DBFB5BF}"/>
              </a:ext>
            </a:extLst>
          </p:cNvPr>
          <p:cNvSpPr>
            <a:spLocks noGrp="1"/>
          </p:cNvSpPr>
          <p:nvPr>
            <p:ph type="title"/>
          </p:nvPr>
        </p:nvSpPr>
        <p:spPr>
          <a:xfrm>
            <a:off x="283538" y="729852"/>
            <a:ext cx="11432977" cy="521361"/>
          </a:xfrm>
        </p:spPr>
        <p:txBody>
          <a:bodyPr/>
          <a:lstStyle/>
          <a:p>
            <a:r>
              <a:rPr kumimoji="1" lang="en-US" altLang="ja-JP" err="1"/>
              <a:t>Tdoc</a:t>
            </a:r>
            <a:r>
              <a:rPr kumimoji="1" lang="en-US" altLang="ja-JP"/>
              <a:t> allocations</a:t>
            </a:r>
            <a:endParaRPr kumimoji="1" lang="ja-JP" altLang="en-US"/>
          </a:p>
        </p:txBody>
      </p:sp>
    </p:spTree>
    <p:extLst>
      <p:ext uri="{BB962C8B-B14F-4D97-AF65-F5344CB8AC3E}">
        <p14:creationId xmlns:p14="http://schemas.microsoft.com/office/powerpoint/2010/main" val="6563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7CAB608-D6B4-42F2-BC29-6A0582494E51}"/>
              </a:ext>
            </a:extLst>
          </p:cNvPr>
          <p:cNvSpPr>
            <a:spLocks noGrp="1"/>
          </p:cNvSpPr>
          <p:nvPr>
            <p:ph idx="1"/>
          </p:nvPr>
        </p:nvSpPr>
        <p:spPr/>
        <p:txBody>
          <a:bodyPr/>
          <a:lstStyle/>
          <a:p>
            <a:r>
              <a:rPr kumimoji="1" lang="en-US" altLang="ja-JP"/>
              <a:t>All</a:t>
            </a:r>
            <a:r>
              <a:rPr lang="en-US" altLang="ja-JP"/>
              <a:t>ow extension of </a:t>
            </a:r>
            <a:r>
              <a:rPr lang="en-US" altLang="ja-JP" err="1"/>
              <a:t>Wis</a:t>
            </a:r>
            <a:r>
              <a:rPr lang="en-US" altLang="ja-JP"/>
              <a:t> beyond September</a:t>
            </a:r>
          </a:p>
          <a:p>
            <a:pPr lvl="1"/>
            <a:r>
              <a:rPr kumimoji="1" lang="en-US" altLang="ja-JP"/>
              <a:t>Option 1: Yes, continue </a:t>
            </a:r>
            <a:r>
              <a:rPr lang="en-US" altLang="ja-JP"/>
              <a:t>Rel.16 discussion until Q4 2020</a:t>
            </a:r>
          </a:p>
          <a:p>
            <a:pPr lvl="1"/>
            <a:r>
              <a:rPr kumimoji="1" lang="en-US" altLang="ja-JP"/>
              <a:t>Option 2: No, what is not finalized should be moved to Rel.17</a:t>
            </a:r>
          </a:p>
          <a:p>
            <a:pPr lvl="1"/>
            <a:r>
              <a:rPr lang="en-US" altLang="ja-JP"/>
              <a:t>Option 3: Yes only for parts of </a:t>
            </a:r>
            <a:r>
              <a:rPr lang="en-US" altLang="ja-JP" err="1"/>
              <a:t>Wis</a:t>
            </a:r>
            <a:r>
              <a:rPr lang="en-US" altLang="ja-JP"/>
              <a:t> that are essential for the completion of that WI(features is broken without this part). Handling of parts that can be </a:t>
            </a:r>
            <a:r>
              <a:rPr lang="en-US" altLang="ja-JP" err="1"/>
              <a:t>downscoped</a:t>
            </a:r>
            <a:r>
              <a:rPr lang="en-US" altLang="ja-JP"/>
              <a:t>(move to Rel.17 or drop altogether) to be discussed in September plenary</a:t>
            </a:r>
          </a:p>
          <a:p>
            <a:pPr lvl="1"/>
            <a:r>
              <a:rPr kumimoji="1" lang="en-US" altLang="ja-JP"/>
              <a:t>Option 4: </a:t>
            </a:r>
            <a:r>
              <a:rPr lang="en-US" altLang="ja-JP"/>
              <a:t>Come back to this discussion in September plenary and discuss based on progress in Q3</a:t>
            </a:r>
          </a:p>
          <a:p>
            <a:r>
              <a:rPr lang="en-US" altLang="ja-JP"/>
              <a:t>No consensus reached in the e-mail discussion</a:t>
            </a:r>
          </a:p>
          <a:p>
            <a:pPr lvl="1"/>
            <a:endParaRPr kumimoji="1" lang="en-US" altLang="ja-JP"/>
          </a:p>
          <a:p>
            <a:endParaRPr kumimoji="1" lang="ja-JP" altLang="en-US"/>
          </a:p>
        </p:txBody>
      </p:sp>
      <p:sp>
        <p:nvSpPr>
          <p:cNvPr id="3" name="Title 2">
            <a:extLst>
              <a:ext uri="{FF2B5EF4-FFF2-40B4-BE49-F238E27FC236}">
                <a16:creationId xmlns:a16="http://schemas.microsoft.com/office/drawing/2014/main" id="{AAB76C63-FA19-49F1-9CA9-108C15FF9557}"/>
              </a:ext>
            </a:extLst>
          </p:cNvPr>
          <p:cNvSpPr>
            <a:spLocks noGrp="1"/>
          </p:cNvSpPr>
          <p:nvPr>
            <p:ph type="title"/>
          </p:nvPr>
        </p:nvSpPr>
        <p:spPr>
          <a:xfrm>
            <a:off x="283538" y="729852"/>
            <a:ext cx="11432977" cy="521361"/>
          </a:xfrm>
        </p:spPr>
        <p:txBody>
          <a:bodyPr/>
          <a:lstStyle/>
          <a:p>
            <a:r>
              <a:rPr kumimoji="1" lang="en-US" altLang="ja-JP"/>
              <a:t>Rel.16 Prioritization/</a:t>
            </a:r>
            <a:r>
              <a:rPr kumimoji="1" lang="en-US" altLang="ja-JP" err="1"/>
              <a:t>Downscoping</a:t>
            </a:r>
            <a:r>
              <a:rPr kumimoji="1" lang="en-US" altLang="ja-JP"/>
              <a:t> </a:t>
            </a:r>
            <a:endParaRPr kumimoji="1" lang="ja-JP" altLang="en-US"/>
          </a:p>
        </p:txBody>
      </p:sp>
    </p:spTree>
    <p:extLst>
      <p:ext uri="{BB962C8B-B14F-4D97-AF65-F5344CB8AC3E}">
        <p14:creationId xmlns:p14="http://schemas.microsoft.com/office/powerpoint/2010/main" val="605432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88D7E23-D2A9-49FE-B7A4-8928A6FCA966}"/>
              </a:ext>
            </a:extLst>
          </p:cNvPr>
          <p:cNvSpPr>
            <a:spLocks noGrp="1"/>
          </p:cNvSpPr>
          <p:nvPr>
            <p:ph idx="1"/>
          </p:nvPr>
        </p:nvSpPr>
        <p:spPr>
          <a:xfrm>
            <a:off x="283537" y="1355082"/>
            <a:ext cx="11432977" cy="5045718"/>
          </a:xfrm>
        </p:spPr>
        <p:txBody>
          <a:bodyPr>
            <a:normAutofit/>
          </a:bodyPr>
          <a:lstStyle/>
          <a:p>
            <a:pPr lvl="0" hangingPunct="0"/>
            <a:r>
              <a:rPr lang="en-US" altLang="ja-JP" sz="2000" dirty="0">
                <a:solidFill>
                  <a:schemeClr val="tx1"/>
                </a:solidFill>
              </a:rPr>
              <a:t>Only focus on the Rel-16 items with the approved exception sheet in the RAN4#96-e meeting including GTW sessions and email discussions</a:t>
            </a:r>
            <a:endParaRPr lang="ja-JP" altLang="ja-JP" sz="2000" dirty="0">
              <a:solidFill>
                <a:schemeClr val="tx1"/>
              </a:solidFill>
            </a:endParaRPr>
          </a:p>
          <a:p>
            <a:pPr lvl="1" hangingPunct="0"/>
            <a:r>
              <a:rPr lang="en-US" altLang="ja-JP" sz="2000" dirty="0">
                <a:solidFill>
                  <a:schemeClr val="tx1"/>
                </a:solidFill>
              </a:rPr>
              <a:t>Prioritize topics impacting other working groups, especially ASN.1 (topics requiring RAN2 signaling support). These topics should be handled earlier to allow early feedback/information sharing to other WGs like RAN2</a:t>
            </a:r>
            <a:endParaRPr lang="ja-JP" altLang="ja-JP" sz="2000" dirty="0">
              <a:solidFill>
                <a:schemeClr val="tx1"/>
              </a:solidFill>
            </a:endParaRPr>
          </a:p>
          <a:p>
            <a:pPr lvl="1" hangingPunct="0"/>
            <a:r>
              <a:rPr lang="en-US" altLang="ja-JP" sz="2000" dirty="0">
                <a:solidFill>
                  <a:schemeClr val="tx1"/>
                </a:solidFill>
              </a:rPr>
              <a:t>Based on moderators’ inputs, prioritized items should be primarily considered in GTW by RAN4 leadership with proper time slots assigned</a:t>
            </a:r>
            <a:endParaRPr lang="ja-JP" altLang="ja-JP" sz="2000" dirty="0">
              <a:solidFill>
                <a:schemeClr val="tx1"/>
              </a:solidFill>
            </a:endParaRPr>
          </a:p>
          <a:p>
            <a:r>
              <a:rPr lang="en-US" altLang="ja-JP" sz="2000" dirty="0"/>
              <a:t>Only critical Rel-15 CRs to be discussed in the GTW sessions and e-mail discussions </a:t>
            </a:r>
          </a:p>
          <a:p>
            <a:pPr marL="0" indent="0">
              <a:buNone/>
            </a:pPr>
            <a:endParaRPr kumimoji="1" lang="ja-JP" altLang="en-US" dirty="0"/>
          </a:p>
        </p:txBody>
      </p:sp>
      <p:sp>
        <p:nvSpPr>
          <p:cNvPr id="3" name="Title 2">
            <a:extLst>
              <a:ext uri="{FF2B5EF4-FFF2-40B4-BE49-F238E27FC236}">
                <a16:creationId xmlns:a16="http://schemas.microsoft.com/office/drawing/2014/main" id="{763C4D50-60DB-4792-90A7-FF1A3DBFB5BF}"/>
              </a:ext>
            </a:extLst>
          </p:cNvPr>
          <p:cNvSpPr>
            <a:spLocks noGrp="1"/>
          </p:cNvSpPr>
          <p:nvPr>
            <p:ph type="title"/>
          </p:nvPr>
        </p:nvSpPr>
        <p:spPr>
          <a:xfrm>
            <a:off x="283538" y="725909"/>
            <a:ext cx="11432977" cy="529247"/>
          </a:xfrm>
        </p:spPr>
        <p:txBody>
          <a:bodyPr/>
          <a:lstStyle/>
          <a:p>
            <a:r>
              <a:rPr kumimoji="1" lang="en-US" altLang="ja-JP" dirty="0"/>
              <a:t>Priorities for RAN4#96-e meeting in August 2020 </a:t>
            </a:r>
            <a:endParaRPr kumimoji="1" lang="ja-JP" altLang="en-US"/>
          </a:p>
        </p:txBody>
      </p:sp>
    </p:spTree>
    <p:extLst>
      <p:ext uri="{BB962C8B-B14F-4D97-AF65-F5344CB8AC3E}">
        <p14:creationId xmlns:p14="http://schemas.microsoft.com/office/powerpoint/2010/main" val="3237164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AE5DC-40C0-4219-A1BB-CFE7387F9911}"/>
              </a:ext>
            </a:extLst>
          </p:cNvPr>
          <p:cNvSpPr>
            <a:spLocks noGrp="1"/>
          </p:cNvSpPr>
          <p:nvPr>
            <p:ph type="ctrTitle"/>
          </p:nvPr>
        </p:nvSpPr>
        <p:spPr>
          <a:xfrm>
            <a:off x="1524000" y="2725133"/>
            <a:ext cx="9144000" cy="784830"/>
          </a:xfrm>
        </p:spPr>
        <p:txBody>
          <a:bodyPr/>
          <a:lstStyle/>
          <a:p>
            <a:r>
              <a:rPr lang="en-US" dirty="0"/>
              <a:t>Thank you</a:t>
            </a:r>
          </a:p>
        </p:txBody>
      </p:sp>
      <p:sp>
        <p:nvSpPr>
          <p:cNvPr id="3" name="Subtitle 2">
            <a:extLst>
              <a:ext uri="{FF2B5EF4-FFF2-40B4-BE49-F238E27FC236}">
                <a16:creationId xmlns:a16="http://schemas.microsoft.com/office/drawing/2014/main" id="{44C64D4A-9C72-4A37-A4B1-8A7755FE72F7}"/>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284582793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e696e5dc301e40e882dea83e6a13ed59">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56c11c9bd95518b580b39602135ec650"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1F07BD6-6211-49AF-A5F9-E9F246EE1898}">
  <ds:schemaRefs>
    <ds:schemaRef ds:uri="http://schemas.openxmlformats.org/package/2006/metadata/core-properties"/>
    <ds:schemaRef ds:uri="http://purl.org/dc/dcmitype/"/>
    <ds:schemaRef ds:uri="http://schemas.microsoft.com/office/2006/documentManagement/types"/>
    <ds:schemaRef ds:uri="http://purl.org/dc/elements/1.1/"/>
    <ds:schemaRef ds:uri="http://schemas.microsoft.com/office/2006/metadata/properties"/>
    <ds:schemaRef ds:uri="cc9c437c-ae0c-4066-8d90-a0f7de786127"/>
    <ds:schemaRef ds:uri="http://purl.org/dc/terms/"/>
    <ds:schemaRef ds:uri="http://schemas.microsoft.com/office/infopath/2007/PartnerControls"/>
    <ds:schemaRef ds:uri="ba37140e-f4c5-4a6c-a9b4-20a691ce6c8a"/>
    <ds:schemaRef ds:uri="http://www.w3.org/XML/1998/namespace"/>
  </ds:schemaRefs>
</ds:datastoreItem>
</file>

<file path=customXml/itemProps2.xml><?xml version="1.0" encoding="utf-8"?>
<ds:datastoreItem xmlns:ds="http://schemas.openxmlformats.org/officeDocument/2006/customXml" ds:itemID="{2430F880-C678-4CB7-8518-2A9F665F0E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3593451-A775-4D93-B1A6-A75F5969BF3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1296</TotalTime>
  <Words>786</Words>
  <Application>Microsoft Office PowerPoint</Application>
  <PresentationFormat>Widescreen</PresentationFormat>
  <Paragraphs>55</Paragraphs>
  <Slides>9</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9</vt:i4>
      </vt:variant>
    </vt:vector>
  </HeadingPairs>
  <TitlesOfParts>
    <vt:vector size="16" baseType="lpstr">
      <vt:lpstr>Calibre Regular</vt:lpstr>
      <vt:lpstr>Qualcomm Regular</vt:lpstr>
      <vt:lpstr>Arial</vt:lpstr>
      <vt:lpstr>Microsoft Sans Serif</vt:lpstr>
      <vt:lpstr>Qualcomm Office Regular</vt:lpstr>
      <vt:lpstr>Qualcomm</vt:lpstr>
      <vt:lpstr>Qualcomm_Template_Standard</vt:lpstr>
      <vt:lpstr>RAN4  workload management</vt:lpstr>
      <vt:lpstr>Agenda and time allocations</vt:lpstr>
      <vt:lpstr>GTW sessions</vt:lpstr>
      <vt:lpstr>Moderators and allocations of WFs</vt:lpstr>
      <vt:lpstr>Enforcements of deadlines</vt:lpstr>
      <vt:lpstr>Tdoc allocations</vt:lpstr>
      <vt:lpstr>Rel.16 Prioritization/Downscoping </vt:lpstr>
      <vt:lpstr>Priorities for RAN4#96-e meeting in August 2020 </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NR TDD Performance with Low Latency</dc:title>
  <dc:creator>Valentin Gheorghiu</dc:creator>
  <cp:lastModifiedBy>Valentin Gheorghiu</cp:lastModifiedBy>
  <cp:revision>48</cp:revision>
  <dcterms:created xsi:type="dcterms:W3CDTF">2018-01-30T06:42:32Z</dcterms:created>
  <dcterms:modified xsi:type="dcterms:W3CDTF">2020-07-03T11:31:37Z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0x010100EB28163D68FE8E4D9361964FDD814FC4</vt:lpwstr>
  </property>
  <property fmtid="{D5CDD505-2E9C-101B-9397-08002B2CF9AE}" pid="4" name="_AdHocReviewCycleID">
    <vt:i4>-813602491</vt:i4>
  </property>
  <property fmtid="{D5CDD505-2E9C-101B-9397-08002B2CF9AE}" pid="5" name="_EmailSubject">
    <vt:lpwstr>RAN4 management</vt:lpwstr>
  </property>
  <property fmtid="{D5CDD505-2E9C-101B-9397-08002B2CF9AE}" pid="6" name="_AuthorEmail">
    <vt:lpwstr>juanm@qti.qualcomm.com</vt:lpwstr>
  </property>
  <property fmtid="{D5CDD505-2E9C-101B-9397-08002B2CF9AE}" pid="7" name="_AuthorEmailDisplayName">
    <vt:lpwstr>Juan Montojo</vt:lpwstr>
  </property>
</Properties>
</file>