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839" r:id="rId3"/>
    <p:sldId id="937" r:id="rId4"/>
    <p:sldId id="938" r:id="rId5"/>
    <p:sldId id="935" r:id="rId6"/>
    <p:sldId id="918" r:id="rId7"/>
    <p:sldId id="934" r:id="rId8"/>
    <p:sldId id="708" r:id="rId9"/>
    <p:sldId id="709" r:id="rId10"/>
    <p:sldId id="711" r:id="rId11"/>
    <p:sldId id="712" r:id="rId12"/>
    <p:sldId id="714" r:id="rId13"/>
    <p:sldId id="717" r:id="rId14"/>
    <p:sldId id="759" r:id="rId15"/>
    <p:sldId id="912" r:id="rId16"/>
    <p:sldId id="905" r:id="rId17"/>
    <p:sldId id="922" r:id="rId18"/>
    <p:sldId id="760" r:id="rId19"/>
    <p:sldId id="724" r:id="rId20"/>
    <p:sldId id="264" r:id="rId21"/>
    <p:sldId id="915" r:id="rId22"/>
    <p:sldId id="919" r:id="rId23"/>
    <p:sldId id="948" r:id="rId24"/>
    <p:sldId id="949" r:id="rId25"/>
    <p:sldId id="950" r:id="rId26"/>
    <p:sldId id="951" r:id="rId27"/>
    <p:sldId id="944" r:id="rId28"/>
    <p:sldId id="945" r:id="rId29"/>
    <p:sldId id="946" r:id="rId30"/>
    <p:sldId id="947" r:id="rId31"/>
    <p:sldId id="952" r:id="rId32"/>
    <p:sldId id="933" r:id="rId33"/>
    <p:sldId id="939" r:id="rId34"/>
    <p:sldId id="940" r:id="rId35"/>
    <p:sldId id="941" r:id="rId36"/>
    <p:sldId id="942" r:id="rId37"/>
    <p:sldId id="614" r:id="rId38"/>
  </p:sldIdLst>
  <p:sldSz cx="9144000" cy="6858000" type="screen4x3"/>
  <p:notesSz cx="7099300" cy="10234613"/>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F81"/>
    <a:srgbClr val="C6D254"/>
    <a:srgbClr val="000000"/>
    <a:srgbClr val="72AF2F"/>
    <a:srgbClr val="5C88D0"/>
    <a:srgbClr val="2A6EA8"/>
    <a:srgbClr val="B1D254"/>
    <a:srgbClr val="72732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15" d="100"/>
          <a:sy n="115" d="100"/>
        </p:scale>
        <p:origin x="372" y="-14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77137" cy="512222"/>
          </a:xfrm>
          <a:prstGeom prst="rect">
            <a:avLst/>
          </a:prstGeom>
          <a:noFill/>
          <a:ln w="9525">
            <a:noFill/>
            <a:miter lim="800000"/>
            <a:headEnd/>
            <a:tailEnd/>
          </a:ln>
        </p:spPr>
        <p:txBody>
          <a:bodyPr vert="horz" wrap="square" lIns="96230" tIns="48115" rIns="96230" bIns="48115" numCol="1" anchor="t" anchorCtr="0" compatLnSpc="1">
            <a:prstTxWarp prst="textNoShape">
              <a:avLst/>
            </a:prstTxWarp>
          </a:bodyPr>
          <a:lstStyle>
            <a:lvl1pPr defTabSz="964044"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4022163" y="0"/>
            <a:ext cx="3077137" cy="512222"/>
          </a:xfrm>
          <a:prstGeom prst="rect">
            <a:avLst/>
          </a:prstGeom>
          <a:noFill/>
          <a:ln w="9525">
            <a:noFill/>
            <a:miter lim="800000"/>
            <a:headEnd/>
            <a:tailEnd/>
          </a:ln>
        </p:spPr>
        <p:txBody>
          <a:bodyPr vert="horz" wrap="square" lIns="96230" tIns="48115" rIns="96230" bIns="48115" numCol="1" anchor="t" anchorCtr="0" compatLnSpc="1">
            <a:prstTxWarp prst="textNoShape">
              <a:avLst/>
            </a:prstTxWarp>
          </a:bodyPr>
          <a:lstStyle>
            <a:lvl1pPr algn="r" defTabSz="964044" eaLnBrk="1" hangingPunct="1">
              <a:defRPr sz="1200">
                <a:latin typeface="Times New Roman" pitchFamily="18" charset="0"/>
                <a:cs typeface="+mn-cs"/>
              </a:defRPr>
            </a:lvl1pPr>
          </a:lstStyle>
          <a:p>
            <a:pPr>
              <a:defRPr/>
            </a:pPr>
            <a:fld id="{2AF6F31B-ADF7-4F78-9E38-5C00584B5CBA}" type="datetime1">
              <a:rPr lang="en-US"/>
              <a:pPr>
                <a:defRPr/>
              </a:pPr>
              <a:t>6/22/2020</a:t>
            </a:fld>
            <a:endParaRPr lang="en-US" dirty="0"/>
          </a:p>
        </p:txBody>
      </p:sp>
      <p:sp>
        <p:nvSpPr>
          <p:cNvPr id="9220" name="Rectangle 4"/>
          <p:cNvSpPr>
            <a:spLocks noGrp="1" noChangeArrowheads="1"/>
          </p:cNvSpPr>
          <p:nvPr>
            <p:ph type="ftr" sz="quarter" idx="2"/>
          </p:nvPr>
        </p:nvSpPr>
        <p:spPr bwMode="auto">
          <a:xfrm>
            <a:off x="0" y="9722392"/>
            <a:ext cx="3077137" cy="512221"/>
          </a:xfrm>
          <a:prstGeom prst="rect">
            <a:avLst/>
          </a:prstGeom>
          <a:noFill/>
          <a:ln w="9525">
            <a:noFill/>
            <a:miter lim="800000"/>
            <a:headEnd/>
            <a:tailEnd/>
          </a:ln>
        </p:spPr>
        <p:txBody>
          <a:bodyPr vert="horz" wrap="square" lIns="96230" tIns="48115" rIns="96230" bIns="48115" numCol="1" anchor="b" anchorCtr="0" compatLnSpc="1">
            <a:prstTxWarp prst="textNoShape">
              <a:avLst/>
            </a:prstTxWarp>
          </a:bodyPr>
          <a:lstStyle>
            <a:lvl1pPr defTabSz="964044"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4022163" y="9722392"/>
            <a:ext cx="3077137" cy="512221"/>
          </a:xfrm>
          <a:prstGeom prst="rect">
            <a:avLst/>
          </a:prstGeom>
          <a:noFill/>
          <a:ln w="9525">
            <a:noFill/>
            <a:miter lim="800000"/>
            <a:headEnd/>
            <a:tailEnd/>
          </a:ln>
        </p:spPr>
        <p:txBody>
          <a:bodyPr vert="horz" wrap="square" lIns="96230" tIns="48115" rIns="96230" bIns="48115" numCol="1" anchor="b" anchorCtr="0" compatLnSpc="1">
            <a:prstTxWarp prst="textNoShape">
              <a:avLst/>
            </a:prstTxWarp>
          </a:bodyPr>
          <a:lstStyle>
            <a:lvl1pPr algn="r" defTabSz="964044">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7137" cy="512222"/>
          </a:xfrm>
          <a:prstGeom prst="rect">
            <a:avLst/>
          </a:prstGeom>
          <a:noFill/>
          <a:ln w="9525">
            <a:noFill/>
            <a:miter lim="800000"/>
            <a:headEnd/>
            <a:tailEnd/>
          </a:ln>
        </p:spPr>
        <p:txBody>
          <a:bodyPr vert="horz" wrap="square" lIns="96230" tIns="48115" rIns="96230" bIns="48115" numCol="1" anchor="t" anchorCtr="0" compatLnSpc="1">
            <a:prstTxWarp prst="textNoShape">
              <a:avLst/>
            </a:prstTxWarp>
          </a:bodyPr>
          <a:lstStyle>
            <a:lvl1pPr defTabSz="964044"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4022163" y="0"/>
            <a:ext cx="3077137" cy="512222"/>
          </a:xfrm>
          <a:prstGeom prst="rect">
            <a:avLst/>
          </a:prstGeom>
          <a:noFill/>
          <a:ln w="9525">
            <a:noFill/>
            <a:miter lim="800000"/>
            <a:headEnd/>
            <a:tailEnd/>
          </a:ln>
        </p:spPr>
        <p:txBody>
          <a:bodyPr vert="horz" wrap="square" lIns="96230" tIns="48115" rIns="96230" bIns="48115" numCol="1" anchor="t" anchorCtr="0" compatLnSpc="1">
            <a:prstTxWarp prst="textNoShape">
              <a:avLst/>
            </a:prstTxWarp>
          </a:bodyPr>
          <a:lstStyle>
            <a:lvl1pPr algn="r" defTabSz="964044" eaLnBrk="1" hangingPunct="1">
              <a:defRPr sz="1200">
                <a:latin typeface="Times New Roman" pitchFamily="18" charset="0"/>
                <a:cs typeface="+mn-cs"/>
              </a:defRPr>
            </a:lvl1pPr>
          </a:lstStyle>
          <a:p>
            <a:pPr>
              <a:defRPr/>
            </a:pPr>
            <a:fld id="{E0C8213C-DF02-48A4-AC89-8C70BDB0D4FB}" type="datetime1">
              <a:rPr lang="en-US"/>
              <a:pPr>
                <a:defRPr/>
              </a:pPr>
              <a:t>6/22/2020</a:t>
            </a:fld>
            <a:endParaRPr lang="en-US" dirty="0"/>
          </a:p>
        </p:txBody>
      </p:sp>
      <p:sp>
        <p:nvSpPr>
          <p:cNvPr id="6148" name="Rectangle 4"/>
          <p:cNvSpPr>
            <a:spLocks noGrp="1" noRot="1" noChangeAspect="1" noChangeArrowheads="1" noTextEdit="1"/>
          </p:cNvSpPr>
          <p:nvPr>
            <p:ph type="sldImg" idx="2"/>
          </p:nvPr>
        </p:nvSpPr>
        <p:spPr bwMode="auto">
          <a:xfrm>
            <a:off x="989013" y="765175"/>
            <a:ext cx="5121275" cy="38401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46685" y="4862014"/>
            <a:ext cx="5205932" cy="4606721"/>
          </a:xfrm>
          <a:prstGeom prst="rect">
            <a:avLst/>
          </a:prstGeom>
          <a:noFill/>
          <a:ln w="9525">
            <a:noFill/>
            <a:miter lim="800000"/>
            <a:headEnd/>
            <a:tailEnd/>
          </a:ln>
        </p:spPr>
        <p:txBody>
          <a:bodyPr vert="horz" wrap="square" lIns="96230" tIns="48115" rIns="96230" bIns="48115"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722392"/>
            <a:ext cx="3077137" cy="512221"/>
          </a:xfrm>
          <a:prstGeom prst="rect">
            <a:avLst/>
          </a:prstGeom>
          <a:noFill/>
          <a:ln w="9525">
            <a:noFill/>
            <a:miter lim="800000"/>
            <a:headEnd/>
            <a:tailEnd/>
          </a:ln>
        </p:spPr>
        <p:txBody>
          <a:bodyPr vert="horz" wrap="square" lIns="96230" tIns="48115" rIns="96230" bIns="48115" numCol="1" anchor="b" anchorCtr="0" compatLnSpc="1">
            <a:prstTxWarp prst="textNoShape">
              <a:avLst/>
            </a:prstTxWarp>
          </a:bodyPr>
          <a:lstStyle>
            <a:lvl1pPr defTabSz="964044"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4022163" y="9722392"/>
            <a:ext cx="3077137" cy="512221"/>
          </a:xfrm>
          <a:prstGeom prst="rect">
            <a:avLst/>
          </a:prstGeom>
          <a:noFill/>
          <a:ln w="9525">
            <a:noFill/>
            <a:miter lim="800000"/>
            <a:headEnd/>
            <a:tailEnd/>
          </a:ln>
        </p:spPr>
        <p:txBody>
          <a:bodyPr vert="horz" wrap="square" lIns="96230" tIns="48115" rIns="96230" bIns="48115" numCol="1" anchor="b" anchorCtr="0" compatLnSpc="1">
            <a:prstTxWarp prst="textNoShape">
              <a:avLst/>
            </a:prstTxWarp>
          </a:bodyPr>
          <a:lstStyle>
            <a:lvl1pPr algn="r" defTabSz="964044">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4044" eaLnBrk="0" hangingPunct="0">
              <a:defRPr sz="1000">
                <a:solidFill>
                  <a:schemeClr val="tx1"/>
                </a:solidFill>
                <a:latin typeface="Arial" panose="020B0604020202020204" pitchFamily="34" charset="0"/>
                <a:cs typeface="Arial" panose="020B0604020202020204" pitchFamily="34" charset="0"/>
              </a:defRPr>
            </a:lvl1pPr>
            <a:lvl2pPr marL="769919" indent="-296123" defTabSz="964044" eaLnBrk="0" hangingPunct="0">
              <a:defRPr sz="1000">
                <a:solidFill>
                  <a:schemeClr val="tx1"/>
                </a:solidFill>
                <a:latin typeface="Arial" panose="020B0604020202020204" pitchFamily="34" charset="0"/>
                <a:cs typeface="Arial" panose="020B0604020202020204" pitchFamily="34" charset="0"/>
              </a:defRPr>
            </a:lvl2pPr>
            <a:lvl3pPr marL="1184491" indent="-236898" defTabSz="964044" eaLnBrk="0" hangingPunct="0">
              <a:defRPr sz="1000">
                <a:solidFill>
                  <a:schemeClr val="tx1"/>
                </a:solidFill>
                <a:latin typeface="Arial" panose="020B0604020202020204" pitchFamily="34" charset="0"/>
                <a:cs typeface="Arial" panose="020B0604020202020204" pitchFamily="34" charset="0"/>
              </a:defRPr>
            </a:lvl3pPr>
            <a:lvl4pPr marL="1658287" indent="-236898" defTabSz="964044" eaLnBrk="0" hangingPunct="0">
              <a:defRPr sz="1000">
                <a:solidFill>
                  <a:schemeClr val="tx1"/>
                </a:solidFill>
                <a:latin typeface="Arial" panose="020B0604020202020204" pitchFamily="34" charset="0"/>
                <a:cs typeface="Arial" panose="020B0604020202020204" pitchFamily="34" charset="0"/>
              </a:defRPr>
            </a:lvl4pPr>
            <a:lvl5pPr marL="2132084" indent="-236898" defTabSz="964044" eaLnBrk="0" hangingPunct="0">
              <a:defRPr sz="1000">
                <a:solidFill>
                  <a:schemeClr val="tx1"/>
                </a:solidFill>
                <a:latin typeface="Arial" panose="020B0604020202020204" pitchFamily="34" charset="0"/>
                <a:cs typeface="Arial" panose="020B0604020202020204" pitchFamily="34" charset="0"/>
              </a:defRPr>
            </a:lvl5pPr>
            <a:lvl6pPr marL="2605880" indent="-236898" defTabSz="964044"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079676" indent="-236898" defTabSz="964044"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553473" indent="-236898" defTabSz="964044"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027269" indent="-236898" defTabSz="964044"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89013" y="765175"/>
            <a:ext cx="5122862" cy="3841750"/>
          </a:xfrm>
          <a:ln/>
        </p:spPr>
      </p:sp>
      <p:sp>
        <p:nvSpPr>
          <p:cNvPr id="7172" name="Rectangle 3"/>
          <p:cNvSpPr>
            <a:spLocks noGrp="1" noChangeArrowheads="1"/>
          </p:cNvSpPr>
          <p:nvPr>
            <p:ph type="body" idx="1"/>
          </p:nvPr>
        </p:nvSpPr>
        <p:spPr>
          <a:xfrm>
            <a:off x="945027" y="4863651"/>
            <a:ext cx="5209248" cy="460508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2020</a:t>
            </a:r>
          </a:p>
        </p:txBody>
      </p:sp>
      <p:sp>
        <p:nvSpPr>
          <p:cNvPr id="1037" name="Text Box 13"/>
          <p:cNvSpPr txBox="1">
            <a:spLocks noChangeArrowheads="1"/>
          </p:cNvSpPr>
          <p:nvPr/>
        </p:nvSpPr>
        <p:spPr bwMode="auto">
          <a:xfrm>
            <a:off x="5822066" y="73025"/>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tx1"/>
                </a:solidFill>
              </a:rPr>
              <a:t>SP-200449</a:t>
            </a:r>
            <a:br>
              <a:rPr lang="en-GB" sz="1200" b="1" dirty="0">
                <a:solidFill>
                  <a:schemeClr val="tx1"/>
                </a:solidFill>
              </a:rPr>
            </a:br>
            <a:r>
              <a:rPr lang="en-GB" sz="1200" b="1" dirty="0">
                <a:solidFill>
                  <a:schemeClr val="tx1"/>
                </a:solidFill>
              </a:rPr>
              <a:t>RP-200532</a:t>
            </a:r>
            <a:br>
              <a:rPr lang="en-GB" sz="1200" b="1" dirty="0">
                <a:solidFill>
                  <a:schemeClr val="tx1"/>
                </a:solidFill>
              </a:rPr>
            </a:br>
            <a:r>
              <a:rPr lang="en-GB" sz="1200" b="1" dirty="0">
                <a:solidFill>
                  <a:schemeClr val="tx1"/>
                </a:solidFill>
              </a:rPr>
              <a:t>CP-201009</a:t>
            </a:r>
            <a:endParaRPr lang="en-GB" sz="1200" dirty="0">
              <a:solidFill>
                <a:schemeClr val="tx1"/>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a:solidFill>
                  <a:schemeClr val="tx1"/>
                </a:solidFill>
                <a:latin typeface="Arial "/>
              </a:rPr>
              <a:t>3GPP TSGs CT, RAN, SA #88-e</a:t>
            </a:r>
          </a:p>
          <a:p>
            <a:r>
              <a:rPr lang="sv-SE" sz="1200" b="1" dirty="0">
                <a:solidFill>
                  <a:schemeClr val="tx1"/>
                </a:solidFill>
                <a:latin typeface="Arial "/>
              </a:rPr>
              <a:t>Electronic meeting, June/July 2020</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4.xml"/><Relationship Id="rId6" Type="http://schemas.openxmlformats.org/officeDocument/2006/relationships/image" Target="../media/image14.emf"/><Relationship Id="rId5" Type="http://schemas.openxmlformats.org/officeDocument/2006/relationships/image" Target="../media/image13.emf"/><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people/1544-Frederic-Firmin" TargetMode="External"/><Relationship Id="rId7" Type="http://schemas.openxmlformats.org/officeDocument/2006/relationships/image" Target="../media/image5.jpeg"/><Relationship Id="rId2" Type="http://schemas.openxmlformats.org/officeDocument/2006/relationships/hyperlink" Target="https://www.3gpp.org/people/1527-issam-toufik" TargetMode="External"/><Relationship Id="rId1" Type="http://schemas.openxmlformats.org/officeDocument/2006/relationships/slideLayout" Target="../slideLayouts/slideLayout3.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hyperlink" Target="https://www.3gpp.org/people/1533-john-meredith"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mailto:kevin.flynn@3gpp.org" TargetMode="Externa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hyperlink" Target="https://vimeo.com/3gpplive" TargetMode="External"/><Relationship Id="rId4" Type="http://schemas.openxmlformats.org/officeDocument/2006/relationships/hyperlink" Target="http://www.3gpp.or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www.3gpp.org/people/2102-Young-Ik"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hyperlink" Target="http://www.3gpp.org/" TargetMode="Externa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f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43D2847-C6EE-44AA-9004-DD9D22F7D3BC}"/>
              </a:ext>
            </a:extLst>
          </p:cNvPr>
          <p:cNvPicPr>
            <a:picLocks noChangeAspect="1"/>
          </p:cNvPicPr>
          <p:nvPr/>
        </p:nvPicPr>
        <p:blipFill>
          <a:blip r:embed="rId2"/>
          <a:stretch>
            <a:fillRect/>
          </a:stretch>
        </p:blipFill>
        <p:spPr>
          <a:xfrm>
            <a:off x="4426158" y="3884667"/>
            <a:ext cx="4733494" cy="2231700"/>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2" name="Picture 1">
            <a:extLst>
              <a:ext uri="{FF2B5EF4-FFF2-40B4-BE49-F238E27FC236}">
                <a16:creationId xmlns:a16="http://schemas.microsoft.com/office/drawing/2014/main" id="{C37E309B-05D5-49CC-B3EB-D6B04CDFAE98}"/>
              </a:ext>
            </a:extLst>
          </p:cNvPr>
          <p:cNvPicPr>
            <a:picLocks noChangeAspect="1"/>
          </p:cNvPicPr>
          <p:nvPr/>
        </p:nvPicPr>
        <p:blipFill>
          <a:blip r:embed="rId5"/>
          <a:stretch>
            <a:fillRect/>
          </a:stretch>
        </p:blipFill>
        <p:spPr>
          <a:xfrm>
            <a:off x="4426158" y="1284364"/>
            <a:ext cx="2383718" cy="2632492"/>
          </a:xfrm>
          <a:prstGeom prst="rect">
            <a:avLst/>
          </a:prstGeom>
        </p:spPr>
      </p:pic>
      <p:pic>
        <p:nvPicPr>
          <p:cNvPr id="7" name="Picture 6">
            <a:extLst>
              <a:ext uri="{FF2B5EF4-FFF2-40B4-BE49-F238E27FC236}">
                <a16:creationId xmlns:a16="http://schemas.microsoft.com/office/drawing/2014/main" id="{824A681A-EAEA-4EAD-AFAE-C983BEDF0AD4}"/>
              </a:ext>
            </a:extLst>
          </p:cNvPr>
          <p:cNvPicPr>
            <a:picLocks noChangeAspect="1"/>
          </p:cNvPicPr>
          <p:nvPr/>
        </p:nvPicPr>
        <p:blipFill>
          <a:blip r:embed="rId6"/>
          <a:stretch>
            <a:fillRect/>
          </a:stretch>
        </p:blipFill>
        <p:spPr>
          <a:xfrm>
            <a:off x="7251201" y="1285300"/>
            <a:ext cx="1892799" cy="2793667"/>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E6BCCE-77FD-4321-BC5A-9AF12C507869}"/>
              </a:ext>
            </a:extLst>
          </p:cNvPr>
          <p:cNvPicPr>
            <a:picLocks noChangeAspect="1"/>
          </p:cNvPicPr>
          <p:nvPr/>
        </p:nvPicPr>
        <p:blipFill>
          <a:blip r:embed="rId2"/>
          <a:stretch>
            <a:fillRect/>
          </a:stretch>
        </p:blipFill>
        <p:spPr>
          <a:xfrm>
            <a:off x="5189620" y="1870177"/>
            <a:ext cx="3918626" cy="3200943"/>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440 </a:t>
            </a:r>
            <a:r>
              <a:rPr lang="en-US" sz="2400" i="1" dirty="0">
                <a:solidFill>
                  <a:srgbClr val="969696"/>
                </a:solidFill>
              </a:rPr>
              <a:t>(434)</a:t>
            </a:r>
          </a:p>
        </p:txBody>
      </p:sp>
      <p:sp>
        <p:nvSpPr>
          <p:cNvPr id="18437" name="Text Box 5"/>
          <p:cNvSpPr txBox="1">
            <a:spLocks noChangeArrowheads="1"/>
          </p:cNvSpPr>
          <p:nvPr/>
        </p:nvSpPr>
        <p:spPr bwMode="auto">
          <a:xfrm>
            <a:off x="2453236" y="373263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53 </a:t>
            </a:r>
            <a:r>
              <a:rPr lang="en-US" sz="2400" i="1" dirty="0">
                <a:solidFill>
                  <a:srgbClr val="969696"/>
                </a:solidFill>
              </a:rPr>
              <a:t>(54)</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207 </a:t>
            </a:r>
            <a:r>
              <a:rPr lang="en-US" sz="2400" i="1" dirty="0">
                <a:solidFill>
                  <a:srgbClr val="969696"/>
                </a:solidFill>
              </a:rPr>
              <a:t>(194)</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6112041" y="5197209"/>
            <a:ext cx="299620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700 </a:t>
            </a:r>
            <a:r>
              <a:rPr lang="en-US" sz="2400" i="1" dirty="0">
                <a:solidFill>
                  <a:srgbClr val="969696"/>
                </a:solidFill>
              </a:rPr>
              <a:t>(689)</a:t>
            </a:r>
          </a:p>
        </p:txBody>
      </p:sp>
      <p:sp>
        <p:nvSpPr>
          <p:cNvPr id="18443" name="Text Box 11"/>
          <p:cNvSpPr txBox="1">
            <a:spLocks noChangeArrowheads="1"/>
          </p:cNvSpPr>
          <p:nvPr/>
        </p:nvSpPr>
        <p:spPr bwMode="auto">
          <a:xfrm>
            <a:off x="1562794" y="5305425"/>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9   </a:t>
            </a:r>
            <a:r>
              <a:rPr lang="en-US" sz="2400" i="1" dirty="0">
                <a:solidFill>
                  <a:srgbClr val="969696"/>
                </a:solidFill>
              </a:rPr>
              <a:t>(19)</a:t>
            </a:r>
          </a:p>
        </p:txBody>
      </p:sp>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206836" y="1321049"/>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chemeClr val="bg1">
                    <a:lumMod val="85000"/>
                  </a:schemeClr>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6932815" y="1319441"/>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800" dirty="0"/>
              <a:t>* Current year extrapolated estimate</a:t>
            </a:r>
          </a:p>
        </p:txBody>
      </p:sp>
      <p:pic>
        <p:nvPicPr>
          <p:cNvPr id="2" name="Picture 1">
            <a:extLst>
              <a:ext uri="{FF2B5EF4-FFF2-40B4-BE49-F238E27FC236}">
                <a16:creationId xmlns:a16="http://schemas.microsoft.com/office/drawing/2014/main" id="{D0762F8B-97D2-45FC-9DB2-34755626ACD1}"/>
              </a:ext>
            </a:extLst>
          </p:cNvPr>
          <p:cNvPicPr>
            <a:picLocks noChangeAspect="1"/>
          </p:cNvPicPr>
          <p:nvPr/>
        </p:nvPicPr>
        <p:blipFill>
          <a:blip r:embed="rId2"/>
          <a:stretch>
            <a:fillRect/>
          </a:stretch>
        </p:blipFill>
        <p:spPr>
          <a:xfrm>
            <a:off x="2006099" y="1534885"/>
            <a:ext cx="7137901" cy="2047167"/>
          </a:xfrm>
          <a:prstGeom prst="rect">
            <a:avLst/>
          </a:prstGeom>
        </p:spPr>
      </p:pic>
      <p:pic>
        <p:nvPicPr>
          <p:cNvPr id="3" name="Picture 2">
            <a:extLst>
              <a:ext uri="{FF2B5EF4-FFF2-40B4-BE49-F238E27FC236}">
                <a16:creationId xmlns:a16="http://schemas.microsoft.com/office/drawing/2014/main" id="{3EDF0C09-69DB-4644-966E-F5E21CD4A36A}"/>
              </a:ext>
            </a:extLst>
          </p:cNvPr>
          <p:cNvPicPr>
            <a:picLocks noChangeAspect="1"/>
          </p:cNvPicPr>
          <p:nvPr/>
        </p:nvPicPr>
        <p:blipFill>
          <a:blip r:embed="rId3"/>
          <a:stretch>
            <a:fillRect/>
          </a:stretch>
        </p:blipFill>
        <p:spPr>
          <a:xfrm>
            <a:off x="6141189" y="3577860"/>
            <a:ext cx="3515468" cy="2820690"/>
          </a:xfrm>
          <a:prstGeom prst="rect">
            <a:avLst/>
          </a:prstGeom>
        </p:spPr>
      </p:pic>
      <p:pic>
        <p:nvPicPr>
          <p:cNvPr id="7" name="Picture 6">
            <a:extLst>
              <a:ext uri="{FF2B5EF4-FFF2-40B4-BE49-F238E27FC236}">
                <a16:creationId xmlns:a16="http://schemas.microsoft.com/office/drawing/2014/main" id="{526363C5-260A-421A-8604-85DA8CB5A5DE}"/>
              </a:ext>
            </a:extLst>
          </p:cNvPr>
          <p:cNvPicPr>
            <a:picLocks noChangeAspect="1"/>
          </p:cNvPicPr>
          <p:nvPr/>
        </p:nvPicPr>
        <p:blipFill>
          <a:blip r:embed="rId4"/>
          <a:stretch>
            <a:fillRect/>
          </a:stretch>
        </p:blipFill>
        <p:spPr>
          <a:xfrm>
            <a:off x="1214942" y="3577860"/>
            <a:ext cx="4989506" cy="2820690"/>
          </a:xfrm>
          <a:prstGeom prst="rect">
            <a:avLst/>
          </a:prstGeom>
        </p:spPr>
      </p:pic>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FED225-7B62-42E9-9D04-6901031F874B}"/>
              </a:ext>
            </a:extLst>
          </p:cNvPr>
          <p:cNvPicPr>
            <a:picLocks noChangeAspect="1"/>
          </p:cNvPicPr>
          <p:nvPr/>
        </p:nvPicPr>
        <p:blipFill>
          <a:blip r:embed="rId2"/>
          <a:stretch>
            <a:fillRect/>
          </a:stretch>
        </p:blipFill>
        <p:spPr>
          <a:xfrm>
            <a:off x="840100" y="1245200"/>
            <a:ext cx="7533214" cy="2483229"/>
          </a:xfrm>
          <a:prstGeom prst="rect">
            <a:avLst/>
          </a:prstGeom>
        </p:spPr>
      </p:pic>
      <p:pic>
        <p:nvPicPr>
          <p:cNvPr id="5" name="Picture 4">
            <a:extLst>
              <a:ext uri="{FF2B5EF4-FFF2-40B4-BE49-F238E27FC236}">
                <a16:creationId xmlns:a16="http://schemas.microsoft.com/office/drawing/2014/main" id="{8B811753-37D7-4613-BD5B-A8E3FA351E40}"/>
              </a:ext>
            </a:extLst>
          </p:cNvPr>
          <p:cNvPicPr>
            <a:picLocks noChangeAspect="1"/>
          </p:cNvPicPr>
          <p:nvPr/>
        </p:nvPicPr>
        <p:blipFill>
          <a:blip r:embed="rId3"/>
          <a:stretch>
            <a:fillRect/>
          </a:stretch>
        </p:blipFill>
        <p:spPr>
          <a:xfrm>
            <a:off x="820420" y="3728429"/>
            <a:ext cx="7552894" cy="2483229"/>
          </a:xfrm>
          <a:prstGeom prst="rect">
            <a:avLst/>
          </a:prstGeom>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FE4BD5-4DE4-449C-B1A3-B33C7BF2B7FB}"/>
              </a:ext>
            </a:extLst>
          </p:cNvPr>
          <p:cNvPicPr>
            <a:picLocks noChangeAspect="1"/>
          </p:cNvPicPr>
          <p:nvPr/>
        </p:nvPicPr>
        <p:blipFill>
          <a:blip r:embed="rId2"/>
          <a:stretch>
            <a:fillRect/>
          </a:stretch>
        </p:blipFill>
        <p:spPr>
          <a:xfrm>
            <a:off x="876853" y="842755"/>
            <a:ext cx="4913101" cy="3177433"/>
          </a:xfrm>
          <a:prstGeom prst="rect">
            <a:avLst/>
          </a:prstGeom>
        </p:spPr>
      </p:pic>
      <p:pic>
        <p:nvPicPr>
          <p:cNvPr id="5" name="Picture 4">
            <a:extLst>
              <a:ext uri="{FF2B5EF4-FFF2-40B4-BE49-F238E27FC236}">
                <a16:creationId xmlns:a16="http://schemas.microsoft.com/office/drawing/2014/main" id="{7345CD97-0E5A-4CEE-93A2-292BE290EC28}"/>
              </a:ext>
            </a:extLst>
          </p:cNvPr>
          <p:cNvPicPr>
            <a:picLocks noChangeAspect="1"/>
          </p:cNvPicPr>
          <p:nvPr/>
        </p:nvPicPr>
        <p:blipFill>
          <a:blip r:embed="rId3"/>
          <a:stretch>
            <a:fillRect/>
          </a:stretch>
        </p:blipFill>
        <p:spPr>
          <a:xfrm>
            <a:off x="124691" y="3569330"/>
            <a:ext cx="6043354" cy="2823157"/>
          </a:xfrm>
          <a:prstGeom prst="rect">
            <a:avLst/>
          </a:prstGeom>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584775"/>
          </a:xfrm>
          <a:prstGeom prst="rect">
            <a:avLst/>
          </a:prstGeom>
          <a:noFill/>
        </p:spPr>
        <p:txBody>
          <a:bodyPr wrap="square" rtlCol="0">
            <a:spAutoFit/>
          </a:bodyPr>
          <a:lstStyle/>
          <a:p>
            <a:r>
              <a:rPr lang="en-GB" sz="1600" dirty="0" err="1"/>
              <a:t>TDoc</a:t>
            </a:r>
            <a:r>
              <a:rPr lang="en-GB" sz="1600" dirty="0"/>
              <a:t> count per quarter, absolute values</a:t>
            </a:r>
          </a:p>
          <a:p>
            <a:endParaRPr lang="en-GB" sz="1600" dirty="0"/>
          </a:p>
        </p:txBody>
      </p:sp>
      <p:pic>
        <p:nvPicPr>
          <p:cNvPr id="4" name="Picture 3">
            <a:extLst>
              <a:ext uri="{FF2B5EF4-FFF2-40B4-BE49-F238E27FC236}">
                <a16:creationId xmlns:a16="http://schemas.microsoft.com/office/drawing/2014/main" id="{963B7F6D-55C8-447C-BB47-B2CF32891A41}"/>
              </a:ext>
            </a:extLst>
          </p:cNvPr>
          <p:cNvPicPr>
            <a:picLocks noChangeAspect="1"/>
          </p:cNvPicPr>
          <p:nvPr/>
        </p:nvPicPr>
        <p:blipFill>
          <a:blip r:embed="rId2"/>
          <a:stretch>
            <a:fillRect/>
          </a:stretch>
        </p:blipFill>
        <p:spPr>
          <a:xfrm>
            <a:off x="109399" y="1989085"/>
            <a:ext cx="8639310" cy="3738384"/>
          </a:xfrm>
          <a:prstGeom prst="rect">
            <a:avLst/>
          </a:prstGeom>
        </p:spPr>
      </p:pic>
    </p:spTree>
    <p:extLst>
      <p:ext uri="{BB962C8B-B14F-4D97-AF65-F5344CB8AC3E}">
        <p14:creationId xmlns:p14="http://schemas.microsoft.com/office/powerpoint/2010/main" val="220273144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pic>
        <p:nvPicPr>
          <p:cNvPr id="2" name="Picture 1">
            <a:extLst>
              <a:ext uri="{FF2B5EF4-FFF2-40B4-BE49-F238E27FC236}">
                <a16:creationId xmlns:a16="http://schemas.microsoft.com/office/drawing/2014/main" id="{0A1207F8-6A5B-433E-8EDB-31BCF7B1F592}"/>
              </a:ext>
            </a:extLst>
          </p:cNvPr>
          <p:cNvPicPr>
            <a:picLocks noChangeAspect="1"/>
          </p:cNvPicPr>
          <p:nvPr/>
        </p:nvPicPr>
        <p:blipFill>
          <a:blip r:embed="rId2"/>
          <a:stretch>
            <a:fillRect/>
          </a:stretch>
        </p:blipFill>
        <p:spPr>
          <a:xfrm>
            <a:off x="504787" y="1789680"/>
            <a:ext cx="8134426" cy="4371134"/>
          </a:xfrm>
          <a:prstGeom prst="rect">
            <a:avLst/>
          </a:prstGeom>
        </p:spPr>
      </p:pic>
    </p:spTree>
    <p:extLst>
      <p:ext uri="{BB962C8B-B14F-4D97-AF65-F5344CB8AC3E}">
        <p14:creationId xmlns:p14="http://schemas.microsoft.com/office/powerpoint/2010/main" val="423819095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err="1"/>
              <a:t>TDocs</a:t>
            </a:r>
            <a:r>
              <a:rPr lang="en-GB" sz="1600" dirty="0"/>
              <a:t>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sp>
        <p:nvSpPr>
          <p:cNvPr id="8" name="TextBox 7">
            <a:extLst>
              <a:ext uri="{FF2B5EF4-FFF2-40B4-BE49-F238E27FC236}">
                <a16:creationId xmlns:a16="http://schemas.microsoft.com/office/drawing/2014/main" id="{0DE4A045-DFB2-4069-A44C-FCC4B0926719}"/>
              </a:ext>
            </a:extLst>
          </p:cNvPr>
          <p:cNvSpPr txBox="1"/>
          <p:nvPr/>
        </p:nvSpPr>
        <p:spPr>
          <a:xfrm>
            <a:off x="451721" y="3548481"/>
            <a:ext cx="5383034" cy="338554"/>
          </a:xfrm>
          <a:prstGeom prst="rect">
            <a:avLst/>
          </a:prstGeom>
          <a:noFill/>
        </p:spPr>
        <p:txBody>
          <a:bodyPr wrap="square" rtlCol="0">
            <a:spAutoFit/>
          </a:bodyPr>
          <a:lstStyle/>
          <a:p>
            <a:r>
              <a:rPr lang="en-GB" sz="1600" dirty="0"/>
              <a:t>Meetings per year</a:t>
            </a:r>
          </a:p>
        </p:txBody>
      </p:sp>
      <p:pic>
        <p:nvPicPr>
          <p:cNvPr id="11" name="Picture 10">
            <a:extLst>
              <a:ext uri="{FF2B5EF4-FFF2-40B4-BE49-F238E27FC236}">
                <a16:creationId xmlns:a16="http://schemas.microsoft.com/office/drawing/2014/main" id="{95CF6C02-93E2-4E8D-83AB-2AF277DB1D53}"/>
              </a:ext>
            </a:extLst>
          </p:cNvPr>
          <p:cNvPicPr>
            <a:picLocks noChangeAspect="1"/>
          </p:cNvPicPr>
          <p:nvPr/>
        </p:nvPicPr>
        <p:blipFill>
          <a:blip r:embed="rId2"/>
          <a:stretch>
            <a:fillRect/>
          </a:stretch>
        </p:blipFill>
        <p:spPr>
          <a:xfrm>
            <a:off x="2441522" y="1231491"/>
            <a:ext cx="3919921" cy="2035322"/>
          </a:xfrm>
          <a:prstGeom prst="rect">
            <a:avLst/>
          </a:prstGeom>
        </p:spPr>
      </p:pic>
      <p:pic>
        <p:nvPicPr>
          <p:cNvPr id="2" name="Picture 1">
            <a:extLst>
              <a:ext uri="{FF2B5EF4-FFF2-40B4-BE49-F238E27FC236}">
                <a16:creationId xmlns:a16="http://schemas.microsoft.com/office/drawing/2014/main" id="{93FDC70D-DEA5-447E-ACE9-E10618E485C5}"/>
              </a:ext>
            </a:extLst>
          </p:cNvPr>
          <p:cNvPicPr>
            <a:picLocks noChangeAspect="1"/>
          </p:cNvPicPr>
          <p:nvPr/>
        </p:nvPicPr>
        <p:blipFill>
          <a:blip r:embed="rId3"/>
          <a:stretch>
            <a:fillRect/>
          </a:stretch>
        </p:blipFill>
        <p:spPr>
          <a:xfrm>
            <a:off x="2441522" y="3679092"/>
            <a:ext cx="3899540" cy="1947417"/>
          </a:xfrm>
          <a:prstGeom prst="rect">
            <a:avLst/>
          </a:prstGeom>
        </p:spPr>
      </p:pic>
    </p:spTree>
    <p:extLst>
      <p:ext uri="{BB962C8B-B14F-4D97-AF65-F5344CB8AC3E}">
        <p14:creationId xmlns:p14="http://schemas.microsoft.com/office/powerpoint/2010/main" val="261151583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chemeClr val="bg1">
                    <a:lumMod val="65000"/>
                  </a:schemeClr>
                </a:solidFill>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2" name="Picture 1">
            <a:extLst>
              <a:ext uri="{FF2B5EF4-FFF2-40B4-BE49-F238E27FC236}">
                <a16:creationId xmlns:a16="http://schemas.microsoft.com/office/drawing/2014/main" id="{28B892BA-6B79-4675-B427-AD332FC2018C}"/>
              </a:ext>
            </a:extLst>
          </p:cNvPr>
          <p:cNvPicPr>
            <a:picLocks noChangeAspect="1"/>
          </p:cNvPicPr>
          <p:nvPr/>
        </p:nvPicPr>
        <p:blipFill>
          <a:blip r:embed="rId2"/>
          <a:stretch>
            <a:fillRect/>
          </a:stretch>
        </p:blipFill>
        <p:spPr>
          <a:xfrm>
            <a:off x="1972627" y="2606897"/>
            <a:ext cx="3820245" cy="2741921"/>
          </a:xfrm>
          <a:prstGeom prst="rect">
            <a:avLst/>
          </a:prstGeom>
        </p:spPr>
      </p:pic>
    </p:spTree>
  </p:cSld>
  <p:clrMapOvr>
    <a:masterClrMapping/>
  </p:clrMapOvr>
  <p:transition spd="slow">
    <p:diamon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104899"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Marketing and communications</a:t>
            </a:r>
            <a:endParaRPr lang="en-GB" sz="2800" dirty="0"/>
          </a:p>
        </p:txBody>
      </p:sp>
      <p:pic>
        <p:nvPicPr>
          <p:cNvPr id="3" name="Picture 2">
            <a:extLst>
              <a:ext uri="{FF2B5EF4-FFF2-40B4-BE49-F238E27FC236}">
                <a16:creationId xmlns:a16="http://schemas.microsoft.com/office/drawing/2014/main" id="{B0BFA195-D50E-48F8-8B44-A27632EE34DC}"/>
              </a:ext>
            </a:extLst>
          </p:cNvPr>
          <p:cNvPicPr>
            <a:picLocks noChangeAspect="1"/>
          </p:cNvPicPr>
          <p:nvPr/>
        </p:nvPicPr>
        <p:blipFill>
          <a:blip r:embed="rId2"/>
          <a:stretch>
            <a:fillRect/>
          </a:stretch>
        </p:blipFill>
        <p:spPr>
          <a:xfrm flipV="1">
            <a:off x="2347912" y="2364456"/>
            <a:ext cx="3990975" cy="1647825"/>
          </a:xfrm>
          <a:prstGeom prst="rect">
            <a:avLst/>
          </a:prstGeom>
        </p:spPr>
      </p:pic>
      <p:sp>
        <p:nvSpPr>
          <p:cNvPr id="4" name="TextBox 3">
            <a:extLst>
              <a:ext uri="{FF2B5EF4-FFF2-40B4-BE49-F238E27FC236}">
                <a16:creationId xmlns:a16="http://schemas.microsoft.com/office/drawing/2014/main" id="{F8CCA6CE-C363-48F9-89A7-CCAEECC66377}"/>
              </a:ext>
            </a:extLst>
          </p:cNvPr>
          <p:cNvSpPr txBox="1"/>
          <p:nvPr/>
        </p:nvSpPr>
        <p:spPr>
          <a:xfrm>
            <a:off x="6410325" y="5303504"/>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5" name="TextBox 4">
            <a:extLst>
              <a:ext uri="{FF2B5EF4-FFF2-40B4-BE49-F238E27FC236}">
                <a16:creationId xmlns:a16="http://schemas.microsoft.com/office/drawing/2014/main" id="{3AE0BDBA-FFB7-4CCF-953B-A779BDE51AB2}"/>
              </a:ext>
            </a:extLst>
          </p:cNvPr>
          <p:cNvSpPr txBox="1"/>
          <p:nvPr/>
        </p:nvSpPr>
        <p:spPr>
          <a:xfrm>
            <a:off x="6400800" y="5651166"/>
            <a:ext cx="2241550" cy="646113"/>
          </a:xfrm>
          <a:prstGeom prst="rect">
            <a:avLst/>
          </a:prstGeom>
          <a:noFill/>
        </p:spPr>
        <p:txBody>
          <a:bodyPr wrap="none">
            <a:spAutoFit/>
          </a:bodyPr>
          <a:lstStyle/>
          <a:p>
            <a:pPr>
              <a:defRPr/>
            </a:pPr>
            <a:r>
              <a:rPr lang="en-GB" dirty="0">
                <a:latin typeface="+mn-lt"/>
                <a:hlinkClick r:id="rId3"/>
              </a:rPr>
              <a:t>kevin.flynn@3gpp.org</a:t>
            </a:r>
            <a:endParaRPr lang="en-GB" dirty="0">
              <a:latin typeface="+mn-lt"/>
            </a:endParaRPr>
          </a:p>
          <a:p>
            <a:pPr>
              <a:defRPr/>
            </a:pPr>
            <a:endParaRPr lang="en-GB" dirty="0">
              <a:latin typeface="+mn-lt"/>
            </a:endParaRPr>
          </a:p>
        </p:txBody>
      </p:sp>
    </p:spTree>
  </p:cSld>
  <p:clrMapOvr>
    <a:masterClrMapping/>
  </p:clrMapOvr>
  <p:transition spd="slow">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 (1)</a:t>
            </a:r>
            <a:endParaRPr lang="en-GB" dirty="0"/>
          </a:p>
        </p:txBody>
      </p:sp>
      <p:sp>
        <p:nvSpPr>
          <p:cNvPr id="2" name="TextBox 1">
            <a:extLst>
              <a:ext uri="{FF2B5EF4-FFF2-40B4-BE49-F238E27FC236}">
                <a16:creationId xmlns:a16="http://schemas.microsoft.com/office/drawing/2014/main" id="{6A1A9A3F-9D30-4383-BAB5-C6F646E5B172}"/>
              </a:ext>
            </a:extLst>
          </p:cNvPr>
          <p:cNvSpPr txBox="1"/>
          <p:nvPr/>
        </p:nvSpPr>
        <p:spPr>
          <a:xfrm>
            <a:off x="303213" y="1932998"/>
            <a:ext cx="4746567" cy="4278094"/>
          </a:xfrm>
          <a:prstGeom prst="rect">
            <a:avLst/>
          </a:prstGeom>
          <a:noFill/>
        </p:spPr>
        <p:txBody>
          <a:bodyPr wrap="square" rtlCol="0">
            <a:spAutoFit/>
          </a:bodyPr>
          <a:lstStyle/>
          <a:p>
            <a:pPr marL="285750" indent="-285750">
              <a:buFont typeface="Arial" panose="020B0604020202020204" pitchFamily="34" charset="0"/>
              <a:buChar char="•"/>
            </a:pPr>
            <a:r>
              <a:rPr lang="en-GB" sz="1600" b="1" dirty="0"/>
              <a:t>Issam Toufik </a:t>
            </a:r>
            <a:r>
              <a:rPr lang="en-GB" sz="1400" dirty="0"/>
              <a:t>took over the role of Director of ETSI Mobile Competence Centre on 1 June 2020.</a:t>
            </a:r>
            <a:br>
              <a:rPr lang="en-GB" sz="1400" dirty="0"/>
            </a:br>
            <a:r>
              <a:rPr lang="en-GB" sz="1400" dirty="0"/>
              <a:t>Issam joined MCC in 2009, initially supporting WG RAN4, and since 2016 RAN3.</a:t>
            </a:r>
            <a:br>
              <a:rPr lang="en-GB" sz="1400" dirty="0"/>
            </a:br>
            <a:r>
              <a:rPr lang="en-GB" sz="1400" dirty="0">
                <a:hlinkClick r:id="rId2"/>
              </a:rPr>
              <a:t>https://www.3gpp.org/people/1527-issam-toufik</a:t>
            </a:r>
            <a:br>
              <a:rPr lang="en-GB" sz="1400" dirty="0"/>
            </a:br>
            <a:endParaRPr lang="en-GB" sz="1400" dirty="0"/>
          </a:p>
          <a:p>
            <a:pPr marL="285750" indent="-285750">
              <a:buFont typeface="Arial" panose="020B0604020202020204" pitchFamily="34" charset="0"/>
              <a:buChar char="•"/>
            </a:pPr>
            <a:r>
              <a:rPr lang="en-GB" sz="1600" b="1" dirty="0"/>
              <a:t>Frédéric Firmin</a:t>
            </a:r>
            <a:r>
              <a:rPr lang="en-GB" sz="1400" dirty="0"/>
              <a:t> took over the role of 3GPP Specifications Manager on 1 June 2020.</a:t>
            </a:r>
            <a:br>
              <a:rPr lang="en-GB" sz="1400" dirty="0"/>
            </a:br>
            <a:r>
              <a:rPr lang="en-GB" sz="1400" dirty="0"/>
              <a:t>Frédéric joined MCC in 2008 and has supported WG CT1 ever since.</a:t>
            </a:r>
            <a:br>
              <a:rPr lang="en-GB" sz="1400" dirty="0"/>
            </a:br>
            <a:r>
              <a:rPr lang="en-GB" sz="1400" dirty="0">
                <a:hlinkClick r:id="rId3"/>
              </a:rPr>
              <a:t>https://www.3gpp.org/people/1544-Frederic-Firmin</a:t>
            </a:r>
            <a:br>
              <a:rPr lang="en-GB" sz="1400" dirty="0"/>
            </a:br>
            <a:endParaRPr lang="en-GB" sz="1400" dirty="0"/>
          </a:p>
          <a:p>
            <a:pPr marL="285750" indent="-285750">
              <a:buFont typeface="Arial" panose="020B0604020202020204" pitchFamily="34" charset="0"/>
              <a:buChar char="•"/>
            </a:pPr>
            <a:r>
              <a:rPr lang="en-GB" sz="1600" b="1" dirty="0"/>
              <a:t>John Meredith</a:t>
            </a:r>
            <a:r>
              <a:rPr lang="en-GB" sz="1400" b="1" dirty="0"/>
              <a:t> </a:t>
            </a:r>
            <a:r>
              <a:rPr lang="en-GB" sz="1400" dirty="0"/>
              <a:t>will retire at the end of September after nearly thirty years with ETSI, over twenty of them spent with MCC. Until then, John will remain with MCC in an advisory capacity, handing over his duties to Issam and Frédéric.</a:t>
            </a:r>
            <a:br>
              <a:rPr lang="en-GB" sz="1400" dirty="0"/>
            </a:br>
            <a:r>
              <a:rPr lang="en-GB" sz="1400" dirty="0">
                <a:hlinkClick r:id="rId4"/>
              </a:rPr>
              <a:t>https://www.3gpp.org/people/1533-john-meredith</a:t>
            </a:r>
            <a:br>
              <a:rPr lang="en-GB" sz="1400" dirty="0"/>
            </a:br>
            <a:endParaRPr lang="en-GB" sz="1400" dirty="0"/>
          </a:p>
        </p:txBody>
      </p:sp>
      <p:pic>
        <p:nvPicPr>
          <p:cNvPr id="4" name="Picture 3" descr="A person wearing a hat&#10;&#10;Description automatically generated">
            <a:extLst>
              <a:ext uri="{FF2B5EF4-FFF2-40B4-BE49-F238E27FC236}">
                <a16:creationId xmlns:a16="http://schemas.microsoft.com/office/drawing/2014/main" id="{61CB8402-6224-418D-B137-4755EC0999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137" r="3637"/>
          <a:stretch/>
        </p:blipFill>
        <p:spPr>
          <a:xfrm>
            <a:off x="7289222" y="4570808"/>
            <a:ext cx="1637608" cy="1654656"/>
          </a:xfrm>
          <a:prstGeom prst="rect">
            <a:avLst/>
          </a:prstGeom>
        </p:spPr>
      </p:pic>
      <p:pic>
        <p:nvPicPr>
          <p:cNvPr id="6" name="Picture 5" descr="A person posing for the camera&#10;&#10;Description automatically generated">
            <a:extLst>
              <a:ext uri="{FF2B5EF4-FFF2-40B4-BE49-F238E27FC236}">
                <a16:creationId xmlns:a16="http://schemas.microsoft.com/office/drawing/2014/main" id="{E9712486-8981-47A9-BD84-593B1DCDF1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9222" y="1267268"/>
            <a:ext cx="1637608" cy="1653984"/>
          </a:xfrm>
          <a:prstGeom prst="rect">
            <a:avLst/>
          </a:prstGeom>
        </p:spPr>
      </p:pic>
      <p:pic>
        <p:nvPicPr>
          <p:cNvPr id="5" name="Picture 4" descr="A person looking at the camera&#10;&#10;Description automatically generated">
            <a:extLst>
              <a:ext uri="{FF2B5EF4-FFF2-40B4-BE49-F238E27FC236}">
                <a16:creationId xmlns:a16="http://schemas.microsoft.com/office/drawing/2014/main" id="{254BB4DC-0C74-413F-9289-3602A0B1A70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52054" y="2921253"/>
            <a:ext cx="1237167" cy="1649556"/>
          </a:xfrm>
          <a:prstGeom prst="rect">
            <a:avLst/>
          </a:prstGeom>
        </p:spPr>
      </p:pic>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DF6BA6C-3F50-4D0A-8AAC-8FEE4B72A084}"/>
              </a:ext>
            </a:extLst>
          </p:cNvPr>
          <p:cNvSpPr>
            <a:spLocks noGrp="1"/>
          </p:cNvSpPr>
          <p:nvPr>
            <p:ph type="title"/>
          </p:nvPr>
        </p:nvSpPr>
        <p:spPr>
          <a:xfrm>
            <a:off x="142124" y="589035"/>
            <a:ext cx="6780610" cy="476250"/>
          </a:xfrm>
        </p:spPr>
        <p:txBody>
          <a:bodyPr anchor="t"/>
          <a:lstStyle/>
          <a:p>
            <a:pPr>
              <a:defRPr/>
            </a:pPr>
            <a:r>
              <a:rPr lang="en-GB" altLang="en-US" dirty="0"/>
              <a:t>3GPP Marketing matters </a:t>
            </a:r>
            <a:r>
              <a:rPr lang="en-GB" altLang="en-US" sz="1350" dirty="0">
                <a:solidFill>
                  <a:schemeClr val="tx1">
                    <a:lumMod val="50000"/>
                    <a:lumOff val="50000"/>
                  </a:schemeClr>
                </a:solidFill>
              </a:rPr>
              <a:t>(highlights)</a:t>
            </a:r>
            <a:br>
              <a:rPr lang="en-GB" altLang="en-US" sz="1350" dirty="0">
                <a:solidFill>
                  <a:schemeClr val="tx1">
                    <a:lumMod val="50000"/>
                    <a:lumOff val="50000"/>
                  </a:schemeClr>
                </a:solidFill>
              </a:rPr>
            </a:br>
            <a:endParaRPr lang="en-GB" altLang="en-US" dirty="0">
              <a:solidFill>
                <a:schemeClr val="tx1">
                  <a:lumMod val="50000"/>
                  <a:lumOff val="50000"/>
                </a:schemeClr>
              </a:solidFill>
            </a:endParaRPr>
          </a:p>
        </p:txBody>
      </p:sp>
      <p:sp>
        <p:nvSpPr>
          <p:cNvPr id="9" name="TextBox 8">
            <a:extLst>
              <a:ext uri="{FF2B5EF4-FFF2-40B4-BE49-F238E27FC236}">
                <a16:creationId xmlns:a16="http://schemas.microsoft.com/office/drawing/2014/main" id="{5EA2DD7A-DE6F-4E45-9A20-4DA4F90F40C7}"/>
              </a:ext>
            </a:extLst>
          </p:cNvPr>
          <p:cNvSpPr txBox="1"/>
          <p:nvPr/>
        </p:nvSpPr>
        <p:spPr>
          <a:xfrm>
            <a:off x="142124" y="6049674"/>
            <a:ext cx="1548822" cy="219291"/>
          </a:xfrm>
          <a:prstGeom prst="rect">
            <a:avLst/>
          </a:prstGeom>
          <a:noFill/>
        </p:spPr>
        <p:txBody>
          <a:bodyPr wrap="none">
            <a:spAutoFit/>
          </a:bodyPr>
          <a:lstStyle/>
          <a:p>
            <a:pPr>
              <a:defRPr/>
            </a:pPr>
            <a:r>
              <a:rPr lang="en-GB" sz="825" dirty="0">
                <a:latin typeface="+mn-lt"/>
              </a:rPr>
              <a:t>Contact: </a:t>
            </a:r>
            <a:r>
              <a:rPr lang="en-GB" sz="825" dirty="0">
                <a:latin typeface="+mn-lt"/>
                <a:hlinkClick r:id="rId2"/>
              </a:rPr>
              <a:t>kevin.flynn@3gpp.org</a:t>
            </a:r>
            <a:r>
              <a:rPr lang="en-GB" sz="825" dirty="0">
                <a:latin typeface="+mn-lt"/>
              </a:rPr>
              <a:t> </a:t>
            </a:r>
          </a:p>
        </p:txBody>
      </p:sp>
      <p:sp>
        <p:nvSpPr>
          <p:cNvPr id="7" name="Content Placeholder 2">
            <a:extLst>
              <a:ext uri="{FF2B5EF4-FFF2-40B4-BE49-F238E27FC236}">
                <a16:creationId xmlns:a16="http://schemas.microsoft.com/office/drawing/2014/main" id="{67EC393D-D155-4405-9E2D-EDF2333CA227}"/>
              </a:ext>
            </a:extLst>
          </p:cNvPr>
          <p:cNvSpPr txBox="1">
            <a:spLocks/>
          </p:cNvSpPr>
          <p:nvPr/>
        </p:nvSpPr>
        <p:spPr bwMode="auto">
          <a:xfrm>
            <a:off x="381000" y="1637607"/>
            <a:ext cx="5612476" cy="463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in 2020:</a:t>
            </a:r>
            <a:endParaRPr lang="en-GB" altLang="en-US" sz="1600" dirty="0"/>
          </a:p>
          <a:p>
            <a:pPr>
              <a:defRPr/>
            </a:pPr>
            <a:r>
              <a:rPr lang="en-GB" altLang="en-US" sz="1600" dirty="0"/>
              <a:t>Aiming to produce 20+ articles in 2020 on the </a:t>
            </a:r>
            <a:r>
              <a:rPr lang="en-GB" altLang="en-US" sz="1600" dirty="0">
                <a:hlinkClick r:id="rId4"/>
              </a:rPr>
              <a:t>www.3gpp.org</a:t>
            </a:r>
            <a:r>
              <a:rPr lang="en-GB" altLang="en-US" sz="1600" dirty="0"/>
              <a:t> site. More authors/contributors needed.</a:t>
            </a:r>
          </a:p>
          <a:p>
            <a:pPr>
              <a:defRPr/>
            </a:pPr>
            <a:r>
              <a:rPr lang="en-GB" altLang="en-US" sz="1600" dirty="0"/>
              <a:t>April – three TSG leaders webinars recorded and posted to </a:t>
            </a:r>
            <a:r>
              <a:rPr lang="en-GB" sz="1600" dirty="0">
                <a:hlinkClick r:id="rId5"/>
              </a:rPr>
              <a:t>https://vimeo.com/3gpplive</a:t>
            </a:r>
            <a:endParaRPr lang="en-GB" sz="1600" dirty="0"/>
          </a:p>
          <a:p>
            <a:pPr>
              <a:defRPr/>
            </a:pPr>
            <a:r>
              <a:rPr lang="en-GB" altLang="en-US" sz="1600" dirty="0"/>
              <a:t>A new 3GPP magazine will be published in September: </a:t>
            </a:r>
          </a:p>
          <a:p>
            <a:pPr lvl="1">
              <a:defRPr/>
            </a:pPr>
            <a:r>
              <a:rPr lang="en-GB" altLang="en-US" sz="1200" dirty="0"/>
              <a:t>1500 copies in first print run</a:t>
            </a:r>
          </a:p>
          <a:p>
            <a:pPr lvl="1">
              <a:defRPr/>
            </a:pPr>
            <a:r>
              <a:rPr lang="en-GB" altLang="en-US" sz="1200" dirty="0"/>
              <a:t>Distributed online through Partners and at virtual conferences (5G World in Sept., MWC 2021?)</a:t>
            </a:r>
          </a:p>
          <a:p>
            <a:pPr lvl="1">
              <a:defRPr/>
            </a:pPr>
            <a:r>
              <a:rPr lang="en-GB" altLang="en-US" sz="1200" dirty="0"/>
              <a:t>We need original content – Named Feature articles by 3GPP expert authors (volunteers?)</a:t>
            </a:r>
            <a:endParaRPr lang="en-GB" altLang="en-US" sz="1600" b="1" dirty="0"/>
          </a:p>
          <a:p>
            <a:pPr>
              <a:lnSpc>
                <a:spcPct val="100000"/>
              </a:lnSpc>
              <a:spcBef>
                <a:spcPct val="20000"/>
              </a:spcBef>
              <a:defRPr/>
            </a:pPr>
            <a:r>
              <a:rPr lang="en-GB" altLang="en-US" sz="1600" dirty="0"/>
              <a:t>2019 Excellence awards being distributed via e-meeting (web site to be updated in August)</a:t>
            </a:r>
          </a:p>
          <a:p>
            <a:pPr>
              <a:lnSpc>
                <a:spcPct val="100000"/>
              </a:lnSpc>
              <a:spcBef>
                <a:spcPct val="20000"/>
              </a:spcBef>
              <a:defRPr/>
            </a:pPr>
            <a:r>
              <a:rPr lang="en-GB" altLang="en-US" sz="1600" dirty="0"/>
              <a:t>Leaders’ videos + post production to be done Q4 or ASAP (pending having a F2F meeting to do it)</a:t>
            </a:r>
          </a:p>
          <a:p>
            <a:pPr marL="0" indent="0">
              <a:lnSpc>
                <a:spcPct val="100000"/>
              </a:lnSpc>
              <a:spcBef>
                <a:spcPct val="20000"/>
              </a:spcBef>
              <a:buFontTx/>
              <a:buNone/>
              <a:defRPr/>
            </a:pP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sp>
        <p:nvSpPr>
          <p:cNvPr id="8" name="Rectangle: Rounded Corners 7">
            <a:extLst>
              <a:ext uri="{FF2B5EF4-FFF2-40B4-BE49-F238E27FC236}">
                <a16:creationId xmlns:a16="http://schemas.microsoft.com/office/drawing/2014/main" id="{5F63F421-FEB3-4BD3-821D-797EEB0ACF65}"/>
              </a:ext>
            </a:extLst>
          </p:cNvPr>
          <p:cNvSpPr/>
          <p:nvPr/>
        </p:nvSpPr>
        <p:spPr>
          <a:xfrm>
            <a:off x="6590771" y="2249488"/>
            <a:ext cx="2308225" cy="3186112"/>
          </a:xfrm>
          <a:prstGeom prst="roundRect">
            <a:avLst>
              <a:gd name="adj" fmla="val 4477"/>
            </a:avLst>
          </a:prstGeom>
          <a:solidFill>
            <a:schemeClr val="bg1"/>
          </a:solidFill>
          <a:ln w="12700">
            <a:solidFill>
              <a:srgbClr val="298F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err="1"/>
          </a:p>
        </p:txBody>
      </p:sp>
      <p:pic>
        <p:nvPicPr>
          <p:cNvPr id="11" name="Picture 1">
            <a:extLst>
              <a:ext uri="{FF2B5EF4-FFF2-40B4-BE49-F238E27FC236}">
                <a16:creationId xmlns:a16="http://schemas.microsoft.com/office/drawing/2014/main" id="{3267832E-4057-4ACE-AD74-6C4C84750D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82846" y="2346325"/>
            <a:ext cx="2144712"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54D009EE-3085-48F8-A87E-65DC28DB00DE}"/>
              </a:ext>
            </a:extLst>
          </p:cNvPr>
          <p:cNvSpPr txBox="1"/>
          <p:nvPr/>
        </p:nvSpPr>
        <p:spPr>
          <a:xfrm>
            <a:off x="7057496" y="5426075"/>
            <a:ext cx="1636712" cy="215900"/>
          </a:xfrm>
          <a:prstGeom prst="rect">
            <a:avLst/>
          </a:prstGeom>
          <a:noFill/>
        </p:spPr>
        <p:txBody>
          <a:bodyPr wrap="none">
            <a:spAutoFit/>
          </a:bodyPr>
          <a:lstStyle/>
          <a:p>
            <a:pPr>
              <a:defRPr/>
            </a:pPr>
            <a:r>
              <a:rPr lang="en-GB" sz="800" dirty="0">
                <a:latin typeface="+mn-lt"/>
              </a:rPr>
              <a:t>Magazine cover - internal mock-up</a:t>
            </a:r>
          </a:p>
        </p:txBody>
      </p:sp>
      <p:cxnSp>
        <p:nvCxnSpPr>
          <p:cNvPr id="13" name="Straight Arrow Connector 12">
            <a:extLst>
              <a:ext uri="{FF2B5EF4-FFF2-40B4-BE49-F238E27FC236}">
                <a16:creationId xmlns:a16="http://schemas.microsoft.com/office/drawing/2014/main" id="{81850419-D4B8-46D5-ADDA-D41233369F4C}"/>
              </a:ext>
            </a:extLst>
          </p:cNvPr>
          <p:cNvCxnSpPr>
            <a:cxnSpLocks/>
          </p:cNvCxnSpPr>
          <p:nvPr/>
        </p:nvCxnSpPr>
        <p:spPr>
          <a:xfrm>
            <a:off x="5360634" y="3291515"/>
            <a:ext cx="1148231" cy="1374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168682"/>
      </p:ext>
    </p:extLst>
  </p:cSld>
  <p:clrMapOvr>
    <a:masterClrMapping/>
  </p:clrMapOvr>
  <p:transition spd="slow">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E-mail exploder woe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The Working Group e-meetings in February and (more so) in June were plagued by delays in e-mails reaching some delegates, and some delegates were excommunicated from all the e-mail exploder lists. </a:t>
            </a:r>
          </a:p>
          <a:p>
            <a:pPr>
              <a:buFontTx/>
              <a:buBlip>
                <a:blip r:embed="rId3"/>
              </a:buBlip>
              <a:defRPr/>
            </a:pPr>
            <a:r>
              <a:rPr lang="en-GB" altLang="en-US" sz="2000" kern="0" dirty="0"/>
              <a:t>The problems were worst with the RAN1 exploder.</a:t>
            </a:r>
          </a:p>
          <a:p>
            <a:pPr>
              <a:buBlip>
                <a:blip r:embed="rId3"/>
              </a:buBlip>
              <a:defRPr/>
            </a:pPr>
            <a:r>
              <a:rPr lang="en-GB" altLang="en-US" sz="2000" kern="0" dirty="0"/>
              <a:t>MCC and ETSI IT spent a great deal of time analysing these symptoms and discovering the route causes, which were several …</a:t>
            </a:r>
          </a:p>
          <a:p>
            <a:pPr>
              <a:buBlip>
                <a:blip r:embed="rId3"/>
              </a:buBlip>
              <a:defRPr/>
            </a:pPr>
            <a:endParaRPr lang="en-GB" altLang="en-US" sz="2000" kern="0" dirty="0"/>
          </a:p>
          <a:p>
            <a:pPr>
              <a:buFont typeface="Arial" panose="020B0604020202020204" pitchFamily="34" charset="0"/>
              <a:buChar char="•"/>
              <a:defRPr/>
            </a:pPr>
            <a:r>
              <a:rPr lang="en-GB" altLang="en-US" sz="2000" kern="0" dirty="0"/>
              <a:t>The exploder service is provided by </a:t>
            </a:r>
            <a:r>
              <a:rPr lang="en-GB" altLang="en-US" sz="2000" kern="0" dirty="0" err="1"/>
              <a:t>Lsoft’s</a:t>
            </a:r>
            <a:r>
              <a:rPr lang="en-GB" altLang="en-US" sz="2000" kern="0" dirty="0"/>
              <a:t> </a:t>
            </a:r>
            <a:r>
              <a:rPr lang="en-GB" altLang="en-US" sz="2000" kern="0" dirty="0" err="1"/>
              <a:t>ListServ</a:t>
            </a:r>
            <a:r>
              <a:rPr lang="en-GB" altLang="en-US" sz="2000" kern="0" dirty="0"/>
              <a:t> tool, running on a licensed server at ETSI. There has been a general increase in e-mail traffic since Covid-19 struck early in the year, and at least a ten-fold increase during e-meetings.</a:t>
            </a:r>
          </a:p>
          <a:p>
            <a:pPr>
              <a:buFont typeface="Arial" panose="020B0604020202020204" pitchFamily="34" charset="0"/>
              <a:buChar char="•"/>
              <a:defRPr/>
            </a:pPr>
            <a:r>
              <a:rPr lang="en-GB" altLang="en-US" sz="2000" kern="0" dirty="0"/>
              <a:t>This resulted in an abnormally high number of e-mail messages arriving at 3GPP member companies’ e-mail servers. The IT policy of some companies interpreted these messages, all coming from ETSI, as a spam attack.</a:t>
            </a:r>
            <a:br>
              <a:rPr lang="en-GB" altLang="en-US" sz="2000" kern="0" dirty="0"/>
            </a:br>
            <a:endParaRPr lang="en-GB" altLang="en-US" sz="1000" kern="0" dirty="0"/>
          </a:p>
        </p:txBody>
      </p:sp>
    </p:spTree>
    <p:extLst>
      <p:ext uri="{BB962C8B-B14F-4D97-AF65-F5344CB8AC3E}">
        <p14:creationId xmlns:p14="http://schemas.microsoft.com/office/powerpoint/2010/main" val="1652969761"/>
      </p:ext>
    </p:extLst>
  </p:cSld>
  <p:clrMapOvr>
    <a:masterClrMapping/>
  </p:clrMapOvr>
  <p:transition spd="slow" advClick="0" advTm="30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E-mail exploder woe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23</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 typeface="Arial" panose="020B0604020202020204" pitchFamily="34" charset="0"/>
              <a:buChar char="•"/>
              <a:defRPr/>
            </a:pPr>
            <a:endParaRPr lang="en-GB" altLang="en-US" sz="2000" kern="0" dirty="0"/>
          </a:p>
          <a:p>
            <a:pPr>
              <a:buFont typeface="Arial" panose="020B0604020202020204" pitchFamily="34" charset="0"/>
              <a:buChar char="•"/>
              <a:defRPr/>
            </a:pPr>
            <a:r>
              <a:rPr lang="en-GB" altLang="en-US" sz="2000" kern="0" dirty="0"/>
              <a:t>Some of the e-mail servers of those companies “solved” the issue by black-listing all messages from @list.etsi.org, and did not deliver them to the intended employees. After some time, those delegates started to complain to us that “listserv had broken down”. However, delegates of other companies continued to receive the distributed e-mails without problem.</a:t>
            </a:r>
          </a:p>
          <a:p>
            <a:pPr>
              <a:buFont typeface="Arial" panose="020B0604020202020204" pitchFamily="34" charset="0"/>
              <a:buChar char="•"/>
              <a:defRPr/>
            </a:pPr>
            <a:r>
              <a:rPr lang="en-GB" altLang="en-US" sz="2000" kern="0" dirty="0"/>
              <a:t>Other member companies’ employees Inboxes ran out of quota, and subsequent messages were formally responded to with a rejection message returned to </a:t>
            </a:r>
            <a:r>
              <a:rPr lang="en-GB" altLang="en-US" sz="2000" kern="0" dirty="0" err="1"/>
              <a:t>ListServ</a:t>
            </a:r>
            <a:r>
              <a:rPr lang="en-GB" altLang="en-US" sz="2000" kern="0" dirty="0"/>
              <a:t>. After reaching a certain threshold of rejections from affected subscribers’ e-mail systems, </a:t>
            </a:r>
            <a:r>
              <a:rPr lang="en-GB" altLang="en-US" sz="2000" kern="0" dirty="0" err="1"/>
              <a:t>ListServ</a:t>
            </a:r>
            <a:r>
              <a:rPr lang="en-GB" altLang="en-US" sz="2000" kern="0" dirty="0"/>
              <a:t> determined that the mailboxes had become inactive, and responded by unsubscribing those users from all its managed lists.</a:t>
            </a:r>
            <a:br>
              <a:rPr lang="en-GB" altLang="en-US" sz="2000" kern="0" dirty="0"/>
            </a:br>
            <a:endParaRPr lang="en-GB" altLang="en-US" sz="1000" kern="0" dirty="0"/>
          </a:p>
        </p:txBody>
      </p:sp>
    </p:spTree>
    <p:extLst>
      <p:ext uri="{BB962C8B-B14F-4D97-AF65-F5344CB8AC3E}">
        <p14:creationId xmlns:p14="http://schemas.microsoft.com/office/powerpoint/2010/main" val="1692866157"/>
      </p:ext>
    </p:extLst>
  </p:cSld>
  <p:clrMapOvr>
    <a:masterClrMapping/>
  </p:clrMapOvr>
  <p:transition spd="slow" advClick="0" advTm="3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E-mail exploder woe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24</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 typeface="Arial" panose="020B0604020202020204" pitchFamily="34" charset="0"/>
              <a:buChar char="•"/>
              <a:defRPr/>
            </a:pPr>
            <a:r>
              <a:rPr lang="en-GB" altLang="en-US" sz="2000" kern="0" dirty="0" err="1"/>
              <a:t>ListServ</a:t>
            </a:r>
            <a:r>
              <a:rPr lang="en-GB" altLang="en-US" sz="2000" kern="0" dirty="0"/>
              <a:t> keeps archive copies of all messages distributed on its lists. For most users, a weekly archive might occupy a few megabytes: a “busy” list might reach 7 MB. For 3GPP lists – in particular that of RAN 1 – the archive was reaching around 200 MB during </a:t>
            </a:r>
            <a:r>
              <a:rPr lang="en-GB" altLang="en-US" sz="2000" i="1" kern="0" dirty="0"/>
              <a:t>non-meeting </a:t>
            </a:r>
            <a:r>
              <a:rPr lang="en-GB" altLang="en-US" sz="2000" kern="0" dirty="0"/>
              <a:t>periods. Nevertheless, </a:t>
            </a:r>
            <a:r>
              <a:rPr lang="en-GB" altLang="en-US" sz="2000" kern="0" dirty="0" err="1"/>
              <a:t>ListServ</a:t>
            </a:r>
            <a:r>
              <a:rPr lang="en-GB" altLang="en-US" sz="2000" kern="0" dirty="0"/>
              <a:t> allows a generous margin, and sets a maximum weekly archive size of 2 GB. The RAN1 list reached this limit during its February and June meetings.</a:t>
            </a:r>
          </a:p>
          <a:p>
            <a:pPr>
              <a:buFont typeface="Arial" panose="020B0604020202020204" pitchFamily="34" charset="0"/>
              <a:buChar char="•"/>
              <a:defRPr/>
            </a:pPr>
            <a:r>
              <a:rPr lang="en-GB" altLang="en-US" sz="2000" kern="0" dirty="0"/>
              <a:t>Even if they could no longer post to the exploder, delegates who had been automatically unsubscribed from the RAN1 exploder list as described above, or whose company had black-listed the messages, could meanwhile continue to follow the progress of the meeting by reading the email archive available via </a:t>
            </a:r>
            <a:r>
              <a:rPr lang="en-GB" altLang="en-US" sz="2000" kern="0" dirty="0" err="1"/>
              <a:t>ListServ’s</a:t>
            </a:r>
            <a:r>
              <a:rPr lang="en-GB" altLang="en-US" sz="2000" kern="0" dirty="0"/>
              <a:t> web server. However, with a few tens of such delegates each trying to download 2 GB web pages several times per day, the server simply became overloaded and crashed. Several such crashes were detected and the server restarted before ETSI IT determined the root cause.</a:t>
            </a:r>
            <a:br>
              <a:rPr lang="en-GB" altLang="en-US" sz="2000" kern="0" dirty="0"/>
            </a:br>
            <a:endParaRPr lang="en-GB" altLang="en-US" sz="1000" kern="0" dirty="0"/>
          </a:p>
        </p:txBody>
      </p:sp>
    </p:spTree>
    <p:extLst>
      <p:ext uri="{BB962C8B-B14F-4D97-AF65-F5344CB8AC3E}">
        <p14:creationId xmlns:p14="http://schemas.microsoft.com/office/powerpoint/2010/main" val="1153715462"/>
      </p:ext>
    </p:extLst>
  </p:cSld>
  <p:clrMapOvr>
    <a:masterClrMapping/>
  </p:clrMapOvr>
  <p:transition spd="slow" advClick="0" advTm="30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E-mail exploder woe (4)</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 typeface="Arial" panose="020B0604020202020204" pitchFamily="34" charset="0"/>
              <a:buChar char="•"/>
              <a:defRPr/>
            </a:pPr>
            <a:r>
              <a:rPr lang="en-GB" altLang="en-US" sz="2000" kern="0" dirty="0"/>
              <a:t>After various experiments, which included</a:t>
            </a:r>
            <a:br>
              <a:rPr lang="en-GB" altLang="en-US" sz="2000" kern="0" dirty="0"/>
            </a:br>
            <a:r>
              <a:rPr lang="en-GB" altLang="en-US" sz="2000" kern="0" dirty="0"/>
              <a:t>    </a:t>
            </a:r>
            <a:r>
              <a:rPr lang="en-GB" altLang="en-US" sz="1600" kern="0" dirty="0"/>
              <a:t>informing the IT departments of affected companies of the problem, and its solution</a:t>
            </a:r>
            <a:br>
              <a:rPr lang="en-GB" altLang="en-US" sz="1600" kern="0" dirty="0"/>
            </a:br>
            <a:r>
              <a:rPr lang="en-GB" altLang="en-US" sz="1600" kern="0" dirty="0"/>
              <a:t>    disabling attachments to e-mail messages</a:t>
            </a:r>
            <a:br>
              <a:rPr lang="en-GB" altLang="en-US" sz="1600" kern="0" dirty="0"/>
            </a:br>
            <a:r>
              <a:rPr lang="en-GB" altLang="en-US" sz="1600" kern="0" dirty="0"/>
              <a:t>    turning off public access to </a:t>
            </a:r>
            <a:r>
              <a:rPr lang="en-GB" altLang="en-US" sz="1600" kern="0" dirty="0" err="1"/>
              <a:t>ListServ’s</a:t>
            </a:r>
            <a:r>
              <a:rPr lang="en-GB" altLang="en-US" sz="1600" kern="0" dirty="0"/>
              <a:t> web archives</a:t>
            </a:r>
            <a:br>
              <a:rPr lang="en-GB" altLang="en-US" sz="1600" kern="0" dirty="0"/>
            </a:br>
            <a:r>
              <a:rPr lang="en-GB" altLang="en-US" sz="1600" kern="0" dirty="0"/>
              <a:t>    limiting the overall size of individual messages</a:t>
            </a:r>
            <a:br>
              <a:rPr lang="en-GB" altLang="en-US" sz="1600" kern="0" dirty="0"/>
            </a:br>
            <a:r>
              <a:rPr lang="en-GB" altLang="en-US" sz="1600" kern="0" dirty="0"/>
              <a:t>    and a number of other measures</a:t>
            </a:r>
            <a:br>
              <a:rPr lang="en-GB" altLang="en-US" sz="1600" kern="0" dirty="0"/>
            </a:br>
            <a:r>
              <a:rPr lang="en-GB" altLang="en-US" sz="2000" kern="0" dirty="0"/>
              <a:t>we concluded that the optimum configuration was to</a:t>
            </a:r>
          </a:p>
          <a:p>
            <a:pPr lvl="1">
              <a:defRPr/>
            </a:pPr>
            <a:r>
              <a:rPr lang="en-GB" altLang="en-US" sz="1600" kern="0" dirty="0"/>
              <a:t>Allow attachments</a:t>
            </a:r>
          </a:p>
          <a:p>
            <a:pPr lvl="1">
              <a:defRPr/>
            </a:pPr>
            <a:r>
              <a:rPr lang="en-GB" altLang="en-US" sz="1600" kern="0" dirty="0"/>
              <a:t>Limit overall message length, including attachments, to 1 MB</a:t>
            </a:r>
          </a:p>
          <a:p>
            <a:pPr lvl="1">
              <a:defRPr/>
            </a:pPr>
            <a:r>
              <a:rPr lang="en-GB" altLang="en-US" sz="1600" kern="0" dirty="0"/>
              <a:t>“Strongly encourage” delegates to strip off earlier messages in the thread when replying to messages.</a:t>
            </a:r>
          </a:p>
          <a:p>
            <a:pPr>
              <a:defRPr/>
            </a:pPr>
            <a:r>
              <a:rPr lang="en-GB" altLang="en-US" sz="2000" kern="0" dirty="0"/>
              <a:t>Unfortunately, this configuration was activated only at the end of the June RAN1 meeting, so it is not absolutely certain that this will be completely successful come the next meeting.</a:t>
            </a:r>
          </a:p>
          <a:p>
            <a:pPr lvl="1">
              <a:defRPr/>
            </a:pPr>
            <a:endParaRPr lang="en-GB" altLang="en-US" sz="200" kern="0" dirty="0"/>
          </a:p>
        </p:txBody>
      </p:sp>
    </p:spTree>
    <p:extLst>
      <p:ext uri="{BB962C8B-B14F-4D97-AF65-F5344CB8AC3E}">
        <p14:creationId xmlns:p14="http://schemas.microsoft.com/office/powerpoint/2010/main" val="3634225088"/>
      </p:ext>
    </p:extLst>
  </p:cSld>
  <p:clrMapOvr>
    <a:masterClrMapping/>
  </p:clrMapOvr>
  <p:transition spd="slow" advClick="0" advTm="30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E-mail exploder woe (5)</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26</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Meanwhile, MCC and ETSI IT have undertaken to look at alternative solutions to the exchange of written information during e-meetings – for example, bulletin boards, independent </a:t>
            </a:r>
            <a:r>
              <a:rPr lang="en-GB" altLang="en-US" sz="2000" kern="0" dirty="0" err="1"/>
              <a:t>ListServ</a:t>
            </a:r>
            <a:r>
              <a:rPr lang="en-GB" altLang="en-US" sz="2000" kern="0" dirty="0"/>
              <a:t> server (and licence) to run the RAN1 exploder separately from other lists.</a:t>
            </a:r>
          </a:p>
          <a:p>
            <a:pPr>
              <a:buFontTx/>
              <a:buBlip>
                <a:blip r:embed="rId3"/>
              </a:buBlip>
              <a:defRPr/>
            </a:pPr>
            <a:r>
              <a:rPr lang="en-GB" altLang="en-US" sz="2000" kern="0" dirty="0"/>
              <a:t>The service offering of any alternative tool would have to retain all the positive features of </a:t>
            </a:r>
            <a:r>
              <a:rPr lang="en-GB" altLang="en-US" sz="2000" kern="0" dirty="0" err="1"/>
              <a:t>ListServ</a:t>
            </a:r>
            <a:r>
              <a:rPr lang="en-GB" altLang="en-US" sz="2000" kern="0" dirty="0"/>
              <a:t> in terms of rapid access to messages, long-term easy access to message archive, … - as well as having sufficient capacity for the foreseeable expansion of information exchange for 3GPP groups.</a:t>
            </a:r>
          </a:p>
          <a:p>
            <a:pPr>
              <a:buFontTx/>
              <a:buBlip>
                <a:blip r:embed="rId3"/>
              </a:buBlip>
              <a:defRPr/>
            </a:pPr>
            <a:r>
              <a:rPr lang="en-GB" altLang="en-US" sz="2000" kern="0" dirty="0"/>
              <a:t>Such alternatives could have a substantial cost (e.g. an additional </a:t>
            </a:r>
            <a:r>
              <a:rPr lang="en-GB" altLang="en-US" sz="2000" kern="0" dirty="0" err="1"/>
              <a:t>ListServ</a:t>
            </a:r>
            <a:r>
              <a:rPr lang="en-GB" altLang="en-US" sz="2000" kern="0" dirty="0"/>
              <a:t> licence is around 25000 €).</a:t>
            </a:r>
          </a:p>
          <a:p>
            <a:pPr>
              <a:buFontTx/>
              <a:buBlip>
                <a:blip r:embed="rId3"/>
              </a:buBlip>
              <a:defRPr/>
            </a:pPr>
            <a:r>
              <a:rPr lang="en-GB" altLang="en-US" sz="2000" kern="0" dirty="0"/>
              <a:t>No conclusions have yet been reached, so … watch this space.</a:t>
            </a:r>
          </a:p>
        </p:txBody>
      </p:sp>
    </p:spTree>
    <p:extLst>
      <p:ext uri="{BB962C8B-B14F-4D97-AF65-F5344CB8AC3E}">
        <p14:creationId xmlns:p14="http://schemas.microsoft.com/office/powerpoint/2010/main" val="766363917"/>
      </p:ext>
    </p:extLst>
  </p:cSld>
  <p:clrMapOvr>
    <a:masterClrMapping/>
  </p:clrMapOvr>
  <p:transition spd="slow" advClick="0" advTm="30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0" y="397230"/>
            <a:ext cx="7780713"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3GPP Working Procedures “crisis annex”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27</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540230"/>
            <a:ext cx="8905460" cy="47253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sz="2400" b="1" dirty="0"/>
              <a:t>Annex I:      </a:t>
            </a:r>
            <a:br>
              <a:rPr lang="en-GB" sz="2400" b="1" dirty="0"/>
            </a:br>
            <a:r>
              <a:rPr lang="en-GB" sz="2400" b="1" dirty="0"/>
              <a:t>Special procedures for exceptional situations restricting travel</a:t>
            </a:r>
          </a:p>
          <a:p>
            <a:pPr>
              <a:buFontTx/>
              <a:buBlip>
                <a:blip r:embed="rId3"/>
              </a:buBlip>
              <a:defRPr/>
            </a:pPr>
            <a:endParaRPr lang="en-GB" altLang="en-US" sz="2000" kern="0" dirty="0"/>
          </a:p>
          <a:p>
            <a:pPr>
              <a:buFontTx/>
              <a:buBlip>
                <a:blip r:embed="rId3"/>
              </a:buBlip>
              <a:defRPr/>
            </a:pPr>
            <a:r>
              <a:rPr lang="en-GB" altLang="en-US" sz="2000" kern="0" dirty="0"/>
              <a:t>The Covid-19 outbreak of late 2019 became critical in early 2020, and almost all countries of the world restricted business and leisure activities. Nearly all international travel became impossible almost overnight. It became unfeasible to hold normal, face-to-face 3GPP meetings after January.</a:t>
            </a:r>
          </a:p>
          <a:p>
            <a:pPr>
              <a:buFontTx/>
              <a:buBlip>
                <a:blip r:embed="rId3"/>
              </a:buBlip>
              <a:defRPr/>
            </a:pPr>
            <a:r>
              <a:rPr lang="en-GB" altLang="en-US" sz="2000" kern="0" dirty="0"/>
              <a:t>A few meetings were cancelled but most were converted to all-electronic “e-meetings” using email exchange and live conferences using GoToMeeting™ for smaller meetings or GoToWebinar™ for larger groups.</a:t>
            </a:r>
          </a:p>
          <a:p>
            <a:pPr marL="0" indent="0">
              <a:buNone/>
              <a:defRPr/>
            </a:pP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295968684"/>
      </p:ext>
    </p:extLst>
  </p:cSld>
  <p:clrMapOvr>
    <a:masterClrMapping/>
  </p:clrMapOvr>
  <p:transition spd="slow" advClick="0" advTm="30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0" y="397230"/>
            <a:ext cx="7780713"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3GPP Working Procedures “crisis annex”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28</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540230"/>
            <a:ext cx="8905460" cy="47253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It was quickly realized that not only were e-meetings substantially less efficient than face-to-face meetings, for a number of reasons amongst which the impossibility of corridor meetings, coffee break discussions and ad hoc congregation, and exchanges of e-mails were inherently slower than verbal discussion.</a:t>
            </a:r>
          </a:p>
          <a:p>
            <a:pPr>
              <a:buFontTx/>
              <a:buBlip>
                <a:blip r:embed="rId3"/>
              </a:buBlip>
              <a:defRPr/>
            </a:pPr>
            <a:r>
              <a:rPr lang="en-GB" altLang="en-US" sz="2000" kern="0" dirty="0"/>
              <a:t>Furthermore, since the Working Procedures stipulate that all non-F2F meetings are ipso facto of type “ad hoc” – even if they were a replacement for an “ordinary” meeting – and this had ramifications:</a:t>
            </a:r>
          </a:p>
          <a:p>
            <a:pPr>
              <a:buFontTx/>
              <a:buBlip>
                <a:blip r:embed="rId3"/>
              </a:buBlip>
              <a:defRPr/>
            </a:pPr>
            <a:r>
              <a:rPr lang="en-GB" altLang="en-US" sz="2000" kern="0" dirty="0"/>
              <a:t>Decision making in the absence of consensus became more difficult because </a:t>
            </a:r>
          </a:p>
          <a:p>
            <a:pPr lvl="1">
              <a:buBlip>
                <a:blip r:embed="rId3"/>
              </a:buBlip>
              <a:defRPr/>
            </a:pPr>
            <a:r>
              <a:rPr lang="en-GB" altLang="en-US" sz="1600" kern="0" dirty="0"/>
              <a:t>voting is forbidden at “ad hoc” meetings and therefore</a:t>
            </a:r>
          </a:p>
          <a:p>
            <a:pPr lvl="1">
              <a:buBlip>
                <a:blip r:embed="rId3"/>
              </a:buBlip>
              <a:defRPr/>
            </a:pPr>
            <a:r>
              <a:rPr lang="en-GB" altLang="en-US" sz="1600" kern="0" dirty="0"/>
              <a:t>it was pointless to establish Working Agreements because they could not be resolved by vote.</a:t>
            </a:r>
          </a:p>
          <a:p>
            <a:pPr>
              <a:buBlip>
                <a:blip r:embed="rId3"/>
              </a:buBlip>
              <a:defRPr/>
            </a:pPr>
            <a:r>
              <a:rPr lang="en-GB" altLang="en-US" sz="2000" kern="0" dirty="0"/>
              <a:t>Moreover, representation at “ad hoc” meetings does not count towards the accrual and maintenance of voting rights in a group, and neither does non-representation influence loss of voting rights. In effect, voting rights became frozen at the point of the previous “ordinary” (F2F) meeting of the group.</a:t>
            </a:r>
          </a:p>
          <a:p>
            <a:pPr marL="0" indent="0">
              <a:buNone/>
              <a:defRPr/>
            </a:pP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1332229614"/>
      </p:ext>
    </p:extLst>
  </p:cSld>
  <p:clrMapOvr>
    <a:masterClrMapping/>
  </p:clrMapOvr>
  <p:transition spd="slow" advClick="0" advTm="30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0" y="397230"/>
            <a:ext cx="7780713"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3GPP Working Procedures “crisis annex”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540230"/>
            <a:ext cx="8905460" cy="47253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The PCG’s ad hoc group on Working Procedures quickly started work on devising adapted rules, and phase 1 of those rules were brought into force on 15 May, taking the form of a new annex to the Working Procedures. The PCG can declare the modified procedures of this annex “on” or “off” at short notice, as the situation demands. The rules were immediately brought into force.</a:t>
            </a:r>
          </a:p>
          <a:p>
            <a:pPr>
              <a:buFontTx/>
              <a:buBlip>
                <a:blip r:embed="rId3"/>
              </a:buBlip>
              <a:defRPr/>
            </a:pPr>
            <a:r>
              <a:rPr lang="en-GB" altLang="en-US" sz="2000" kern="0" dirty="0"/>
              <a:t>Annex I allows for technical and procedural votes to take place at “ad hoc” e-meetings which replace “ordinary” meetings, and puts in place mechanisms by which voting can be carried out, suspending the rule whereby remote (rather than F2F) </a:t>
            </a:r>
            <a:r>
              <a:rPr lang="en-GB" altLang="en-US" sz="2000" kern="0"/>
              <a:t>participation detracted </a:t>
            </a:r>
            <a:r>
              <a:rPr lang="en-GB" altLang="en-US" sz="2000" kern="0" dirty="0"/>
              <a:t>from voting rights. It thus becomes possible to resolve Working Agreements if a vote is needed.</a:t>
            </a:r>
          </a:p>
          <a:p>
            <a:pPr>
              <a:buFontTx/>
              <a:buBlip>
                <a:blip r:embed="rId3"/>
              </a:buBlip>
              <a:defRPr/>
            </a:pPr>
            <a:r>
              <a:rPr lang="en-GB" altLang="en-US" sz="2000" kern="0" dirty="0"/>
              <a:t>However, annex I does not enable elections for Chairman or Vice-Chairman to take place, even if there is only one candidate per position. This implies that some incumbents whose term would normally have come to an end will have to prolong their terms until elections again become possible.</a:t>
            </a:r>
            <a:br>
              <a:rPr lang="en-GB" altLang="en-US" sz="2000" kern="0" dirty="0"/>
            </a:b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1724695968"/>
      </p:ext>
    </p:extLst>
  </p:cSld>
  <p:clrMapOvr>
    <a:masterClrMapping/>
  </p:clrMapOvr>
  <p:transition spd="slow" advClick="0" advTm="30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 (2)</a:t>
            </a:r>
            <a:endParaRPr lang="en-GB" dirty="0"/>
          </a:p>
        </p:txBody>
      </p:sp>
      <p:sp>
        <p:nvSpPr>
          <p:cNvPr id="2" name="TextBox 1">
            <a:extLst>
              <a:ext uri="{FF2B5EF4-FFF2-40B4-BE49-F238E27FC236}">
                <a16:creationId xmlns:a16="http://schemas.microsoft.com/office/drawing/2014/main" id="{6A1A9A3F-9D30-4383-BAB5-C6F646E5B172}"/>
              </a:ext>
            </a:extLst>
          </p:cNvPr>
          <p:cNvSpPr txBox="1"/>
          <p:nvPr/>
        </p:nvSpPr>
        <p:spPr>
          <a:xfrm>
            <a:off x="303213" y="1932998"/>
            <a:ext cx="4746567" cy="3385542"/>
          </a:xfrm>
          <a:prstGeom prst="rect">
            <a:avLst/>
          </a:prstGeom>
          <a:noFill/>
        </p:spPr>
        <p:txBody>
          <a:bodyPr wrap="square" rtlCol="0">
            <a:spAutoFit/>
          </a:bodyPr>
          <a:lstStyle/>
          <a:p>
            <a:pPr marL="285750" indent="-285750">
              <a:buFont typeface="Arial" panose="020B0604020202020204" pitchFamily="34" charset="0"/>
              <a:buChar char="•"/>
            </a:pPr>
            <a:r>
              <a:rPr lang="en-GB" sz="1600" b="1" dirty="0"/>
              <a:t>Young Ik Jo </a:t>
            </a:r>
            <a:r>
              <a:rPr lang="en-GB" sz="1400" dirty="0"/>
              <a:t>joined MCC in January 2020 as “roving supporter” to the RAN groups, spending most of his time alongside Kai-Erik Sunell with RAN4.</a:t>
            </a:r>
            <a:br>
              <a:rPr lang="en-GB" sz="1400" dirty="0"/>
            </a:br>
            <a:r>
              <a:rPr lang="en-GB" sz="1400" dirty="0"/>
              <a:t>Young Ik now takes over support of RAN3 from Issam Toufik.</a:t>
            </a:r>
            <a:br>
              <a:rPr lang="en-GB" sz="1400" dirty="0"/>
            </a:br>
            <a:r>
              <a:rPr lang="en-GB" sz="1400" dirty="0">
                <a:hlinkClick r:id="rId2"/>
              </a:rPr>
              <a:t>https://www.3gpp.org/people/2102-Young-Ik</a:t>
            </a:r>
            <a:br>
              <a:rPr lang="en-GB" sz="1400" dirty="0"/>
            </a:br>
            <a:br>
              <a:rPr lang="en-GB" sz="1400" dirty="0"/>
            </a:br>
            <a:endParaRPr lang="en-GB" sz="1400" dirty="0"/>
          </a:p>
          <a:p>
            <a:pPr marL="285750" indent="-285750">
              <a:buFont typeface="Arial" panose="020B0604020202020204" pitchFamily="34" charset="0"/>
              <a:buChar char="•"/>
            </a:pPr>
            <a:r>
              <a:rPr lang="en-GB" sz="1600" b="1" dirty="0"/>
              <a:t>A.N. Other</a:t>
            </a:r>
            <a:r>
              <a:rPr lang="en-GB" sz="1400" dirty="0"/>
              <a:t> will join MCC shortly – the start date has been delayed from June 2020 due to formalities retarded by Covid-19 measures, but we hope the new person will be in post in September. It is envisaged that AN Other will initially take over the RAN Rover position left vacant by Young </a:t>
            </a:r>
            <a:r>
              <a:rPr lang="en-GB" sz="1400" dirty="0" err="1"/>
              <a:t>Ik’s</a:t>
            </a:r>
            <a:r>
              <a:rPr lang="en-GB" sz="1400" dirty="0"/>
              <a:t> move.</a:t>
            </a:r>
            <a:br>
              <a:rPr lang="en-GB" sz="1400" dirty="0"/>
            </a:br>
            <a:endParaRPr lang="en-GB" sz="1400" dirty="0"/>
          </a:p>
        </p:txBody>
      </p:sp>
      <p:pic>
        <p:nvPicPr>
          <p:cNvPr id="5" name="Picture 4" descr="A person wearing a suit and tie smiling at the camera&#10;&#10;Description automatically generated">
            <a:extLst>
              <a:ext uri="{FF2B5EF4-FFF2-40B4-BE49-F238E27FC236}">
                <a16:creationId xmlns:a16="http://schemas.microsoft.com/office/drawing/2014/main" id="{4DD230FB-0661-4E34-B2A3-09B75A15CE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4284" y="1567238"/>
            <a:ext cx="1658112" cy="2304288"/>
          </a:xfrm>
          <a:prstGeom prst="rect">
            <a:avLst/>
          </a:prstGeom>
        </p:spPr>
      </p:pic>
    </p:spTree>
    <p:extLst>
      <p:ext uri="{BB962C8B-B14F-4D97-AF65-F5344CB8AC3E}">
        <p14:creationId xmlns:p14="http://schemas.microsoft.com/office/powerpoint/2010/main" val="2644116205"/>
      </p:ext>
    </p:extLst>
  </p:cSld>
  <p:clrMapOvr>
    <a:masterClrMapping/>
  </p:clrMapOvr>
  <p:transition spd="slow">
    <p:cover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0" y="397230"/>
            <a:ext cx="7780713"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3GPP Working Procedures “crisis annex” (4)</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30</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540230"/>
            <a:ext cx="8905460" cy="47253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It is intended that the PCG’s ad hoc group on Working Procedures start to examine the need for further crisis amendments to 3GPP’s rules, starting in early July 2020.</a:t>
            </a:r>
          </a:p>
          <a:p>
            <a:pPr>
              <a:buFontTx/>
              <a:buBlip>
                <a:blip r:embed="rId3"/>
              </a:buBlip>
              <a:defRPr/>
            </a:pPr>
            <a:r>
              <a:rPr lang="en-GB" altLang="en-US" sz="2000" kern="0" dirty="0"/>
              <a:t>Phase 2 may result in determining ways by which elections could be held, and may potentially devise other rules or guidance on how the usual efficiency of 3GPP’s activities may be maintained or improved. Expect more news in September!</a:t>
            </a:r>
          </a:p>
          <a:p>
            <a:pPr>
              <a:buFontTx/>
              <a:buBlip>
                <a:blip r:embed="rId3"/>
              </a:buBlip>
              <a:defRPr/>
            </a:pPr>
            <a:r>
              <a:rPr lang="en-GB" altLang="en-US" sz="2000" kern="0" dirty="0"/>
              <a:t>The urgency with which the TSGs and WGs had to react to the sudden imposition of abnormal “</a:t>
            </a:r>
            <a:r>
              <a:rPr lang="en-GB" altLang="en-US" sz="2000" kern="0" dirty="0" err="1"/>
              <a:t>Covid</a:t>
            </a:r>
            <a:r>
              <a:rPr lang="en-GB" altLang="en-US" sz="2000" kern="0" dirty="0"/>
              <a:t>” conditions has unfortunately meant that harmonization of methodologies adopted by the groups to cope with the needs of e-meetings has not been possible, with many WGs even within a given TSG having minor or not so minor variations of novel procedures. It may be possible to harmonize these in time, but the important fact is that … business has continued to be conducted, albeit not quite “as normal”.</a:t>
            </a:r>
          </a:p>
          <a:p>
            <a:pPr>
              <a:buFontTx/>
              <a:buBlip>
                <a:blip r:embed="rId3"/>
              </a:buBlip>
              <a:defRPr/>
            </a:pPr>
            <a:r>
              <a:rPr lang="en-GB" altLang="en-US" sz="2000" kern="0" dirty="0"/>
              <a:t>Let us hope that something approaching normality can be resumed soon ...</a:t>
            </a:r>
            <a:br>
              <a:rPr lang="en-GB" altLang="en-US" sz="2000" kern="0" dirty="0"/>
            </a:b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3596453807"/>
      </p:ext>
    </p:extLst>
  </p:cSld>
  <p:clrMapOvr>
    <a:masterClrMapping/>
  </p:clrMapOvr>
  <p:transition spd="slow" advClick="0" advTm="30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032555" y="121217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Tail piece</a:t>
            </a:r>
            <a:endParaRPr lang="en-GB" sz="2800" dirty="0"/>
          </a:p>
        </p:txBody>
      </p:sp>
      <p:pic>
        <p:nvPicPr>
          <p:cNvPr id="1026" name="Picture 2" descr="Tail Clip Art ">
            <a:extLst>
              <a:ext uri="{FF2B5EF4-FFF2-40B4-BE49-F238E27FC236}">
                <a16:creationId xmlns:a16="http://schemas.microsoft.com/office/drawing/2014/main" id="{FB19BA84-95E9-4785-86E4-10B8BA16E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44" y="2527527"/>
            <a:ext cx="3810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7211286"/>
      </p:ext>
    </p:extLst>
  </p:cSld>
  <p:clrMapOvr>
    <a:masterClrMapping/>
  </p:clrMapOvr>
  <p:transition spd="slow">
    <p:cover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375497"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 word (or three) from the outgoing </a:t>
            </a:r>
            <a:br>
              <a:rPr lang="en-GB" altLang="en-US" dirty="0"/>
            </a:br>
            <a:r>
              <a:rPr lang="en-GB" altLang="en-US" dirty="0"/>
              <a:t>MCC Director and 3GPP Specs Manager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0" y="2118875"/>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1600" kern="0" dirty="0"/>
              <a:t>I joined ETSI in 1991 to take over the position of ISDN standards manager. But between the time of the job being advertised and my taking up the post, I discovered that the ISDN project had come to an end! Since my new manager had started his one-month summer holiday on the very day my employment at ETSI started, I was left largely to write my own job description. I discovered that the ISDN standards had been managed using a small database designed by a member of ETSI’s IT dept in Borland dBase III. I proceeded to expand this simple but effective tool with a view to managing the entire ETSI work programme of standardization – which in 1991 comprised only around a hundred items.</a:t>
            </a:r>
          </a:p>
          <a:p>
            <a:pPr>
              <a:buFontTx/>
              <a:buBlip>
                <a:blip r:embed="rId3"/>
              </a:buBlip>
              <a:defRPr/>
            </a:pPr>
            <a:r>
              <a:rPr lang="en-GB" altLang="en-US" sz="1600" kern="0" dirty="0"/>
              <a:t>In the fulness of time, dBase IV (see, already progress!) had been replaced by a centralized database application, “Standards Monitoring”, designed by Digital Equipment Corporation (remember them?) running on a VAX. And, learning from this experience, in a couple of years more, this was in its turn superseded by a Windows desktop application “Work Programme Management” (WPM) interfacing to a SQL Server database. WPM is still running to this day, though additionally it now has a web interface to allow the world to track ETSI work items and publications. Including those transposing 3GPP TSs and TRs.</a:t>
            </a:r>
            <a:br>
              <a:rPr lang="en-GB" altLang="en-US" sz="1600" kern="0" dirty="0"/>
            </a:br>
            <a:br>
              <a:rPr lang="en-GB" altLang="en-US" sz="1600" kern="0" dirty="0"/>
            </a:br>
            <a:br>
              <a:rPr lang="en-GB" altLang="en-US" sz="1600" kern="0" dirty="0"/>
            </a:br>
            <a:endParaRPr lang="en-GB" altLang="en-US" sz="800" kern="0" dirty="0"/>
          </a:p>
        </p:txBody>
      </p:sp>
    </p:spTree>
    <p:extLst>
      <p:ext uri="{BB962C8B-B14F-4D97-AF65-F5344CB8AC3E}">
        <p14:creationId xmlns:p14="http://schemas.microsoft.com/office/powerpoint/2010/main" val="983092323"/>
      </p:ext>
    </p:extLst>
  </p:cSld>
  <p:clrMapOvr>
    <a:masterClrMapping/>
  </p:clrMapOvr>
  <p:transition spd="slow" advClick="0" advTm="30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375497"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 word (or three) from the outgoing </a:t>
            </a:r>
            <a:br>
              <a:rPr lang="en-GB" altLang="en-US" dirty="0"/>
            </a:br>
            <a:r>
              <a:rPr lang="en-GB" altLang="en-US" dirty="0"/>
              <a:t>MCC Director and 3GPP Specs Manager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33</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0" y="2118875"/>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1600" kern="0" dirty="0"/>
              <a:t>By the mid-1990s, after a stint as secretary of ETSI’s Sixth Strategic Review Committee, I had become technical officer for a succession of Technical Committees, culminating in TC SPS, which was by that time nearing the completion of Europe’s ISDN standards – just in time for subscriber access to move away from 2B+D protocols to the increasingly powerful ADSL standards. By 1998, TC SPS was producing roughly the same number of ETSI publications as was TC SMG. These two technical committees accounted for about three quarters of ETSI’s entire output. This period of my ETSI career came to an end after I had helped with the merger of TCs SPS and NA – both of which had started life in CEPT long before the creation of ETSI – resulting in TC SPAN.</a:t>
            </a:r>
            <a:r>
              <a:rPr lang="en-GB" altLang="en-US" sz="1200" kern="0" dirty="0"/>
              <a:t> </a:t>
            </a:r>
            <a:br>
              <a:rPr lang="en-GB" altLang="en-US" sz="1200" kern="0" dirty="0"/>
            </a:br>
            <a:r>
              <a:rPr lang="en-GB" altLang="en-US" sz="1200" kern="0" dirty="0"/>
              <a:t>(TC SPAN eventually merged with TC TIPHON to become TC TISPAN.)</a:t>
            </a:r>
          </a:p>
          <a:p>
            <a:pPr>
              <a:buBlip>
                <a:blip r:embed="rId3"/>
              </a:buBlip>
              <a:defRPr/>
            </a:pPr>
            <a:r>
              <a:rPr lang="en-GB" altLang="en-US" sz="1600" kern="0" dirty="0"/>
              <a:t>Meanwhile, ETSI’s then Director General, Karl Heinz </a:t>
            </a:r>
            <a:r>
              <a:rPr lang="en-GB" altLang="en-US" sz="1600" kern="0" dirty="0" err="1"/>
              <a:t>Rosenbrock</a:t>
            </a:r>
            <a:r>
              <a:rPr lang="en-GB" altLang="en-US" sz="1600" kern="0" dirty="0"/>
              <a:t>, had spent the year 1998 in negotiations with other regional/national standards development organizations, and had co-opted a number of ETSIs’ technical officers to assist in supporting the embryo Third Generation Partnership Project. As a supposed expert in fixed network standards, my first role was as secretary of TSG CN </a:t>
            </a:r>
            <a:r>
              <a:rPr lang="en-GB" altLang="en-US" sz="1200" kern="0" dirty="0"/>
              <a:t>(Core Networks, later combined with TSG Terminals to become TSG CT)</a:t>
            </a:r>
            <a:r>
              <a:rPr lang="en-GB" altLang="en-US" sz="1600" kern="0" dirty="0"/>
              <a:t> and its (then) three working groups. The four original TSGs –  CN, RAN, T and SA – held their first combined meeting in December of that year, attracting some 600 delegates.</a:t>
            </a:r>
            <a:br>
              <a:rPr lang="en-GB" altLang="en-US" sz="1600" kern="0" dirty="0"/>
            </a:br>
            <a:br>
              <a:rPr lang="en-GB" altLang="en-US" sz="1600" kern="0" dirty="0"/>
            </a:br>
            <a:endParaRPr lang="en-GB" altLang="en-US" sz="800" kern="0" dirty="0"/>
          </a:p>
        </p:txBody>
      </p:sp>
    </p:spTree>
    <p:extLst>
      <p:ext uri="{BB962C8B-B14F-4D97-AF65-F5344CB8AC3E}">
        <p14:creationId xmlns:p14="http://schemas.microsoft.com/office/powerpoint/2010/main" val="4130391312"/>
      </p:ext>
    </p:extLst>
  </p:cSld>
  <p:clrMapOvr>
    <a:masterClrMapping/>
  </p:clrMapOvr>
  <p:transition spd="slow" advClick="0" advTm="30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375497"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 word (or three) from the outgoing </a:t>
            </a:r>
            <a:br>
              <a:rPr lang="en-GB" altLang="en-US" dirty="0"/>
            </a:br>
            <a:r>
              <a:rPr lang="en-GB" altLang="en-US" dirty="0"/>
              <a:t>MCC Director and 3GPP Specs Manager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34</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0" y="2118875"/>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1600" kern="0" dirty="0"/>
              <a:t>In 1999, the support of the new cellular partnership project was concentrated into a new ETSI department, the Mobile Competence Centre, headed by Adrian </a:t>
            </a:r>
            <a:r>
              <a:rPr lang="en-GB" altLang="en-US" sz="1600" kern="0" dirty="0" err="1"/>
              <a:t>Scrase</a:t>
            </a:r>
            <a:r>
              <a:rPr lang="en-GB" altLang="en-US" sz="1600" kern="0" dirty="0"/>
              <a:t>. MCC was to do for 3GPP what the GSM Permanent Nucleus, later PT12, had done for CEPT GSM and ETSI TC SMG.</a:t>
            </a:r>
          </a:p>
          <a:p>
            <a:pPr>
              <a:buBlip>
                <a:blip r:embed="rId3"/>
              </a:buBlip>
              <a:defRPr/>
            </a:pPr>
            <a:r>
              <a:rPr lang="en-GB" altLang="en-US" sz="1600" kern="0" dirty="0"/>
              <a:t>Nevertheless, at first I retained my responsibility for TC SPS until after the merger with TC NA. Thus, having supported TSG meetings #1 and #2, I returned full time to the fixed network world.</a:t>
            </a:r>
          </a:p>
          <a:p>
            <a:pPr>
              <a:buBlip>
                <a:blip r:embed="rId3"/>
              </a:buBlip>
              <a:defRPr/>
            </a:pPr>
            <a:r>
              <a:rPr lang="en-GB" altLang="en-US" sz="1600" kern="0" dirty="0"/>
              <a:t>At the end of 1999, Ian Doig (now late and much lamented), who had been the technical officer supporting TC SMG for several years, left ETSI, and Adrian asked me to step in as Ian’s replacement, and thus, after a short overlap with Ian (covering TSGs#5, conveniently held in Nice), I officially joined the 3GPP support team full time at the start of 2000, with the role of Specifications Manager.</a:t>
            </a:r>
          </a:p>
          <a:p>
            <a:pPr>
              <a:buBlip>
                <a:blip r:embed="rId3"/>
              </a:buBlip>
              <a:defRPr/>
            </a:pPr>
            <a:r>
              <a:rPr lang="en-GB" altLang="en-US" sz="1600" kern="0" dirty="0"/>
              <a:t>In due course, ETSI TC SMG transferred its responsibilities to 3GPP, and PT12 (by that time officially called STF12) was merged into MCC, and as Adrian </a:t>
            </a:r>
            <a:r>
              <a:rPr lang="en-GB" altLang="en-US" sz="1600" kern="0" dirty="0" err="1"/>
              <a:t>Scrase</a:t>
            </a:r>
            <a:r>
              <a:rPr lang="en-GB" altLang="en-US" sz="1600" kern="0" dirty="0"/>
              <a:t> took on additional responsibilities within ETSI, becoming Chief Technical Officer, I became the MCC department’s manager.</a:t>
            </a:r>
          </a:p>
          <a:p>
            <a:pPr>
              <a:buBlip>
                <a:blip r:embed="rId3"/>
              </a:buBlip>
              <a:defRPr/>
            </a:pPr>
            <a:r>
              <a:rPr lang="en-GB" altLang="en-US" sz="1600" kern="0" dirty="0"/>
              <a:t>Early on, I developed a small MS Access database to manage the 3GPP specs. After a few years, this database application (3SS) had grown to include management of CRs, meetings, work items, </a:t>
            </a:r>
            <a:r>
              <a:rPr lang="en-GB" altLang="en-US" sz="1600" kern="0" dirty="0" err="1"/>
              <a:t>TDocs</a:t>
            </a:r>
            <a:r>
              <a:rPr lang="en-GB" altLang="en-US" sz="1600" kern="0" dirty="0"/>
              <a:t>, and almost all facets of 3GPP “back office” life, and even drove many pages of the 3GPP web site. In 2015, 3SS was (almost) superseded by the 3GPP Ultimate Portal, 3GU.</a:t>
            </a:r>
          </a:p>
          <a:p>
            <a:pPr marL="0" indent="0">
              <a:buNone/>
              <a:defRPr/>
            </a:pPr>
            <a:br>
              <a:rPr lang="en-GB" altLang="en-US" sz="1600" kern="0" dirty="0"/>
            </a:br>
            <a:endParaRPr lang="en-GB" altLang="en-US" sz="800" kern="0" dirty="0"/>
          </a:p>
        </p:txBody>
      </p:sp>
    </p:spTree>
    <p:extLst>
      <p:ext uri="{BB962C8B-B14F-4D97-AF65-F5344CB8AC3E}">
        <p14:creationId xmlns:p14="http://schemas.microsoft.com/office/powerpoint/2010/main" val="1530089074"/>
      </p:ext>
    </p:extLst>
  </p:cSld>
  <p:clrMapOvr>
    <a:masterClrMapping/>
  </p:clrMapOvr>
  <p:transition spd="slow" advClick="0" advTm="30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375497"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 word (or three) from the outgoing </a:t>
            </a:r>
            <a:br>
              <a:rPr lang="en-GB" altLang="en-US" dirty="0"/>
            </a:br>
            <a:r>
              <a:rPr lang="en-GB" altLang="en-US" dirty="0"/>
              <a:t>MCC Director and 3GPP Specs Manager (4)</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0" y="2118875"/>
            <a:ext cx="8905460" cy="37166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1600" kern="0" dirty="0"/>
              <a:t>Although I have been full time in MCC for more than twenty years, I was not the first entrant who is still around: Maurice Pope had been technical editor for TC SMG for some time before I made the transition from the fixed to the mobile world, and Alain Sultan had already been a member of PT12 for a couple of years. Both are still in MCC, and will, I hope, remain there for years to come. Also transferring from PT12 was Paolo Usai, who retired in January 2020. A number of other PT12 members also transferred to MCC, but these are all long gone, absorbed back into industry (though quite a few are still working in 3GPP and attending meetings). So much for history. </a:t>
            </a:r>
          </a:p>
          <a:p>
            <a:pPr>
              <a:buBlip>
                <a:blip r:embed="rId3"/>
              </a:buBlip>
              <a:defRPr/>
            </a:pPr>
            <a:r>
              <a:rPr lang="en-GB" altLang="en-US" sz="1600" kern="0" dirty="0"/>
              <a:t>So now, I should like to say simply what fun and what a privilege it has been to work with such splendid colleagues both in ETSI MCC and in the TSGs and in the WGs for which I have from time to time acted as stand-in Secretary. To those hard-working and dedicated chairmen and delegates, working long – sometimes very long indeed – days and weeks in this fascinating business, I can honestly say that I have thoroughly enjoyed my entire professional life in the telecommunications industry since university graduation 45 years ago; and no period more so than the last two decades with 3GPP and MCC. </a:t>
            </a:r>
          </a:p>
          <a:p>
            <a:pPr>
              <a:buBlip>
                <a:blip r:embed="rId3"/>
              </a:buBlip>
              <a:defRPr/>
            </a:pPr>
            <a:r>
              <a:rPr lang="en-GB" altLang="en-US" sz="1600" kern="0" dirty="0"/>
              <a:t>My father was a dental surgeon and encouraged me to follow in his footsteps. I am really pleased that, for once, I did not listen to him – what experiences I would have missed! </a:t>
            </a:r>
          </a:p>
          <a:p>
            <a:pPr marL="0" indent="0">
              <a:buNone/>
              <a:defRPr/>
            </a:pPr>
            <a:br>
              <a:rPr lang="en-GB" altLang="en-US" sz="1600" kern="0" dirty="0"/>
            </a:br>
            <a:endParaRPr lang="en-GB" altLang="en-US" sz="800" kern="0" dirty="0"/>
          </a:p>
        </p:txBody>
      </p:sp>
    </p:spTree>
    <p:extLst>
      <p:ext uri="{BB962C8B-B14F-4D97-AF65-F5344CB8AC3E}">
        <p14:creationId xmlns:p14="http://schemas.microsoft.com/office/powerpoint/2010/main" val="2922720529"/>
      </p:ext>
    </p:extLst>
  </p:cSld>
  <p:clrMapOvr>
    <a:masterClrMapping/>
  </p:clrMapOvr>
  <p:transition spd="slow" advClick="0" advTm="3000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375497"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A word (or three) from the outgoing </a:t>
            </a:r>
            <a:br>
              <a:rPr lang="en-GB" altLang="en-US" dirty="0"/>
            </a:br>
            <a:r>
              <a:rPr lang="en-GB" altLang="en-US" dirty="0"/>
              <a:t>MCC Director and 3GPP Specs Manager (5)</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36</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0" y="1978433"/>
            <a:ext cx="8905460" cy="38571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1600" kern="0" dirty="0"/>
              <a:t>I finish my Oscars-like speech by thanking really sincerely Adrian </a:t>
            </a:r>
            <a:r>
              <a:rPr lang="en-GB" altLang="en-US" sz="1600" kern="0" dirty="0" err="1"/>
              <a:t>Scrase</a:t>
            </a:r>
            <a:r>
              <a:rPr lang="en-GB" altLang="en-US" sz="1600" kern="0" dirty="0"/>
              <a:t> for asking for my transfer to MCC all those years ago (and apparently having never regretted it), to Karl Heinz </a:t>
            </a:r>
            <a:r>
              <a:rPr lang="en-GB" altLang="en-US" sz="1600" kern="0" dirty="0" err="1"/>
              <a:t>Rosenbrock</a:t>
            </a:r>
            <a:r>
              <a:rPr lang="en-GB" altLang="en-US" sz="1600" kern="0" dirty="0"/>
              <a:t> for acceding to that request, and for the support and camaraderie of my MCC colleagues over the years. And of course, the thousands of dedicated delegates attending 3GPP meetings, and their colleagues behind the scenes, many of whom I only know as e-mail addresses. Not forgetting the valiant chairmen and vice-chairmen of 3GPP groups over the years. And now*, I will slip away gracefully to grow potatoes and spend a little less time in front of a computer.</a:t>
            </a:r>
            <a:br>
              <a:rPr lang="en-GB" altLang="en-US" sz="1600" kern="0" dirty="0"/>
            </a:br>
            <a:br>
              <a:rPr lang="en-GB" altLang="en-US" sz="1600" kern="0" dirty="0"/>
            </a:br>
            <a:endParaRPr lang="en-GB" altLang="en-US" sz="1600" kern="0" dirty="0"/>
          </a:p>
          <a:p>
            <a:pPr>
              <a:buBlip>
                <a:blip r:embed="rId3"/>
              </a:buBlip>
              <a:defRPr/>
            </a:pPr>
            <a:r>
              <a:rPr lang="en-GB" altLang="en-US" sz="1600" kern="0" dirty="0"/>
              <a:t>Question: How do you identify an introvert engineer?</a:t>
            </a:r>
            <a:br>
              <a:rPr lang="en-GB" altLang="en-US" sz="1600" kern="0" dirty="0"/>
            </a:br>
            <a:r>
              <a:rPr lang="en-GB" altLang="en-US" sz="1600" kern="0" dirty="0"/>
              <a:t>Answer: He looks at his shoes when he is talking to you.</a:t>
            </a:r>
            <a:br>
              <a:rPr lang="en-GB" altLang="en-US" sz="1600" kern="0" dirty="0"/>
            </a:br>
            <a:r>
              <a:rPr lang="en-GB" altLang="en-US" sz="1600" kern="0" dirty="0"/>
              <a:t>Question: How do you identify an </a:t>
            </a:r>
            <a:r>
              <a:rPr lang="en-GB" altLang="en-US" sz="1600" i="1" kern="0" dirty="0"/>
              <a:t>extrovert</a:t>
            </a:r>
            <a:r>
              <a:rPr lang="en-GB" altLang="en-US" sz="1600" kern="0" dirty="0"/>
              <a:t> engineer?</a:t>
            </a:r>
            <a:br>
              <a:rPr lang="en-GB" altLang="en-US" sz="1600" kern="0" dirty="0"/>
            </a:br>
            <a:r>
              <a:rPr lang="en-GB" altLang="en-US" sz="1600" kern="0" dirty="0"/>
              <a:t>Answer: He looks at </a:t>
            </a:r>
            <a:r>
              <a:rPr lang="en-GB" altLang="en-US" sz="1600" i="1" kern="0" dirty="0"/>
              <a:t>your</a:t>
            </a:r>
            <a:r>
              <a:rPr lang="en-GB" altLang="en-US" sz="1600" kern="0" dirty="0"/>
              <a:t> shoes when he is talking to you.</a:t>
            </a:r>
            <a:br>
              <a:rPr lang="en-GB" altLang="en-US" sz="1600" kern="0" dirty="0"/>
            </a:br>
            <a:r>
              <a:rPr lang="en-GB" altLang="en-US" sz="1600" kern="0" dirty="0"/>
              <a:t>Question: How do you identify a 3GPP engineer?</a:t>
            </a:r>
            <a:br>
              <a:rPr lang="en-GB" altLang="en-US" sz="1600" kern="0" dirty="0"/>
            </a:br>
            <a:r>
              <a:rPr lang="en-GB" altLang="en-US" sz="1600" kern="0" dirty="0"/>
              <a:t>Answer: He – or she – is utterly and unconditionally enthusiastic and dedicated to the 3GPP phenomenon. And hardly ever looks at his shoes, or yours.</a:t>
            </a:r>
          </a:p>
          <a:p>
            <a:pPr>
              <a:buBlip>
                <a:blip r:embed="rId3"/>
              </a:buBlip>
              <a:defRPr/>
            </a:pPr>
            <a:r>
              <a:rPr lang="en-GB" altLang="en-US" sz="1600" kern="0" dirty="0"/>
              <a:t>I leave you in the tender and very capable care of </a:t>
            </a:r>
            <a:r>
              <a:rPr lang="en-GB" altLang="en-US" sz="1600" b="1" kern="0" dirty="0"/>
              <a:t>Issam</a:t>
            </a:r>
            <a:r>
              <a:rPr lang="en-GB" altLang="en-US" sz="1600" kern="0" dirty="0"/>
              <a:t> and </a:t>
            </a:r>
            <a:r>
              <a:rPr lang="en-GB" altLang="en-US" sz="1600" b="1" kern="0" dirty="0"/>
              <a:t>Frédéric</a:t>
            </a:r>
            <a:r>
              <a:rPr lang="en-GB" altLang="en-US" sz="1600" kern="0" dirty="0"/>
              <a:t> …</a:t>
            </a:r>
            <a:endParaRPr lang="en-GB" altLang="en-US" sz="800" kern="0" dirty="0"/>
          </a:p>
        </p:txBody>
      </p:sp>
      <p:sp>
        <p:nvSpPr>
          <p:cNvPr id="2" name="TextBox 1">
            <a:extLst>
              <a:ext uri="{FF2B5EF4-FFF2-40B4-BE49-F238E27FC236}">
                <a16:creationId xmlns:a16="http://schemas.microsoft.com/office/drawing/2014/main" id="{DAC5CE92-0C9F-43E0-9E03-AEDCC42CB1B2}"/>
              </a:ext>
            </a:extLst>
          </p:cNvPr>
          <p:cNvSpPr txBox="1"/>
          <p:nvPr/>
        </p:nvSpPr>
        <p:spPr>
          <a:xfrm>
            <a:off x="315884" y="3811011"/>
            <a:ext cx="8720051" cy="400110"/>
          </a:xfrm>
          <a:prstGeom prst="rect">
            <a:avLst/>
          </a:prstGeom>
          <a:noFill/>
        </p:spPr>
        <p:txBody>
          <a:bodyPr wrap="square" rtlCol="0">
            <a:spAutoFit/>
          </a:bodyPr>
          <a:lstStyle/>
          <a:p>
            <a:r>
              <a:rPr lang="en-GB" dirty="0"/>
              <a:t>* Well actually, I will still be around during TSGs #89 since I will not stop work in MCC until the end of September 2020, and even after that, I will spend six months using up my backlog of unspent leave before I formally retire from ETSI in March 2021.</a:t>
            </a:r>
          </a:p>
        </p:txBody>
      </p:sp>
    </p:spTree>
    <p:extLst>
      <p:ext uri="{BB962C8B-B14F-4D97-AF65-F5344CB8AC3E}">
        <p14:creationId xmlns:p14="http://schemas.microsoft.com/office/powerpoint/2010/main" val="3200353956"/>
      </p:ext>
    </p:extLst>
  </p:cSld>
  <p:clrMapOvr>
    <a:masterClrMapping/>
  </p:clrMapOvr>
  <p:transition spd="slow" advClick="0" advTm="3000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2"/>
              </a:rPr>
              <a:t>www.3gpp.org</a:t>
            </a:r>
            <a:endParaRPr lang="en-GB" sz="2800" b="1" dirty="0">
              <a:cs typeface="+mn-cs"/>
            </a:endParaRPr>
          </a:p>
          <a:p>
            <a:pPr algn="ctr" eaLnBrk="0" hangingPunct="0">
              <a:defRPr/>
            </a:pPr>
            <a:r>
              <a:rPr lang="en-GB" sz="2800" b="1" dirty="0">
                <a:cs typeface="+mn-cs"/>
                <a:hlinkClick r:id="rId3"/>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pic>
        <p:nvPicPr>
          <p:cNvPr id="3" name="Picture 2" descr="A picture containing tree, drawing&#10;&#10;Description automatically generated">
            <a:extLst>
              <a:ext uri="{FF2B5EF4-FFF2-40B4-BE49-F238E27FC236}">
                <a16:creationId xmlns:a16="http://schemas.microsoft.com/office/drawing/2014/main" id="{A5075252-5FE2-4D70-8126-8AE2CB753F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8084" y="4265725"/>
            <a:ext cx="1371600" cy="1176528"/>
          </a:xfrm>
          <a:prstGeom prst="rect">
            <a:avLst/>
          </a:prstGeom>
        </p:spPr>
      </p:pic>
      <p:pic>
        <p:nvPicPr>
          <p:cNvPr id="6" name="Picture 5">
            <a:extLst>
              <a:ext uri="{FF2B5EF4-FFF2-40B4-BE49-F238E27FC236}">
                <a16:creationId xmlns:a16="http://schemas.microsoft.com/office/drawing/2014/main" id="{BD0452BC-2A28-4AD3-9162-3AA6CB1C3FF5}"/>
              </a:ext>
            </a:extLst>
          </p:cNvPr>
          <p:cNvPicPr>
            <a:picLocks noChangeAspect="1"/>
          </p:cNvPicPr>
          <p:nvPr/>
        </p:nvPicPr>
        <p:blipFill>
          <a:blip r:embed="rId5"/>
          <a:stretch>
            <a:fillRect/>
          </a:stretch>
        </p:blipFill>
        <p:spPr>
          <a:xfrm>
            <a:off x="5549323" y="3292388"/>
            <a:ext cx="1061314" cy="17107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 (3)</a:t>
            </a:r>
            <a:endParaRPr lang="en-GB" dirty="0"/>
          </a:p>
        </p:txBody>
      </p:sp>
      <p:sp>
        <p:nvSpPr>
          <p:cNvPr id="2" name="TextBox 1">
            <a:extLst>
              <a:ext uri="{FF2B5EF4-FFF2-40B4-BE49-F238E27FC236}">
                <a16:creationId xmlns:a16="http://schemas.microsoft.com/office/drawing/2014/main" id="{6A1A9A3F-9D30-4383-BAB5-C6F646E5B172}"/>
              </a:ext>
            </a:extLst>
          </p:cNvPr>
          <p:cNvSpPr txBox="1"/>
          <p:nvPr/>
        </p:nvSpPr>
        <p:spPr>
          <a:xfrm>
            <a:off x="303213" y="1932998"/>
            <a:ext cx="4746567" cy="2893100"/>
          </a:xfrm>
          <a:prstGeom prst="rect">
            <a:avLst/>
          </a:prstGeom>
          <a:noFill/>
        </p:spPr>
        <p:txBody>
          <a:bodyPr wrap="square" rtlCol="0">
            <a:spAutoFit/>
          </a:bodyPr>
          <a:lstStyle/>
          <a:p>
            <a:pPr marL="285750" indent="-285750">
              <a:buFont typeface="Arial" panose="020B0604020202020204" pitchFamily="34" charset="0"/>
              <a:buChar char="•"/>
            </a:pPr>
            <a:r>
              <a:rPr lang="en-GB" sz="1400" dirty="0"/>
              <a:t>Resulting from the major changes announced in the previous two slides, it is possible that further personnel changes will follow later this year or early next in order to balance the workload within MCC.</a:t>
            </a:r>
            <a:br>
              <a:rPr lang="en-GB" sz="1400" dirty="0"/>
            </a:br>
            <a:br>
              <a:rPr lang="en-GB" sz="1400" dirty="0"/>
            </a:br>
            <a:r>
              <a:rPr lang="en-GB" sz="1400" dirty="0"/>
              <a:t>Issam is handing over support of RAN3 to Young Ik. However, for the moment, Frédéric will continue to support CT1.</a:t>
            </a:r>
            <a:br>
              <a:rPr lang="en-GB" sz="1400" dirty="0"/>
            </a:br>
            <a:br>
              <a:rPr lang="en-GB" sz="1400" dirty="0"/>
            </a:br>
            <a:r>
              <a:rPr lang="en-GB" sz="1400" dirty="0"/>
              <a:t>The position of RAN Rover will remain vacant until the new MCC person can take up the position.</a:t>
            </a:r>
            <a:br>
              <a:rPr lang="en-GB" sz="1400" dirty="0"/>
            </a:br>
            <a:br>
              <a:rPr lang="en-GB" sz="1400" dirty="0"/>
            </a:br>
            <a:r>
              <a:rPr lang="en-GB" sz="1400" dirty="0"/>
              <a:t>Watch this space for the next thrilling instalment !</a:t>
            </a:r>
          </a:p>
        </p:txBody>
      </p:sp>
      <p:sp>
        <p:nvSpPr>
          <p:cNvPr id="3" name="TextBox 2">
            <a:extLst>
              <a:ext uri="{FF2B5EF4-FFF2-40B4-BE49-F238E27FC236}">
                <a16:creationId xmlns:a16="http://schemas.microsoft.com/office/drawing/2014/main" id="{164E7D3E-199D-4E45-A663-FF03C101F857}"/>
              </a:ext>
            </a:extLst>
          </p:cNvPr>
          <p:cNvSpPr txBox="1"/>
          <p:nvPr/>
        </p:nvSpPr>
        <p:spPr>
          <a:xfrm rot="19891901">
            <a:off x="4505498" y="2685011"/>
            <a:ext cx="3674226" cy="338554"/>
          </a:xfrm>
          <a:prstGeom prst="rect">
            <a:avLst/>
          </a:prstGeom>
          <a:noFill/>
          <a:ln>
            <a:solidFill>
              <a:schemeClr val="bg2">
                <a:lumMod val="90000"/>
              </a:schemeClr>
            </a:solidFill>
          </a:ln>
        </p:spPr>
        <p:txBody>
          <a:bodyPr wrap="square" rtlCol="0">
            <a:spAutoFit/>
          </a:bodyPr>
          <a:lstStyle/>
          <a:p>
            <a:pPr algn="ctr"/>
            <a:r>
              <a:rPr lang="en-GB" sz="1600" b="1" dirty="0">
                <a:solidFill>
                  <a:srgbClr val="0070C0"/>
                </a:solidFill>
                <a:highlight>
                  <a:srgbClr val="C6D254"/>
                </a:highlight>
                <a:latin typeface="Cavolini" panose="03000502040302020204" pitchFamily="66" charset="0"/>
                <a:cs typeface="Cavolini" panose="03000502040302020204" pitchFamily="66" charset="0"/>
              </a:rPr>
              <a:t>UNDER NEW MANAGEMENT</a:t>
            </a:r>
          </a:p>
        </p:txBody>
      </p:sp>
    </p:spTree>
    <p:extLst>
      <p:ext uri="{BB962C8B-B14F-4D97-AF65-F5344CB8AC3E}">
        <p14:creationId xmlns:p14="http://schemas.microsoft.com/office/powerpoint/2010/main" val="1162983749"/>
      </p:ext>
    </p:extLst>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descr="A picture containing tree, drawing&#10;&#10;Description automatically generated">
            <a:extLst>
              <a:ext uri="{FF2B5EF4-FFF2-40B4-BE49-F238E27FC236}">
                <a16:creationId xmlns:a16="http://schemas.microsoft.com/office/drawing/2014/main" id="{BA87D6FD-7452-4E3E-934E-A692469DF9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576" t="29104" r="12943" b="23866"/>
          <a:stretch/>
        </p:blipFill>
        <p:spPr>
          <a:xfrm>
            <a:off x="8064286" y="723840"/>
            <a:ext cx="1021571" cy="553313"/>
          </a:xfrm>
          <a:prstGeom prst="rect">
            <a:avLst/>
          </a:prstGeom>
        </p:spPr>
      </p:pic>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2020-01-01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a:t>
            </a:r>
            <a:r>
              <a:rPr lang="en-US" sz="800" dirty="0" err="1"/>
              <a:t>Ik</a:t>
            </a:r>
            <a:r>
              <a:rPr lang="en-US" sz="800" dirty="0"/>
              <a:t> Jo</a:t>
            </a:r>
          </a:p>
        </p:txBody>
      </p:sp>
      <p:cxnSp>
        <p:nvCxnSpPr>
          <p:cNvPr id="3" name="Straight Arrow Connector 2">
            <a:extLst>
              <a:ext uri="{FF2B5EF4-FFF2-40B4-BE49-F238E27FC236}">
                <a16:creationId xmlns:a16="http://schemas.microsoft.com/office/drawing/2014/main" id="{8F37CD5E-5C15-4F2B-BCF2-1D19BD8CB928}"/>
              </a:ext>
            </a:extLst>
          </p:cNvPr>
          <p:cNvCxnSpPr>
            <a:cxnSpLocks/>
          </p:cNvCxnSpPr>
          <p:nvPr/>
        </p:nvCxnSpPr>
        <p:spPr bwMode="auto">
          <a:xfrm flipH="1" flipV="1">
            <a:off x="8678012" y="1176735"/>
            <a:ext cx="1" cy="638397"/>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cxnSp>
        <p:nvCxnSpPr>
          <p:cNvPr id="95" name="Straight Arrow Connector 94">
            <a:extLst>
              <a:ext uri="{FF2B5EF4-FFF2-40B4-BE49-F238E27FC236}">
                <a16:creationId xmlns:a16="http://schemas.microsoft.com/office/drawing/2014/main" id="{8D8DD162-0197-4A50-BB68-B47D29D107C6}"/>
              </a:ext>
            </a:extLst>
          </p:cNvPr>
          <p:cNvCxnSpPr>
            <a:cxnSpLocks/>
          </p:cNvCxnSpPr>
          <p:nvPr/>
        </p:nvCxnSpPr>
        <p:spPr bwMode="auto">
          <a:xfrm flipV="1">
            <a:off x="2331023" y="1948382"/>
            <a:ext cx="5236128" cy="3633136"/>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cxnSp>
        <p:nvCxnSpPr>
          <p:cNvPr id="98" name="Straight Arrow Connector 97">
            <a:extLst>
              <a:ext uri="{FF2B5EF4-FFF2-40B4-BE49-F238E27FC236}">
                <a16:creationId xmlns:a16="http://schemas.microsoft.com/office/drawing/2014/main" id="{D4BE4A2F-D6EF-4F49-8196-20E43061CD94}"/>
              </a:ext>
            </a:extLst>
          </p:cNvPr>
          <p:cNvCxnSpPr>
            <a:cxnSpLocks/>
          </p:cNvCxnSpPr>
          <p:nvPr/>
        </p:nvCxnSpPr>
        <p:spPr bwMode="auto">
          <a:xfrm flipV="1">
            <a:off x="2353127" y="1791489"/>
            <a:ext cx="5104243" cy="2155823"/>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12F94857-69F8-48FC-AC6C-11B27D9BD71A}"/>
              </a:ext>
            </a:extLst>
          </p:cNvPr>
          <p:cNvCxnSpPr>
            <a:cxnSpLocks/>
            <a:endCxn id="13384" idx="1"/>
          </p:cNvCxnSpPr>
          <p:nvPr/>
        </p:nvCxnSpPr>
        <p:spPr bwMode="auto">
          <a:xfrm>
            <a:off x="612937" y="2935254"/>
            <a:ext cx="499571" cy="2659293"/>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9934421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1000"/>
                                        <p:tgtEl>
                                          <p:spTgt spid="10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500"/>
                                        <p:tgtEl>
                                          <p:spTgt spid="9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wipe(left)">
                                      <p:cBhvr>
                                        <p:cTn id="21" dur="500"/>
                                        <p:tgtEl>
                                          <p:spTgt spid="9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wipe(left)">
                                      <p:cBhvr>
                                        <p:cTn id="2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22737" y="122969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3318" name="AutoShape 6"/>
          <p:cNvSpPr>
            <a:spLocks noChangeArrowheads="1"/>
          </p:cNvSpPr>
          <p:nvPr/>
        </p:nvSpPr>
        <p:spPr bwMode="auto">
          <a:xfrm>
            <a:off x="7164838" y="2499276"/>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107688" y="4943299"/>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107688" y="4718511"/>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210875" y="5041488"/>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201350" y="5486599"/>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85720" y="5938304"/>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35723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br>
              <a:rPr lang="en-US" sz="800" dirty="0"/>
            </a:br>
            <a:r>
              <a:rPr lang="en-US" sz="800" b="1" dirty="0"/>
              <a:t>Specifications Manager</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83888" y="4275322"/>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64838" y="3086651"/>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91825" y="3757292"/>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217226" y="4277703"/>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2020-06-01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95" name="AutoShape 5">
            <a:extLst>
              <a:ext uri="{FF2B5EF4-FFF2-40B4-BE49-F238E27FC236}">
                <a16:creationId xmlns:a16="http://schemas.microsoft.com/office/drawing/2014/main" id="{5B341022-9E80-42CC-8BEC-AD51FC6B407B}"/>
              </a:ext>
            </a:extLst>
          </p:cNvPr>
          <p:cNvSpPr>
            <a:spLocks noChangeArrowheads="1"/>
          </p:cNvSpPr>
          <p:nvPr/>
        </p:nvSpPr>
        <p:spPr bwMode="auto">
          <a:xfrm>
            <a:off x="7138179" y="186444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Former Specifications Manager</a:t>
            </a:r>
            <a:br>
              <a:rPr lang="en-US" sz="800" dirty="0"/>
            </a:br>
            <a:r>
              <a:rPr lang="en-US" sz="800" dirty="0"/>
              <a:t>Former Director MCC, ETSI</a:t>
            </a:r>
          </a:p>
        </p:txBody>
      </p:sp>
      <p:sp>
        <p:nvSpPr>
          <p:cNvPr id="2" name="Oval 1">
            <a:extLst>
              <a:ext uri="{FF2B5EF4-FFF2-40B4-BE49-F238E27FC236}">
                <a16:creationId xmlns:a16="http://schemas.microsoft.com/office/drawing/2014/main" id="{A2EF1969-6599-4B38-B04F-175A7BDAAB7F}"/>
              </a:ext>
            </a:extLst>
          </p:cNvPr>
          <p:cNvSpPr/>
          <p:nvPr/>
        </p:nvSpPr>
        <p:spPr bwMode="auto">
          <a:xfrm>
            <a:off x="6955971" y="1055358"/>
            <a:ext cx="2041539" cy="726416"/>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98" name="Oval 97">
            <a:extLst>
              <a:ext uri="{FF2B5EF4-FFF2-40B4-BE49-F238E27FC236}">
                <a16:creationId xmlns:a16="http://schemas.microsoft.com/office/drawing/2014/main" id="{11137E04-63CA-443F-83F2-DA50D588A5B5}"/>
              </a:ext>
            </a:extLst>
          </p:cNvPr>
          <p:cNvSpPr/>
          <p:nvPr/>
        </p:nvSpPr>
        <p:spPr bwMode="auto">
          <a:xfrm>
            <a:off x="6971390" y="1730451"/>
            <a:ext cx="2041539" cy="726416"/>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106" name="Oval 105">
            <a:extLst>
              <a:ext uri="{FF2B5EF4-FFF2-40B4-BE49-F238E27FC236}">
                <a16:creationId xmlns:a16="http://schemas.microsoft.com/office/drawing/2014/main" id="{172F923C-A9F1-45D0-A577-6DDF5F01229E}"/>
              </a:ext>
            </a:extLst>
          </p:cNvPr>
          <p:cNvSpPr/>
          <p:nvPr/>
        </p:nvSpPr>
        <p:spPr bwMode="auto">
          <a:xfrm>
            <a:off x="1034623" y="5398941"/>
            <a:ext cx="1361319" cy="409937"/>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108" name="Oval 107">
            <a:extLst>
              <a:ext uri="{FF2B5EF4-FFF2-40B4-BE49-F238E27FC236}">
                <a16:creationId xmlns:a16="http://schemas.microsoft.com/office/drawing/2014/main" id="{409E30E8-F127-4CC6-950C-E3947C85F733}"/>
              </a:ext>
            </a:extLst>
          </p:cNvPr>
          <p:cNvSpPr/>
          <p:nvPr/>
        </p:nvSpPr>
        <p:spPr bwMode="auto">
          <a:xfrm>
            <a:off x="1050808" y="3733880"/>
            <a:ext cx="1361319" cy="567920"/>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89112567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22737" y="122969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3318" name="AutoShape 6"/>
          <p:cNvSpPr>
            <a:spLocks noChangeArrowheads="1"/>
          </p:cNvSpPr>
          <p:nvPr/>
        </p:nvSpPr>
        <p:spPr bwMode="auto">
          <a:xfrm>
            <a:off x="7164838" y="2499276"/>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107688" y="4943299"/>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107688" y="4718511"/>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210875" y="5041488"/>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201350" y="5486599"/>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85720" y="5938304"/>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35723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br>
              <a:rPr lang="en-US" sz="800" dirty="0"/>
            </a:br>
            <a:r>
              <a:rPr lang="en-US" sz="800" b="1" dirty="0"/>
              <a:t>Specifications Manager</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83888" y="4275322"/>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64838" y="3086651"/>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91825" y="3757292"/>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217226" y="4277703"/>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2020-06-01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95" name="AutoShape 5">
            <a:extLst>
              <a:ext uri="{FF2B5EF4-FFF2-40B4-BE49-F238E27FC236}">
                <a16:creationId xmlns:a16="http://schemas.microsoft.com/office/drawing/2014/main" id="{5B341022-9E80-42CC-8BEC-AD51FC6B407B}"/>
              </a:ext>
            </a:extLst>
          </p:cNvPr>
          <p:cNvSpPr>
            <a:spLocks noChangeArrowheads="1"/>
          </p:cNvSpPr>
          <p:nvPr/>
        </p:nvSpPr>
        <p:spPr bwMode="auto">
          <a:xfrm>
            <a:off x="7138179" y="186444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Former Specifications Manager</a:t>
            </a:r>
            <a:br>
              <a:rPr lang="en-US" sz="800" dirty="0"/>
            </a:br>
            <a:r>
              <a:rPr lang="en-US" sz="800" dirty="0"/>
              <a:t>Former Director MCC, ETSI</a:t>
            </a:r>
          </a:p>
        </p:txBody>
      </p:sp>
    </p:spTree>
    <p:extLst>
      <p:ext uri="{BB962C8B-B14F-4D97-AF65-F5344CB8AC3E}">
        <p14:creationId xmlns:p14="http://schemas.microsoft.com/office/powerpoint/2010/main" val="282572059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19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solidFill>
                  <a:schemeClr val="bg1"/>
                </a:solidFill>
              </a:rPr>
              <a:t>If your experiment needs a statistician, you need a better experiment.</a:t>
            </a:r>
          </a:p>
          <a:p>
            <a:r>
              <a:rPr lang="en-GB" i="1" dirty="0">
                <a:solidFill>
                  <a:schemeClr val="bg1"/>
                </a:solidFill>
              </a:rPr>
              <a:t> - Ernest Rutherford</a:t>
            </a:r>
          </a:p>
        </p:txBody>
      </p:sp>
      <p:pic>
        <p:nvPicPr>
          <p:cNvPr id="4" name="Picture 3">
            <a:extLst>
              <a:ext uri="{FF2B5EF4-FFF2-40B4-BE49-F238E27FC236}">
                <a16:creationId xmlns:a16="http://schemas.microsoft.com/office/drawing/2014/main" id="{BC6EA02E-A29F-40D7-9286-CEE8128D7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815" y="3429000"/>
            <a:ext cx="1576137" cy="1576137"/>
          </a:xfrm>
          <a:prstGeom prst="rect">
            <a:avLst/>
          </a:prstGeom>
        </p:spPr>
      </p:pic>
    </p:spTree>
  </p:cSld>
  <p:clrMapOvr>
    <a:masterClrMapping/>
  </p:clrMapOvr>
  <p:transition spd="slow">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656FEC4-5790-47B6-BB1C-37044C2408A2}"/>
              </a:ext>
            </a:extLst>
          </p:cNvPr>
          <p:cNvPicPr>
            <a:picLocks noChangeAspect="1"/>
          </p:cNvPicPr>
          <p:nvPr/>
        </p:nvPicPr>
        <p:blipFill>
          <a:blip r:embed="rId2"/>
          <a:stretch>
            <a:fillRect/>
          </a:stretch>
        </p:blipFill>
        <p:spPr>
          <a:xfrm>
            <a:off x="1364976" y="1210966"/>
            <a:ext cx="5934180" cy="2543100"/>
          </a:xfrm>
          <a:prstGeom prst="rect">
            <a:avLst/>
          </a:prstGeom>
        </p:spPr>
      </p:pic>
      <p:pic>
        <p:nvPicPr>
          <p:cNvPr id="6" name="Picture 5">
            <a:extLst>
              <a:ext uri="{FF2B5EF4-FFF2-40B4-BE49-F238E27FC236}">
                <a16:creationId xmlns:a16="http://schemas.microsoft.com/office/drawing/2014/main" id="{493E72B8-6D91-42B2-BAF2-2DBDF7D1C5FB}"/>
              </a:ext>
            </a:extLst>
          </p:cNvPr>
          <p:cNvPicPr>
            <a:picLocks noChangeAspect="1"/>
          </p:cNvPicPr>
          <p:nvPr/>
        </p:nvPicPr>
        <p:blipFill>
          <a:blip r:embed="rId3"/>
          <a:stretch>
            <a:fillRect/>
          </a:stretch>
        </p:blipFill>
        <p:spPr>
          <a:xfrm>
            <a:off x="1364975" y="3754066"/>
            <a:ext cx="5934179" cy="2548867"/>
          </a:xfrm>
          <a:prstGeom prst="rect">
            <a:avLst/>
          </a:prstGeom>
        </p:spPr>
      </p:pic>
      <p:sp>
        <p:nvSpPr>
          <p:cNvPr id="7" name="Rectangle 6">
            <a:extLst>
              <a:ext uri="{FF2B5EF4-FFF2-40B4-BE49-F238E27FC236}">
                <a16:creationId xmlns:a16="http://schemas.microsoft.com/office/drawing/2014/main" id="{5466F0DE-1011-4CCD-BFED-25C626D109D1}"/>
              </a:ext>
            </a:extLst>
          </p:cNvPr>
          <p:cNvSpPr/>
          <p:nvPr/>
        </p:nvSpPr>
        <p:spPr bwMode="auto">
          <a:xfrm>
            <a:off x="1936865" y="2342694"/>
            <a:ext cx="1612669" cy="279644"/>
          </a:xfrm>
          <a:prstGeom prst="rect">
            <a:avLst/>
          </a:prstGeom>
          <a:solidFill>
            <a:srgbClr val="FF9F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charset="0"/>
              </a:rPr>
              <a:t>3G era</a:t>
            </a:r>
          </a:p>
        </p:txBody>
      </p:sp>
      <p:sp>
        <p:nvSpPr>
          <p:cNvPr id="8" name="Rectangle 7">
            <a:extLst>
              <a:ext uri="{FF2B5EF4-FFF2-40B4-BE49-F238E27FC236}">
                <a16:creationId xmlns:a16="http://schemas.microsoft.com/office/drawing/2014/main" id="{C8AA3E27-3BD5-496F-9BCB-A90300E65890}"/>
              </a:ext>
            </a:extLst>
          </p:cNvPr>
          <p:cNvSpPr/>
          <p:nvPr/>
        </p:nvSpPr>
        <p:spPr bwMode="auto">
          <a:xfrm>
            <a:off x="3311776" y="1848794"/>
            <a:ext cx="2520447" cy="279644"/>
          </a:xfrm>
          <a:prstGeom prst="rect">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dirty="0">
                <a:latin typeface="Arial" charset="0"/>
              </a:rPr>
              <a:t>4</a:t>
            </a:r>
            <a:r>
              <a:rPr kumimoji="0" lang="en-GB" sz="1000" b="0" i="0" u="none" strike="noStrike" cap="none" normalizeH="0" baseline="0" dirty="0">
                <a:ln>
                  <a:noFill/>
                </a:ln>
                <a:solidFill>
                  <a:schemeClr val="tx1"/>
                </a:solidFill>
                <a:effectLst/>
                <a:latin typeface="Arial" charset="0"/>
              </a:rPr>
              <a:t>G era</a:t>
            </a:r>
          </a:p>
        </p:txBody>
      </p:sp>
      <p:sp>
        <p:nvSpPr>
          <p:cNvPr id="9" name="Rectangle 8">
            <a:extLst>
              <a:ext uri="{FF2B5EF4-FFF2-40B4-BE49-F238E27FC236}">
                <a16:creationId xmlns:a16="http://schemas.microsoft.com/office/drawing/2014/main" id="{8962A181-313C-404C-BB6E-22E9729321C9}"/>
              </a:ext>
            </a:extLst>
          </p:cNvPr>
          <p:cNvSpPr/>
          <p:nvPr/>
        </p:nvSpPr>
        <p:spPr bwMode="auto">
          <a:xfrm>
            <a:off x="5744095" y="1143108"/>
            <a:ext cx="1615440" cy="279644"/>
          </a:xfrm>
          <a:prstGeom prst="rect">
            <a:avLst/>
          </a:prstGeom>
          <a:solidFill>
            <a:schemeClr val="accent3">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charset="0"/>
              </a:rPr>
              <a:t>5G era</a:t>
            </a:r>
          </a:p>
        </p:txBody>
      </p:sp>
    </p:spTree>
  </p:cSld>
  <p:clrMapOvr>
    <a:masterClrMapping/>
  </p:clrMapOvr>
  <p:transition spd="slow">
    <p:cove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45830</TotalTime>
  <Words>3278</Words>
  <Application>Microsoft Office PowerPoint</Application>
  <PresentationFormat>On-screen Show (4:3)</PresentationFormat>
  <Paragraphs>358</Paragraphs>
  <Slides>37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Arial </vt:lpstr>
      <vt:lpstr>Calibri</vt:lpstr>
      <vt:lpstr>Cavolini</vt:lpstr>
      <vt:lpstr>Times New Roman</vt:lpstr>
      <vt:lpstr>Office Theme</vt:lpstr>
      <vt:lpstr>    Support Team Report    </vt:lpstr>
      <vt:lpstr>Changes of personnel (1)</vt:lpstr>
      <vt:lpstr>Changes of personnel (2)</vt:lpstr>
      <vt:lpstr>Changes of personnel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3GPP Marketing matters (highlights) </vt:lpstr>
      <vt:lpstr>PowerPoint Presentation</vt:lpstr>
      <vt:lpstr> E-mail exploder woe (1)</vt:lpstr>
      <vt:lpstr> E-mail exploder woe (2)</vt:lpstr>
      <vt:lpstr> E-mail exploder woe (3)</vt:lpstr>
      <vt:lpstr> E-mail exploder woe (4)</vt:lpstr>
      <vt:lpstr> E-mail exploder woe (5)</vt:lpstr>
      <vt:lpstr> 3GPP Working Procedures “crisis annex” (1)</vt:lpstr>
      <vt:lpstr> 3GPP Working Procedures “crisis annex” (2)</vt:lpstr>
      <vt:lpstr> 3GPP Working Procedures “crisis annex” (3)</vt:lpstr>
      <vt:lpstr> 3GPP Working Procedures “crisis annex” (4)</vt:lpstr>
      <vt:lpstr>PowerPoint Presentation</vt:lpstr>
      <vt:lpstr> A word (or three) from the outgoing  MCC Director and 3GPP Specs Manager (1)</vt:lpstr>
      <vt:lpstr> A word (or three) from the outgoing  MCC Director and 3GPP Specs Manager (2)</vt:lpstr>
      <vt:lpstr> A word (or three) from the outgoing  MCC Director and 3GPP Specs Manager (3)</vt:lpstr>
      <vt:lpstr> A word (or three) from the outgoing  MCC Director and 3GPP Specs Manager (4)</vt:lpstr>
      <vt:lpstr> A word (or three) from the outgoing  MCC Director and 3GPP Specs Manager (5)</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2019  All rights reserved</dc:description>
  <cp:lastModifiedBy>John M Meredith</cp:lastModifiedBy>
  <cp:revision>1716</cp:revision>
  <dcterms:created xsi:type="dcterms:W3CDTF">2008-08-30T09:32:10Z</dcterms:created>
  <dcterms:modified xsi:type="dcterms:W3CDTF">2020-06-22T06:44:35Z</dcterms:modified>
</cp:coreProperties>
</file>