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1"/>
  </p:sldMasterIdLst>
  <p:notesMasterIdLst>
    <p:notesMasterId r:id="rId26"/>
  </p:notesMasterIdLst>
  <p:handoutMasterIdLst>
    <p:handoutMasterId r:id="rId27"/>
  </p:handoutMasterIdLst>
  <p:sldIdLst>
    <p:sldId id="452" r:id="rId2"/>
    <p:sldId id="962" r:id="rId3"/>
    <p:sldId id="922" r:id="rId4"/>
    <p:sldId id="978" r:id="rId5"/>
    <p:sldId id="911" r:id="rId6"/>
    <p:sldId id="969" r:id="rId7"/>
    <p:sldId id="970" r:id="rId8"/>
    <p:sldId id="974" r:id="rId9"/>
    <p:sldId id="971" r:id="rId10"/>
    <p:sldId id="972" r:id="rId11"/>
    <p:sldId id="981" r:id="rId12"/>
    <p:sldId id="961" r:id="rId13"/>
    <p:sldId id="984" r:id="rId14"/>
    <p:sldId id="899" r:id="rId15"/>
    <p:sldId id="973" r:id="rId16"/>
    <p:sldId id="982" r:id="rId17"/>
    <p:sldId id="983" r:id="rId18"/>
    <p:sldId id="975" r:id="rId19"/>
    <p:sldId id="976" r:id="rId20"/>
    <p:sldId id="977" r:id="rId21"/>
    <p:sldId id="979" r:id="rId22"/>
    <p:sldId id="980" r:id="rId23"/>
    <p:sldId id="926" r:id="rId24"/>
    <p:sldId id="848" r:id="rId25"/>
  </p:sldIdLst>
  <p:sldSz cx="9144000" cy="6858000" type="screen4x3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72AF2F"/>
    <a:srgbClr val="B1D254"/>
    <a:srgbClr val="FF3300"/>
    <a:srgbClr val="FFCC00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0" autoAdjust="0"/>
    <p:restoredTop sz="94660" autoAdjust="0"/>
  </p:normalViewPr>
  <p:slideViewPr>
    <p:cSldViewPr snapToGrid="0">
      <p:cViewPr varScale="1">
        <p:scale>
          <a:sx n="67" d="100"/>
          <a:sy n="67" d="100"/>
        </p:scale>
        <p:origin x="1224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Delegates</c:v>
                </c:pt>
              </c:strCache>
            </c:strRef>
          </c:tx>
          <c:invertIfNegative val="0"/>
          <c:cat>
            <c:strRef>
              <c:f>Sheet1!$A$2:$A$9</c:f>
              <c:strCache>
                <c:ptCount val="8"/>
                <c:pt idx="0">
                  <c:v>#90</c:v>
                </c:pt>
                <c:pt idx="1">
                  <c:v>#90bis</c:v>
                </c:pt>
                <c:pt idx="2">
                  <c:v>#91</c:v>
                </c:pt>
                <c:pt idx="3">
                  <c:v>#92</c:v>
                </c:pt>
                <c:pt idx="4">
                  <c:v>#92bis</c:v>
                </c:pt>
                <c:pt idx="5">
                  <c:v>#93</c:v>
                </c:pt>
                <c:pt idx="6">
                  <c:v>#94-e</c:v>
                </c:pt>
                <c:pt idx="7">
                  <c:v>#95-e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372</c:v>
                </c:pt>
                <c:pt idx="1">
                  <c:v>324</c:v>
                </c:pt>
                <c:pt idx="2">
                  <c:v>387</c:v>
                </c:pt>
                <c:pt idx="3">
                  <c:v>266</c:v>
                </c:pt>
                <c:pt idx="4">
                  <c:v>298</c:v>
                </c:pt>
                <c:pt idx="5">
                  <c:v>382</c:v>
                </c:pt>
                <c:pt idx="6">
                  <c:v>226</c:v>
                </c:pt>
                <c:pt idx="7">
                  <c:v>308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3E-483D-8DF8-A1FF20310C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77855032"/>
        <c:axId val="277856992"/>
      </c:barChart>
      <c:catAx>
        <c:axId val="27785503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277856992"/>
        <c:crosses val="autoZero"/>
        <c:auto val="1"/>
        <c:lblAlgn val="ctr"/>
        <c:lblOffset val="100"/>
        <c:noMultiLvlLbl val="0"/>
      </c:catAx>
      <c:valAx>
        <c:axId val="27785699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277855032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Contributions</c:v>
                </c:pt>
              </c:strCache>
            </c:strRef>
          </c:tx>
          <c:invertIfNegative val="0"/>
          <c:cat>
            <c:strRef>
              <c:f>Sheet1!$A$2:$A$9</c:f>
              <c:strCache>
                <c:ptCount val="8"/>
                <c:pt idx="0">
                  <c:v>#90</c:v>
                </c:pt>
                <c:pt idx="1">
                  <c:v>#90bis</c:v>
                </c:pt>
                <c:pt idx="2">
                  <c:v>#91</c:v>
                </c:pt>
                <c:pt idx="3">
                  <c:v>#92</c:v>
                </c:pt>
                <c:pt idx="4">
                  <c:v>#92bis</c:v>
                </c:pt>
                <c:pt idx="5">
                  <c:v>#93</c:v>
                </c:pt>
                <c:pt idx="6">
                  <c:v>#94-e</c:v>
                </c:pt>
                <c:pt idx="7">
                  <c:v>#95-e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2584</c:v>
                </c:pt>
                <c:pt idx="1">
                  <c:v>2774</c:v>
                </c:pt>
                <c:pt idx="2">
                  <c:v>2337</c:v>
                </c:pt>
                <c:pt idx="3">
                  <c:v>2576</c:v>
                </c:pt>
                <c:pt idx="4">
                  <c:v>2230</c:v>
                </c:pt>
                <c:pt idx="5">
                  <c:v>2886</c:v>
                </c:pt>
                <c:pt idx="6">
                  <c:v>2883</c:v>
                </c:pt>
                <c:pt idx="7">
                  <c:v>3297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FF-400B-85C1-29ACCAC54A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7476016"/>
        <c:axId val="281678656"/>
      </c:barChart>
      <c:catAx>
        <c:axId val="36747601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281678656"/>
        <c:crosses val="autoZero"/>
        <c:auto val="1"/>
        <c:lblAlgn val="ctr"/>
        <c:lblOffset val="100"/>
        <c:noMultiLvlLbl val="0"/>
      </c:catAx>
      <c:valAx>
        <c:axId val="281678656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367476016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49788" cy="3487738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2411" y="4417587"/>
            <a:ext cx="5145581" cy="418248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86934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698500" indent="-268288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074738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503363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1933575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3907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8479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3051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7623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fld id="{4F9D3412-1553-41F3-B70F-CF5E21A34C58}" type="slidenum">
              <a:rPr kumimoji="0" lang="ja-JP" altLang="en-GB" sz="1100">
                <a:latin typeface="Times New Roman" pitchFamily="18" charset="0"/>
                <a:cs typeface="Arial" charset="0"/>
              </a:rPr>
              <a:pPr/>
              <a:t>5</a:t>
            </a:fld>
            <a:endParaRPr kumimoji="0" lang="en-GB" altLang="ja-JP" sz="1100" dirty="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48288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656151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709499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620979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773861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698500" indent="-268288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074738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503363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1933575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3907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8479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3051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7623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fld id="{4F9D3412-1553-41F3-B70F-CF5E21A34C58}" type="slidenum">
              <a:rPr kumimoji="0" lang="ja-JP" altLang="en-GB" sz="1100">
                <a:latin typeface="Times New Roman" pitchFamily="18" charset="0"/>
                <a:cs typeface="Arial" charset="0"/>
              </a:rPr>
              <a:pPr/>
              <a:t>14</a:t>
            </a:fld>
            <a:endParaRPr kumimoji="0" lang="en-GB" altLang="ja-JP" sz="1100" dirty="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8207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46831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</p:spPr>
        <p:txBody>
          <a:bodyPr/>
          <a:lstStyle>
            <a:lvl1pPr>
              <a:defRPr/>
            </a:lvl1pPr>
          </a:lstStyle>
          <a:p>
            <a:fld id="{ED32EBC1-262A-4BE7-B9F3-9F3AFBBA0893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3D7228-79D2-4A43-9F7D-95D572D85026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83F171-0A11-43E5-B070-5F21A599C37C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D729CA9-0B79-4B9A-B62F-ED6DB8AE837C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851C810-DF41-44A4-96B1-30899027F1DF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1FE3C95-0919-4D11-B52B-A1D487465AA3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609000-B0AB-4B70-92DC-1906A0EA0615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F5F441D-FDC9-4917-8782-9FB1A52175EE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CF5DB0B-C0D7-4C62-A89C-F6E83EC7A4B0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F83FCB4-3B62-4790-B149-1B187BB8C5D5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1FDCA5-AF96-43E1-A56E-6D95327FFFD0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88281B7-44C3-492A-8DFD-11FF2867AA2E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27038" y="6473825"/>
            <a:ext cx="7178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© 3GPP 2020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3GPP_TM_R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br>
              <a:rPr lang="en-US" altLang="zh-CN" dirty="0"/>
            </a:br>
            <a:br>
              <a:rPr lang="en-US" altLang="zh-CN" dirty="0"/>
            </a:br>
            <a:endParaRPr lang="en-GB" altLang="zh-CN" dirty="0">
              <a:ea typeface="SimSun" pitchFamily="2" charset="-122"/>
            </a:endParaRPr>
          </a:p>
        </p:txBody>
      </p:sp>
      <p:sp>
        <p:nvSpPr>
          <p:cNvPr id="5125" name="Subtitle 6"/>
          <p:cNvSpPr>
            <a:spLocks noGrp="1"/>
          </p:cNvSpPr>
          <p:nvPr>
            <p:ph type="subTitle" idx="4294967295"/>
          </p:nvPr>
        </p:nvSpPr>
        <p:spPr>
          <a:xfrm>
            <a:off x="2125744" y="4096574"/>
            <a:ext cx="5651369" cy="379414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GB" altLang="en-US" sz="2000" dirty="0">
                <a:latin typeface="Arial" charset="0"/>
              </a:rPr>
              <a:t>Steven Chen</a:t>
            </a:r>
          </a:p>
          <a:p>
            <a:pPr marL="0" indent="0">
              <a:buFontTx/>
              <a:buNone/>
            </a:pPr>
            <a:r>
              <a:rPr lang="en-GB" altLang="en-US" sz="2000" dirty="0">
                <a:latin typeface="Arial" charset="0"/>
              </a:rPr>
              <a:t>RAN4 Chairman (FUTUREWEI)</a:t>
            </a:r>
          </a:p>
        </p:txBody>
      </p:sp>
      <p:sp>
        <p:nvSpPr>
          <p:cNvPr id="12" name="Text Box 63"/>
          <p:cNvSpPr txBox="1">
            <a:spLocks noChangeArrowheads="1"/>
          </p:cNvSpPr>
          <p:nvPr/>
        </p:nvSpPr>
        <p:spPr bwMode="auto">
          <a:xfrm>
            <a:off x="1182688" y="2459038"/>
            <a:ext cx="6427787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Status Report RAN WG4</a:t>
            </a:r>
            <a:b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</a:br>
            <a: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to TSG-RAN #8</a:t>
            </a:r>
            <a:r>
              <a:rPr lang="en-US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8-e</a:t>
            </a:r>
            <a:endParaRPr lang="en-US" altLang="zh-CN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7" name="Text Box 65"/>
          <p:cNvSpPr txBox="1">
            <a:spLocks noChangeArrowheads="1"/>
          </p:cNvSpPr>
          <p:nvPr/>
        </p:nvSpPr>
        <p:spPr bwMode="auto">
          <a:xfrm>
            <a:off x="273347" y="258763"/>
            <a:ext cx="71135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ts val="0"/>
              </a:spcBef>
              <a:buFontTx/>
              <a:buNone/>
            </a:pPr>
            <a:r>
              <a:rPr lang="en-GB" altLang="en-US" sz="2000" b="1" dirty="0">
                <a:latin typeface="Arial" charset="0"/>
                <a:cs typeface="Times New Roman" pitchFamily="18" charset="0"/>
              </a:rPr>
              <a:t>3GPP TSG RAN #8</a:t>
            </a:r>
            <a:r>
              <a:rPr lang="en-US" altLang="en-US" sz="2000" b="1" dirty="0">
                <a:latin typeface="Arial" charset="0"/>
                <a:cs typeface="Times New Roman" pitchFamily="18" charset="0"/>
              </a:rPr>
              <a:t>8-e</a:t>
            </a:r>
            <a:r>
              <a:rPr lang="en-GB" altLang="en-US" sz="2000" b="1" dirty="0">
                <a:latin typeface="Arial" charset="0"/>
                <a:cs typeface="Times New Roman" pitchFamily="18" charset="0"/>
              </a:rPr>
              <a:t>				RP-200525</a:t>
            </a:r>
          </a:p>
          <a:p>
            <a:pPr eaLnBrk="1" hangingPunct="1">
              <a:spcBef>
                <a:spcPts val="0"/>
              </a:spcBef>
              <a:buFontTx/>
              <a:buNone/>
            </a:pPr>
            <a:r>
              <a:rPr lang="en-US" altLang="zh-CN" sz="2000" b="1" dirty="0">
                <a:latin typeface="Arial" charset="0"/>
                <a:cs typeface="Times New Roman" pitchFamily="18" charset="0"/>
              </a:rPr>
              <a:t>E-meeting, June 29 - July 3, 2020</a:t>
            </a:r>
            <a:endParaRPr lang="en-GB" altLang="en-US" sz="2000" b="1" dirty="0">
              <a:latin typeface="Arial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R17 NR RAN4 led WI/SIs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10</a:t>
            </a:fld>
            <a:endParaRPr lang="en-GB" alt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2F21C06E-30B1-4D0F-A716-949CF4D201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0226906"/>
              </p:ext>
            </p:extLst>
          </p:nvPr>
        </p:nvGraphicFramePr>
        <p:xfrm>
          <a:off x="457200" y="1600200"/>
          <a:ext cx="7572375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6717">
                  <a:extLst>
                    <a:ext uri="{9D8B030D-6E8A-4147-A177-3AD203B41FA5}">
                      <a16:colId xmlns:a16="http://schemas.microsoft.com/office/drawing/2014/main" val="2761071237"/>
                    </a:ext>
                  </a:extLst>
                </a:gridCol>
                <a:gridCol w="1848627">
                  <a:extLst>
                    <a:ext uri="{9D8B030D-6E8A-4147-A177-3AD203B41FA5}">
                      <a16:colId xmlns:a16="http://schemas.microsoft.com/office/drawing/2014/main" val="473441720"/>
                    </a:ext>
                  </a:extLst>
                </a:gridCol>
                <a:gridCol w="3997031">
                  <a:extLst>
                    <a:ext uri="{9D8B030D-6E8A-4147-A177-3AD203B41FA5}">
                      <a16:colId xmlns:a16="http://schemas.microsoft.com/office/drawing/2014/main" val="5890372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Target completion date from last RAN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1719081"/>
                  </a:ext>
                </a:extLst>
              </a:tr>
              <a:tr h="559435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NR_FR2_FWA_Bn257_Bn258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Sep 2020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Feb 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Ongoing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49577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Introduction of NR band n13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Sep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Ongoing</a:t>
                      </a:r>
                    </a:p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74201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SI: FS_6425_10500MHz _NR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Dec.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Ongoing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1405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SI: FR2 Test enhancement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Sep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 discussion in Q2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0568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78813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694" y="0"/>
            <a:ext cx="7291566" cy="922149"/>
          </a:xfrm>
        </p:spPr>
        <p:txBody>
          <a:bodyPr/>
          <a:lstStyle/>
          <a:p>
            <a:r>
              <a:rPr lang="en-GB" dirty="0"/>
              <a:t> Rel-16 NR Basket WI Status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8613" y="636841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en-US" sz="2000" dirty="0"/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r>
              <a:rPr lang="en-US" altLang="ja-JP" sz="2000" dirty="0">
                <a:ea typeface="MS PGothic" panose="020B0600070205080204" pitchFamily="50" charset="-128"/>
              </a:rPr>
              <a:t>Above revised WIDs have been endorsed by RAN4</a:t>
            </a:r>
          </a:p>
          <a:p>
            <a:pPr marL="457200" lvl="1" indent="0">
              <a:buNone/>
            </a:pPr>
            <a:endParaRPr lang="en-US" sz="1800" dirty="0">
              <a:ea typeface="MS PGothic" panose="020B0600070205080204" pitchFamily="50" charset="-128"/>
            </a:endParaRPr>
          </a:p>
          <a:p>
            <a:pPr lvl="1"/>
            <a:endParaRPr lang="en-US" sz="1800" dirty="0">
              <a:ea typeface="MS PGothic" panose="020B0600070205080204" pitchFamily="50" charset="-128"/>
            </a:endParaRPr>
          </a:p>
          <a:p>
            <a:pPr marL="457200" lvl="1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600" dirty="0"/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11</a:t>
            </a:fld>
            <a:endParaRPr lang="en-GB" alt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8062905"/>
              </p:ext>
            </p:extLst>
          </p:nvPr>
        </p:nvGraphicFramePr>
        <p:xfrm>
          <a:off x="340520" y="1039559"/>
          <a:ext cx="8381999" cy="518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72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3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1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5381">
                <a:tc>
                  <a:txBody>
                    <a:bodyPr/>
                    <a:lstStyle/>
                    <a:p>
                      <a:r>
                        <a:rPr lang="en-US" sz="1600" dirty="0"/>
                        <a:t>WI 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Status Report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Revised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dirty="0"/>
                        <a:t>WID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intra-band 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RP-200652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RP-200656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Inter-band CA for 3 bands DL with 1 band 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RP-200917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RP-200918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Inter-band CA for 4 bands DL with 1 band 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RP-200654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RP-200658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2 bands DL with 2 bands UL (1 LTE band + 1 NR band)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RP-200751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RP-200752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3 bands DL with 2 bands UL (2 LTE bands + 1 NR band)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RP-201015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RP-201016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4 bands DL with 2 bands UL (3 LTE bands + 1 NR band)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RP-200653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RP-200657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5 bands DL with 2 bands UL (4 LTE bands + 1 NR band)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RP-200647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RP-200648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955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of x bands (xDL/1UL x=1, 2,3,4) LTE and 2 NR bands (2DL/1UL); 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RP-200745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R4-200744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3 bands DL with 3 bands UL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RP-200712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RP-200711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Inter-band CA/DC for 2 bands DL with up to 2 bands UL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RP-200670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RP-200669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Inter-band CA/DC for 3 bands DL with 2 bands UL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RP-200674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RP-200673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8955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Band combinations for SA NR supplementary uplink (SUL), NSA NR SUL, NSA NR SUL with UL sharing from the UE perspective (ULSUP)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RP-201017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RP-201018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186326"/>
                  </a:ext>
                </a:extLst>
              </a:tr>
              <a:tr h="38955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Dual Connectivity (EN-DC) of LTE inter-band CA xDL/1UL bands (x=2,3,4) and NR FR1 1DL/1UL band and NR FR2 1DL/1UL band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RP-200904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RP-200905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51938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55322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694" y="0"/>
            <a:ext cx="7291566" cy="922149"/>
          </a:xfrm>
        </p:spPr>
        <p:txBody>
          <a:bodyPr/>
          <a:lstStyle/>
          <a:p>
            <a:r>
              <a:rPr lang="en-GB" dirty="0"/>
              <a:t> Rel-17 NR Basket WIs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8613" y="636841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en-US" sz="2000" dirty="0"/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pPr marL="0" indent="0">
              <a:buNone/>
            </a:pPr>
            <a:endParaRPr lang="en-US" altLang="ja-JP" sz="2000" dirty="0">
              <a:ea typeface="MS PGothic" panose="020B0600070205080204" pitchFamily="50" charset="-128"/>
            </a:endParaRPr>
          </a:p>
          <a:p>
            <a:pPr marL="457200" lvl="1" indent="0">
              <a:buNone/>
            </a:pPr>
            <a:endParaRPr lang="en-US" sz="1800" dirty="0">
              <a:ea typeface="MS PGothic" panose="020B0600070205080204" pitchFamily="50" charset="-128"/>
            </a:endParaRPr>
          </a:p>
          <a:p>
            <a:pPr lvl="1"/>
            <a:endParaRPr lang="en-US" sz="1800" dirty="0">
              <a:ea typeface="MS PGothic" panose="020B0600070205080204" pitchFamily="50" charset="-128"/>
            </a:endParaRPr>
          </a:p>
          <a:p>
            <a:pPr marL="457200" lvl="1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600" dirty="0"/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12</a:t>
            </a:fld>
            <a:endParaRPr lang="en-GB" alt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298915"/>
              </p:ext>
            </p:extLst>
          </p:nvPr>
        </p:nvGraphicFramePr>
        <p:xfrm>
          <a:off x="340520" y="1039559"/>
          <a:ext cx="8381999" cy="50529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72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3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1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5381">
                <a:tc>
                  <a:txBody>
                    <a:bodyPr/>
                    <a:lstStyle/>
                    <a:p>
                      <a:r>
                        <a:rPr lang="en-US" sz="1600" dirty="0"/>
                        <a:t>WI 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Status Report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intra-band 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RP-200663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Inter-band CA for 3 bands DL with 1 band 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RP-200922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Inter-band CA for 4 bands DL with 1 band 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RP-200665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DC for 2 bands DL with 2 bands UL (1 LTE band + 1 NR band)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RP-200741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DC for 3 bands DL with 2 bands UL (2 LTE bands + 1 NR band)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RP-201025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DC for 4 bands DL with 2 bands UL (3 LTE bands + 1 NR band)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RP-200664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DC for 5 bands DL with 2 bands UL (4 LTE bands + 1 NR band)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RP-200649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955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DC of x bands (xDL/1UL x=1, 2,3,4) LTE and 2 NR bands (2DL/1UL); 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RP-200749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DC for 3 bands DL with 3 bands UL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RP-200714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Inter-band CA/DC for 2 bands DL with up to 2 bands UL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RP-200672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Inter-band CA/DC for 3 bands DL with 2 bands UL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RP-200676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8955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Band combinations for SA NR supplementary uplink (SUL), NSA NR SUL, NSA NR SUL with UL sharing from the UE perspective (ULSUP)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RP-201026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186326"/>
                  </a:ext>
                </a:extLst>
              </a:tr>
              <a:tr h="38955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DC of LTE inter-band CA xDL/1UL bands (x=2,3,4) and NR FR1 1DL/1UL band and NR FR2 1DL/1UL band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RP-200907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51938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88401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694" y="0"/>
            <a:ext cx="7291566" cy="922149"/>
          </a:xfrm>
        </p:spPr>
        <p:txBody>
          <a:bodyPr/>
          <a:lstStyle/>
          <a:p>
            <a:r>
              <a:rPr lang="en-GB" dirty="0"/>
              <a:t> Rel-17 NR Basket WIs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8613" y="1189291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en-US" sz="2000" dirty="0"/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r>
              <a:rPr lang="en-US" altLang="ja-JP" sz="2000" dirty="0">
                <a:ea typeface="MS PGothic" panose="020B0600070205080204" pitchFamily="50" charset="-128"/>
              </a:rPr>
              <a:t>Above revised WIDs, except RP-200834/1034/924,  have been endorsed by RAN4</a:t>
            </a:r>
          </a:p>
          <a:p>
            <a:pPr marL="457200" lvl="1" indent="0">
              <a:buNone/>
            </a:pPr>
            <a:endParaRPr lang="en-US" sz="1800" dirty="0">
              <a:ea typeface="MS PGothic" panose="020B0600070205080204" pitchFamily="50" charset="-128"/>
            </a:endParaRPr>
          </a:p>
          <a:p>
            <a:pPr lvl="1"/>
            <a:endParaRPr lang="en-US" sz="1800" dirty="0">
              <a:ea typeface="MS PGothic" panose="020B0600070205080204" pitchFamily="50" charset="-128"/>
            </a:endParaRPr>
          </a:p>
          <a:p>
            <a:pPr marL="457200" lvl="1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600" dirty="0"/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13</a:t>
            </a:fld>
            <a:endParaRPr lang="en-GB" alt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7161244"/>
              </p:ext>
            </p:extLst>
          </p:nvPr>
        </p:nvGraphicFramePr>
        <p:xfrm>
          <a:off x="340520" y="1525334"/>
          <a:ext cx="8381999" cy="3870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72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3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1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5381">
                <a:tc>
                  <a:txBody>
                    <a:bodyPr/>
                    <a:lstStyle/>
                    <a:p>
                      <a:r>
                        <a:rPr lang="en-US" sz="1600" dirty="0"/>
                        <a:t>WI 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Status Report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55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DC of x bands (x=1,2,3) LTE inter-band CA (</a:t>
                      </a:r>
                      <a:r>
                        <a:rPr lang="en-US" sz="1400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xDL</a:t>
                      </a: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/1UL) and 3 bands NR inter-band CA (3DL/1UL)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R4-200715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inter-band Carrier Aggregation and Dual connectivity for DL 4 bands and 2UL bands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RP-200869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inter-band CA for 5 bands DL with x bands UL (x=1, 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RP-201027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Power Class 2 UE for NR inter-band CA and SUL configurations with 2 bands 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RP-200728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adding new channel bandwidth(s) support to existing NR bands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kern="1200" dirty="0">
                        <a:solidFill>
                          <a:schemeClr val="dk1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RP-200834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8190759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High power UE (power class 2) for EN-DC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kern="1200" dirty="0">
                        <a:solidFill>
                          <a:schemeClr val="dk1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RP-201034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8292556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Band combinations on co-current operation between </a:t>
                      </a:r>
                      <a:r>
                        <a:rPr lang="en-US" sz="1400" kern="1200" baseline="0" dirty="0" err="1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Uu</a:t>
                      </a: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 frequency bands and V2X bands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kern="1200" dirty="0">
                        <a:solidFill>
                          <a:schemeClr val="dk1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RP-200924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4844882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79034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76775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r>
              <a:rPr lang="sv-SE" altLang="ja-JP" dirty="0"/>
              <a:t>LTE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7576545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R16 LTE other WG led WI/SIs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15</a:t>
            </a:fld>
            <a:endParaRPr lang="en-GB" alt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2F21C06E-30B1-4D0F-A716-949CF4D201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3362142"/>
              </p:ext>
            </p:extLst>
          </p:nvPr>
        </p:nvGraphicFramePr>
        <p:xfrm>
          <a:off x="457200" y="1600200"/>
          <a:ext cx="7705725" cy="4140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7125">
                  <a:extLst>
                    <a:ext uri="{9D8B030D-6E8A-4147-A177-3AD203B41FA5}">
                      <a16:colId xmlns:a16="http://schemas.microsoft.com/office/drawing/2014/main" val="2761071237"/>
                    </a:ext>
                  </a:extLst>
                </a:gridCol>
                <a:gridCol w="1881181">
                  <a:extLst>
                    <a:ext uri="{9D8B030D-6E8A-4147-A177-3AD203B41FA5}">
                      <a16:colId xmlns:a16="http://schemas.microsoft.com/office/drawing/2014/main" val="473441720"/>
                    </a:ext>
                  </a:extLst>
                </a:gridCol>
                <a:gridCol w="4067419">
                  <a:extLst>
                    <a:ext uri="{9D8B030D-6E8A-4147-A177-3AD203B41FA5}">
                      <a16:colId xmlns:a16="http://schemas.microsoft.com/office/drawing/2014/main" val="5890372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Target completion date from last RAN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1719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eMTC5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June 2020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Core part completed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Perf part to start in Q3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49577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NB-IOTenh3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June 2020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Core part completed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Perf part to start in Q3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74201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LTE MIMO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</a:rPr>
                        <a:t>WI completed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1405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LTE even further mobility enhancement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June 2020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RRM Core part completed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Perf part to start in Q3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0568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LTE-based 5G terrestrial broadcast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Sep 2020</a:t>
                      </a:r>
                    </a:p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Some BS RF impact identified in Q2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 part is incomplete and needs extension to Q3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99322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200" kern="1200" dirty="0">
                        <a:solidFill>
                          <a:schemeClr val="dk1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66596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54325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46355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18879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23308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694" y="0"/>
            <a:ext cx="7291566" cy="922149"/>
          </a:xfrm>
        </p:spPr>
        <p:txBody>
          <a:bodyPr/>
          <a:lstStyle/>
          <a:p>
            <a:r>
              <a:rPr lang="en-GB" dirty="0"/>
              <a:t> Rel-16 LTE Basket WIs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378" y="870013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pPr lvl="1"/>
            <a:endParaRPr lang="en-US" altLang="ja-JP" sz="2000" dirty="0">
              <a:ea typeface="MS PGothic" panose="020B0600070205080204" pitchFamily="50" charset="-128"/>
            </a:endParaRPr>
          </a:p>
          <a:p>
            <a:pPr lvl="1"/>
            <a:r>
              <a:rPr lang="en-US" altLang="ja-JP" sz="2000" dirty="0">
                <a:ea typeface="MS PGothic" panose="020B0600070205080204" pitchFamily="50" charset="-128"/>
              </a:rPr>
              <a:t>Above revised WIDs, except RP‑201200/1201, have been endorsed by RAN4</a:t>
            </a:r>
          </a:p>
          <a:p>
            <a:pPr marL="457200" lvl="1" indent="0">
              <a:buNone/>
            </a:pPr>
            <a:endParaRPr lang="en-US" sz="2000" dirty="0">
              <a:ea typeface="MS PGothic" panose="020B0600070205080204" pitchFamily="50" charset="-128"/>
            </a:endParaRPr>
          </a:p>
          <a:p>
            <a:pPr lvl="1"/>
            <a:endParaRPr lang="en-US" sz="2000" dirty="0">
              <a:ea typeface="MS PGothic" panose="020B0600070205080204" pitchFamily="50" charset="-128"/>
            </a:endParaRPr>
          </a:p>
          <a:p>
            <a:pPr marL="457200" lvl="1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18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16</a:t>
            </a:fld>
            <a:endParaRPr lang="en-GB" alt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4623321"/>
              </p:ext>
            </p:extLst>
          </p:nvPr>
        </p:nvGraphicFramePr>
        <p:xfrm>
          <a:off x="416380" y="1351601"/>
          <a:ext cx="8229598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1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19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59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5740">
                <a:tc>
                  <a:txBody>
                    <a:bodyPr/>
                    <a:lstStyle/>
                    <a:p>
                      <a:r>
                        <a:rPr lang="en-US" sz="1600" dirty="0"/>
                        <a:t>WI 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Status Report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Revised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dirty="0"/>
                        <a:t>WID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3991">
                <a:tc>
                  <a:txBody>
                    <a:bodyPr/>
                    <a:lstStyle/>
                    <a:p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intra-band CA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RP-200651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RP-200655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3991">
                <a:tc>
                  <a:txBody>
                    <a:bodyPr/>
                    <a:lstStyle/>
                    <a:p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 for 2 bands DL with 1 band UL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RP-201056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RP-201057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 for 3 bands DL with 1 band UL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RP-201011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RP-201012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 for x bands DL (x=4, 5) with 1 band 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RP-200635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RP-200634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 for 2 bands DL with 2 band UL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RP-201013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RP-201014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Carrier Aggregation for x bands DL  with 2 bands 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RP-200742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RP-200740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Additional LTE bands for UE category M1 and/or NB1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RP-200806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RP‑201200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Additional LTE bands for UE category M2 and/or NB2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RP-200807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RP‑201201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28501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694" y="0"/>
            <a:ext cx="7291566" cy="922149"/>
          </a:xfrm>
        </p:spPr>
        <p:txBody>
          <a:bodyPr/>
          <a:lstStyle/>
          <a:p>
            <a:r>
              <a:rPr lang="en-GB" dirty="0"/>
              <a:t> Rel-17 LTE Basket WIs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378" y="870013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pPr marL="457200" lvl="1" indent="0">
              <a:buNone/>
            </a:pPr>
            <a:endParaRPr lang="en-US" dirty="0">
              <a:ea typeface="MS PGothic" panose="020B0600070205080204" pitchFamily="50" charset="-128"/>
            </a:endParaRPr>
          </a:p>
          <a:p>
            <a:pPr marL="457200" lvl="1" indent="0">
              <a:buNone/>
            </a:pPr>
            <a:endParaRPr lang="en-US" sz="2000" dirty="0">
              <a:ea typeface="MS PGothic" panose="020B0600070205080204" pitchFamily="50" charset="-128"/>
            </a:endParaRPr>
          </a:p>
          <a:p>
            <a:pPr lvl="1"/>
            <a:endParaRPr lang="en-US" sz="2000" dirty="0">
              <a:ea typeface="MS PGothic" panose="020B0600070205080204" pitchFamily="50" charset="-128"/>
            </a:endParaRPr>
          </a:p>
          <a:p>
            <a:pPr lvl="1"/>
            <a:r>
              <a:rPr lang="en-US" altLang="ja-JP" sz="2000" dirty="0">
                <a:ea typeface="MS PGothic" panose="020B0600070205080204" pitchFamily="50" charset="-128"/>
              </a:rPr>
              <a:t>Above revised WIDs, except RP-200804, have been endorsed by RAN4</a:t>
            </a:r>
          </a:p>
          <a:p>
            <a:pPr lvl="1"/>
            <a:r>
              <a:rPr lang="en-US" altLang="ja-JP" sz="2000" dirty="0">
                <a:ea typeface="MS PGothic" panose="020B0600070205080204" pitchFamily="50" charset="-128"/>
              </a:rPr>
              <a:t>RP-200804 is a merged WID between two draft WIDs seen in RAN4</a:t>
            </a:r>
            <a:endParaRPr lang="en-US" sz="2000" dirty="0"/>
          </a:p>
          <a:p>
            <a:pPr marL="0" indent="0">
              <a:buNone/>
            </a:pPr>
            <a:endParaRPr lang="en-US" sz="18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17</a:t>
            </a:fld>
            <a:endParaRPr lang="en-GB" alt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7689278"/>
              </p:ext>
            </p:extLst>
          </p:nvPr>
        </p:nvGraphicFramePr>
        <p:xfrm>
          <a:off x="416380" y="1638300"/>
          <a:ext cx="8229598" cy="2621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1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19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59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5740">
                <a:tc>
                  <a:txBody>
                    <a:bodyPr/>
                    <a:lstStyle/>
                    <a:p>
                      <a:r>
                        <a:rPr lang="en-US" sz="1600" dirty="0"/>
                        <a:t>WI 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Status Report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Revised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WID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3991">
                <a:tc>
                  <a:txBody>
                    <a:bodyPr/>
                    <a:lstStyle/>
                    <a:p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 for 2 bands DL with 1 band UL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RP-201059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 for 3 bands DL with 1 band UL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RP-201023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 for x bands DL (x=4, 5) with 1 band 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RP-200637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 for 2 bands DL with 2 band UL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RP-201024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Carrier Aggregation for x bands DL  with 2 bands 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RP-200748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Additional LTE bands for UE category M1&amp;M2 and/or NB1&amp;NB2 in Rel-17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chemeClr val="dk1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RP-200804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72062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8BD838-34BD-41EB-BD2C-E6614FAE1A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RAN4 TU Budget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022E05-A75B-4079-B98D-B75E912386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143001"/>
          </a:xfrm>
        </p:spPr>
        <p:txBody>
          <a:bodyPr/>
          <a:lstStyle/>
          <a:p>
            <a:r>
              <a:rPr lang="en-US" altLang="zh-CN" sz="1800" dirty="0"/>
              <a:t>Total capacity is 45 TUs with 3 parallel sessions, which does not include</a:t>
            </a:r>
          </a:p>
          <a:p>
            <a:pPr lvl="1"/>
            <a:r>
              <a:rPr lang="en-US" altLang="zh-CN" sz="1600" dirty="0"/>
              <a:t>Monday morning common session</a:t>
            </a:r>
          </a:p>
          <a:p>
            <a:pPr lvl="1"/>
            <a:r>
              <a:rPr lang="en-US" altLang="zh-CN" sz="1600" dirty="0"/>
              <a:t>Friday comeback session</a:t>
            </a:r>
          </a:p>
          <a:p>
            <a:pPr lvl="1"/>
            <a:r>
              <a:rPr lang="en-US" altLang="zh-CN" sz="1600" dirty="0"/>
              <a:t>Evening AH session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ru-RU" sz="1400" dirty="0"/>
          </a:p>
        </p:txBody>
      </p:sp>
      <p:pic>
        <p:nvPicPr>
          <p:cNvPr id="41" name="table">
            <a:extLst>
              <a:ext uri="{FF2B5EF4-FFF2-40B4-BE49-F238E27FC236}">
                <a16:creationId xmlns:a16="http://schemas.microsoft.com/office/drawing/2014/main" id="{25394993-C825-4310-A1CB-1141C84D24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" y="2925763"/>
            <a:ext cx="8199120" cy="3353876"/>
          </a:xfrm>
          <a:prstGeom prst="rect">
            <a:avLst/>
          </a:prstGeom>
        </p:spPr>
      </p:pic>
      <p:sp>
        <p:nvSpPr>
          <p:cNvPr id="42" name="圆角矩形 7">
            <a:extLst>
              <a:ext uri="{FF2B5EF4-FFF2-40B4-BE49-F238E27FC236}">
                <a16:creationId xmlns:a16="http://schemas.microsoft.com/office/drawing/2014/main" id="{6DEAAE7C-7D07-4F39-B77E-2601FB8D9B46}"/>
              </a:ext>
            </a:extLst>
          </p:cNvPr>
          <p:cNvSpPr/>
          <p:nvPr/>
        </p:nvSpPr>
        <p:spPr>
          <a:xfrm>
            <a:off x="609600" y="3421062"/>
            <a:ext cx="1432560" cy="563880"/>
          </a:xfrm>
          <a:prstGeom prst="roundRect">
            <a:avLst/>
          </a:prstGeom>
          <a:gradFill rotWithShape="1">
            <a:gsLst>
              <a:gs pos="0">
                <a:srgbClr val="F79646">
                  <a:tint val="50000"/>
                  <a:satMod val="300000"/>
                </a:srgbClr>
              </a:gs>
              <a:gs pos="35000">
                <a:srgbClr val="F79646">
                  <a:tint val="37000"/>
                  <a:satMod val="300000"/>
                </a:srgbClr>
              </a:gs>
              <a:gs pos="100000">
                <a:srgbClr val="F7964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圆角矩形 8">
            <a:extLst>
              <a:ext uri="{FF2B5EF4-FFF2-40B4-BE49-F238E27FC236}">
                <a16:creationId xmlns:a16="http://schemas.microsoft.com/office/drawing/2014/main" id="{75896B54-A407-482D-875E-4B27A155450A}"/>
              </a:ext>
            </a:extLst>
          </p:cNvPr>
          <p:cNvSpPr/>
          <p:nvPr/>
        </p:nvSpPr>
        <p:spPr>
          <a:xfrm>
            <a:off x="575310" y="4152582"/>
            <a:ext cx="392430" cy="2019300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圆角矩形 10">
            <a:extLst>
              <a:ext uri="{FF2B5EF4-FFF2-40B4-BE49-F238E27FC236}">
                <a16:creationId xmlns:a16="http://schemas.microsoft.com/office/drawing/2014/main" id="{38AEC21B-A41E-4A44-B86E-612DF28F1D14}"/>
              </a:ext>
            </a:extLst>
          </p:cNvPr>
          <p:cNvSpPr/>
          <p:nvPr/>
        </p:nvSpPr>
        <p:spPr>
          <a:xfrm>
            <a:off x="1674495" y="4152582"/>
            <a:ext cx="392430" cy="2019300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圆角矩形 11">
            <a:extLst>
              <a:ext uri="{FF2B5EF4-FFF2-40B4-BE49-F238E27FC236}">
                <a16:creationId xmlns:a16="http://schemas.microsoft.com/office/drawing/2014/main" id="{3A55E34F-0739-4D63-BEBC-8B067FAE243B}"/>
              </a:ext>
            </a:extLst>
          </p:cNvPr>
          <p:cNvSpPr/>
          <p:nvPr/>
        </p:nvSpPr>
        <p:spPr>
          <a:xfrm>
            <a:off x="1129665" y="4152582"/>
            <a:ext cx="392430" cy="2019300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圆角矩形 15">
            <a:extLst>
              <a:ext uri="{FF2B5EF4-FFF2-40B4-BE49-F238E27FC236}">
                <a16:creationId xmlns:a16="http://schemas.microsoft.com/office/drawing/2014/main" id="{586C00C1-C485-40F1-9882-0DE4452239F3}"/>
              </a:ext>
            </a:extLst>
          </p:cNvPr>
          <p:cNvSpPr/>
          <p:nvPr/>
        </p:nvSpPr>
        <p:spPr>
          <a:xfrm>
            <a:off x="2223135" y="3421062"/>
            <a:ext cx="392430" cy="2750820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圆角矩形 16">
            <a:extLst>
              <a:ext uri="{FF2B5EF4-FFF2-40B4-BE49-F238E27FC236}">
                <a16:creationId xmlns:a16="http://schemas.microsoft.com/office/drawing/2014/main" id="{41062F31-1C91-474E-9C1E-1A2616E4F5FB}"/>
              </a:ext>
            </a:extLst>
          </p:cNvPr>
          <p:cNvSpPr/>
          <p:nvPr/>
        </p:nvSpPr>
        <p:spPr>
          <a:xfrm>
            <a:off x="3322320" y="3421062"/>
            <a:ext cx="392430" cy="2750820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圆角矩形 17">
            <a:extLst>
              <a:ext uri="{FF2B5EF4-FFF2-40B4-BE49-F238E27FC236}">
                <a16:creationId xmlns:a16="http://schemas.microsoft.com/office/drawing/2014/main" id="{DE16B5B4-500D-4EFB-9C9B-342A2FF80E8E}"/>
              </a:ext>
            </a:extLst>
          </p:cNvPr>
          <p:cNvSpPr/>
          <p:nvPr/>
        </p:nvSpPr>
        <p:spPr>
          <a:xfrm>
            <a:off x="2777490" y="3421062"/>
            <a:ext cx="392430" cy="2750820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圆角矩形 18">
            <a:extLst>
              <a:ext uri="{FF2B5EF4-FFF2-40B4-BE49-F238E27FC236}">
                <a16:creationId xmlns:a16="http://schemas.microsoft.com/office/drawing/2014/main" id="{18A90C94-9676-43D8-848A-165DE037A3FA}"/>
              </a:ext>
            </a:extLst>
          </p:cNvPr>
          <p:cNvSpPr/>
          <p:nvPr/>
        </p:nvSpPr>
        <p:spPr>
          <a:xfrm>
            <a:off x="3838575" y="3421062"/>
            <a:ext cx="392430" cy="2750820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圆角矩形 19">
            <a:extLst>
              <a:ext uri="{FF2B5EF4-FFF2-40B4-BE49-F238E27FC236}">
                <a16:creationId xmlns:a16="http://schemas.microsoft.com/office/drawing/2014/main" id="{811E07E8-6B16-4D56-9215-9BEFA87ECB64}"/>
              </a:ext>
            </a:extLst>
          </p:cNvPr>
          <p:cNvSpPr/>
          <p:nvPr/>
        </p:nvSpPr>
        <p:spPr>
          <a:xfrm>
            <a:off x="4937760" y="3421062"/>
            <a:ext cx="392430" cy="2750820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圆角矩形 20">
            <a:extLst>
              <a:ext uri="{FF2B5EF4-FFF2-40B4-BE49-F238E27FC236}">
                <a16:creationId xmlns:a16="http://schemas.microsoft.com/office/drawing/2014/main" id="{C860A191-EB64-4F88-8C53-1F282B58D7E7}"/>
              </a:ext>
            </a:extLst>
          </p:cNvPr>
          <p:cNvSpPr/>
          <p:nvPr/>
        </p:nvSpPr>
        <p:spPr>
          <a:xfrm>
            <a:off x="4392930" y="3421062"/>
            <a:ext cx="392430" cy="2750820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圆角矩形 21">
            <a:extLst>
              <a:ext uri="{FF2B5EF4-FFF2-40B4-BE49-F238E27FC236}">
                <a16:creationId xmlns:a16="http://schemas.microsoft.com/office/drawing/2014/main" id="{48C1B447-A6CC-4596-8825-D779B861DB5E}"/>
              </a:ext>
            </a:extLst>
          </p:cNvPr>
          <p:cNvSpPr/>
          <p:nvPr/>
        </p:nvSpPr>
        <p:spPr>
          <a:xfrm>
            <a:off x="5482590" y="3421062"/>
            <a:ext cx="392430" cy="2750820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圆角矩形 22">
            <a:extLst>
              <a:ext uri="{FF2B5EF4-FFF2-40B4-BE49-F238E27FC236}">
                <a16:creationId xmlns:a16="http://schemas.microsoft.com/office/drawing/2014/main" id="{1FE26832-B17D-4A25-A17E-59F76DBAB827}"/>
              </a:ext>
            </a:extLst>
          </p:cNvPr>
          <p:cNvSpPr/>
          <p:nvPr/>
        </p:nvSpPr>
        <p:spPr>
          <a:xfrm>
            <a:off x="6581775" y="3421062"/>
            <a:ext cx="392430" cy="2750820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圆角矩形 23">
            <a:extLst>
              <a:ext uri="{FF2B5EF4-FFF2-40B4-BE49-F238E27FC236}">
                <a16:creationId xmlns:a16="http://schemas.microsoft.com/office/drawing/2014/main" id="{E5CCBDAF-8F21-4B2C-AED9-0B9BFF293A90}"/>
              </a:ext>
            </a:extLst>
          </p:cNvPr>
          <p:cNvSpPr/>
          <p:nvPr/>
        </p:nvSpPr>
        <p:spPr>
          <a:xfrm>
            <a:off x="6036945" y="3421062"/>
            <a:ext cx="392430" cy="2750820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圆角矩形 24">
            <a:extLst>
              <a:ext uri="{FF2B5EF4-FFF2-40B4-BE49-F238E27FC236}">
                <a16:creationId xmlns:a16="http://schemas.microsoft.com/office/drawing/2014/main" id="{3EAAD1A8-59EB-462E-A75D-FA3CA94691D3}"/>
              </a:ext>
            </a:extLst>
          </p:cNvPr>
          <p:cNvSpPr/>
          <p:nvPr/>
        </p:nvSpPr>
        <p:spPr>
          <a:xfrm>
            <a:off x="7141845" y="3421062"/>
            <a:ext cx="392430" cy="1676400"/>
          </a:xfrm>
          <a:prstGeom prst="roundRect">
            <a:avLst/>
          </a:prstGeom>
          <a:gradFill rotWithShape="1">
            <a:gsLst>
              <a:gs pos="0">
                <a:srgbClr val="F79646">
                  <a:tint val="50000"/>
                  <a:satMod val="300000"/>
                </a:srgbClr>
              </a:gs>
              <a:gs pos="35000">
                <a:srgbClr val="F79646">
                  <a:tint val="37000"/>
                  <a:satMod val="300000"/>
                </a:srgbClr>
              </a:gs>
              <a:gs pos="100000">
                <a:srgbClr val="F7964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圆角矩形 25">
            <a:extLst>
              <a:ext uri="{FF2B5EF4-FFF2-40B4-BE49-F238E27FC236}">
                <a16:creationId xmlns:a16="http://schemas.microsoft.com/office/drawing/2014/main" id="{74630F4E-5F54-4A11-85C1-371261BB86DD}"/>
              </a:ext>
            </a:extLst>
          </p:cNvPr>
          <p:cNvSpPr/>
          <p:nvPr/>
        </p:nvSpPr>
        <p:spPr>
          <a:xfrm>
            <a:off x="8241030" y="3421062"/>
            <a:ext cx="392430" cy="1676400"/>
          </a:xfrm>
          <a:prstGeom prst="roundRect">
            <a:avLst/>
          </a:prstGeom>
          <a:gradFill rotWithShape="1">
            <a:gsLst>
              <a:gs pos="0">
                <a:srgbClr val="F79646">
                  <a:tint val="50000"/>
                  <a:satMod val="300000"/>
                </a:srgbClr>
              </a:gs>
              <a:gs pos="35000">
                <a:srgbClr val="F79646">
                  <a:tint val="37000"/>
                  <a:satMod val="300000"/>
                </a:srgbClr>
              </a:gs>
              <a:gs pos="100000">
                <a:srgbClr val="F7964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圆角矩形 26">
            <a:extLst>
              <a:ext uri="{FF2B5EF4-FFF2-40B4-BE49-F238E27FC236}">
                <a16:creationId xmlns:a16="http://schemas.microsoft.com/office/drawing/2014/main" id="{C9659DD7-A0A7-4F34-A459-998D034840B1}"/>
              </a:ext>
            </a:extLst>
          </p:cNvPr>
          <p:cNvSpPr/>
          <p:nvPr/>
        </p:nvSpPr>
        <p:spPr>
          <a:xfrm>
            <a:off x="7696200" y="3421062"/>
            <a:ext cx="392430" cy="1676400"/>
          </a:xfrm>
          <a:prstGeom prst="roundRect">
            <a:avLst/>
          </a:prstGeom>
          <a:gradFill rotWithShape="1">
            <a:gsLst>
              <a:gs pos="0">
                <a:srgbClr val="F79646">
                  <a:tint val="50000"/>
                  <a:satMod val="300000"/>
                </a:srgbClr>
              </a:gs>
              <a:gs pos="35000">
                <a:srgbClr val="F79646">
                  <a:tint val="37000"/>
                  <a:satMod val="300000"/>
                </a:srgbClr>
              </a:gs>
              <a:gs pos="100000">
                <a:srgbClr val="F7964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圆角矩形 27">
            <a:extLst>
              <a:ext uri="{FF2B5EF4-FFF2-40B4-BE49-F238E27FC236}">
                <a16:creationId xmlns:a16="http://schemas.microsoft.com/office/drawing/2014/main" id="{3260C653-03F8-4514-B492-BCAFD9ECB865}"/>
              </a:ext>
            </a:extLst>
          </p:cNvPr>
          <p:cNvSpPr/>
          <p:nvPr/>
        </p:nvSpPr>
        <p:spPr>
          <a:xfrm>
            <a:off x="7141844" y="5219382"/>
            <a:ext cx="1491615" cy="281940"/>
          </a:xfrm>
          <a:prstGeom prst="roundRect">
            <a:avLst/>
          </a:prstGeom>
          <a:gradFill rotWithShape="1">
            <a:gsLst>
              <a:gs pos="0">
                <a:srgbClr val="F79646">
                  <a:tint val="50000"/>
                  <a:satMod val="300000"/>
                </a:srgbClr>
              </a:gs>
              <a:gs pos="35000">
                <a:srgbClr val="F79646">
                  <a:tint val="37000"/>
                  <a:satMod val="300000"/>
                </a:srgbClr>
              </a:gs>
              <a:gs pos="100000">
                <a:srgbClr val="F7964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06106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001D47-1DF4-416E-A543-C1BA79FE7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RAN4 TU Budget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8E87F1-9E4A-4FFD-BB5F-18546A07CF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Previous RAN4 TU capacity and allocation (2019)</a:t>
            </a:r>
          </a:p>
          <a:p>
            <a:pPr lvl="1"/>
            <a:r>
              <a:rPr lang="en-US" sz="1800" dirty="0"/>
              <a:t>RF: NR 24 TUs, LTE 3 TUs</a:t>
            </a:r>
            <a:endParaRPr lang="en-US" sz="1800" dirty="0">
              <a:solidFill>
                <a:srgbClr val="72AF2F"/>
              </a:solidFill>
            </a:endParaRPr>
          </a:p>
          <a:p>
            <a:pPr lvl="1"/>
            <a:r>
              <a:rPr lang="en-US" sz="1800" dirty="0"/>
              <a:t>RD: NR 15 TUs, LTE 3 TUs</a:t>
            </a:r>
          </a:p>
          <a:p>
            <a:pPr marL="457200" lvl="1" indent="0">
              <a:buNone/>
            </a:pPr>
            <a:endParaRPr lang="en-US" sz="1800" dirty="0">
              <a:solidFill>
                <a:srgbClr val="FF0000"/>
              </a:solidFill>
            </a:endParaRPr>
          </a:p>
          <a:p>
            <a:r>
              <a:rPr lang="en-US" sz="2000" dirty="0"/>
              <a:t>Observations and trends for Q3 and beyond</a:t>
            </a:r>
          </a:p>
          <a:p>
            <a:pPr lvl="1"/>
            <a:r>
              <a:rPr lang="en-US" sz="1800" dirty="0"/>
              <a:t>LTE work is expected to dwindle in R17</a:t>
            </a:r>
          </a:p>
          <a:p>
            <a:pPr lvl="1"/>
            <a:r>
              <a:rPr lang="en-US" sz="1800" dirty="0"/>
              <a:t>Spectrum work remains heavy</a:t>
            </a:r>
          </a:p>
          <a:p>
            <a:pPr lvl="1"/>
            <a:r>
              <a:rPr lang="en-US" sz="1800" dirty="0"/>
              <a:t>RD work overload is even higher than RF</a:t>
            </a:r>
          </a:p>
          <a:p>
            <a:pPr marL="457200" lvl="1" indent="0">
              <a:buNone/>
            </a:pPr>
            <a:endParaRPr lang="en-US" sz="1800" dirty="0"/>
          </a:p>
          <a:p>
            <a:r>
              <a:rPr lang="en-US" sz="2000" dirty="0"/>
              <a:t>Proposal for Q3</a:t>
            </a:r>
          </a:p>
          <a:p>
            <a:pPr lvl="1"/>
            <a:r>
              <a:rPr lang="en-US" sz="1800" dirty="0"/>
              <a:t>RF: NR 23 TUs, LTE 2 TUs</a:t>
            </a:r>
            <a:endParaRPr lang="en-US" sz="1800" dirty="0">
              <a:solidFill>
                <a:srgbClr val="72AF2F"/>
              </a:solidFill>
            </a:endParaRPr>
          </a:p>
          <a:p>
            <a:pPr lvl="1"/>
            <a:r>
              <a:rPr lang="en-US" sz="1800" dirty="0"/>
              <a:t>RD: NR 18 TUs, LTE 2 TUs</a:t>
            </a:r>
          </a:p>
          <a:p>
            <a:pPr lvl="1"/>
            <a:endParaRPr lang="en-US" dirty="0"/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2446511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678" y="0"/>
            <a:ext cx="6834188" cy="1143000"/>
          </a:xfrm>
        </p:spPr>
        <p:txBody>
          <a:bodyPr/>
          <a:lstStyle/>
          <a:p>
            <a:r>
              <a:rPr lang="en-US" dirty="0"/>
              <a:t>Summary (1/2) </a:t>
            </a:r>
          </a:p>
        </p:txBody>
      </p:sp>
      <p:sp>
        <p:nvSpPr>
          <p:cNvPr id="4" name="Rectangle 25"/>
          <p:cNvSpPr txBox="1">
            <a:spLocks/>
          </p:cNvSpPr>
          <p:nvPr/>
        </p:nvSpPr>
        <p:spPr>
          <a:xfrm>
            <a:off x="106136" y="1036588"/>
            <a:ext cx="8901131" cy="539629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fontAlgn="b" hangingPunct="1"/>
            <a:r>
              <a:rPr lang="en-US" altLang="ko-KR" sz="2000" kern="0" dirty="0"/>
              <a:t>In Q2, RAN4 had two e-meetings, #94-e-Bis and #95-e</a:t>
            </a:r>
          </a:p>
          <a:p>
            <a:pPr lvl="1"/>
            <a:r>
              <a:rPr lang="en-US" altLang="en-US" sz="1800" kern="0" dirty="0"/>
              <a:t>Email discussions were organized in 90+ email threads, each with a moderator. Moderators generated summaries that allows traceability of discussions and decisions. Delegates were more comfortable and familiar with the arrangement.</a:t>
            </a:r>
          </a:p>
          <a:p>
            <a:pPr lvl="1"/>
            <a:r>
              <a:rPr lang="en-US" altLang="en-US" sz="1800" kern="0" dirty="0"/>
              <a:t>5000+ emails for #94-e-Bis and 6000+ for #95-e</a:t>
            </a:r>
          </a:p>
          <a:p>
            <a:pPr lvl="1"/>
            <a:r>
              <a:rPr lang="en-US" altLang="en-US" sz="1800" kern="0" dirty="0"/>
              <a:t>GTW sessions were used to treat critical or controversial topics. Feedback was positive. </a:t>
            </a:r>
          </a:p>
          <a:p>
            <a:pPr lvl="1"/>
            <a:r>
              <a:rPr lang="en-US" altLang="ko-KR" sz="1800" kern="0" dirty="0"/>
              <a:t>Overall, the progress was reasonably good. By the nature of email discussion, progress of contentious topics was hard to achieve</a:t>
            </a:r>
          </a:p>
          <a:p>
            <a:endParaRPr lang="en-US" altLang="ko-KR" sz="2200" kern="0" dirty="0"/>
          </a:p>
          <a:p>
            <a:pPr eaLnBrk="1" fontAlgn="b" hangingPunct="1"/>
            <a:r>
              <a:rPr lang="en-GB" altLang="ja-JP" sz="2000" kern="0" dirty="0"/>
              <a:t>Improvements on meeting organization</a:t>
            </a:r>
          </a:p>
          <a:p>
            <a:pPr lvl="1" eaLnBrk="1" fontAlgn="b" hangingPunct="1"/>
            <a:r>
              <a:rPr lang="en-GB" altLang="ja-JP" sz="1800" kern="0" dirty="0"/>
              <a:t>Appreciation to all the feedback/suggestions received so far</a:t>
            </a:r>
          </a:p>
          <a:p>
            <a:pPr lvl="1" eaLnBrk="1" fontAlgn="b" hangingPunct="1"/>
            <a:r>
              <a:rPr lang="en-GB" altLang="ja-JP" sz="1800" kern="0" dirty="0"/>
              <a:t>RAN4 leadership plans to roll out improvement measures from RAN4#96 onwards</a:t>
            </a:r>
          </a:p>
          <a:p>
            <a:pPr marL="0" indent="0">
              <a:buNone/>
            </a:pPr>
            <a:endParaRPr lang="en-US" altLang="ko-KR" sz="2200" kern="0" dirty="0"/>
          </a:p>
        </p:txBody>
      </p:sp>
      <p:sp>
        <p:nvSpPr>
          <p:cNvPr id="5" name="矩形 4"/>
          <p:cNvSpPr/>
          <p:nvPr/>
        </p:nvSpPr>
        <p:spPr bwMode="auto">
          <a:xfrm>
            <a:off x="3947772" y="834081"/>
            <a:ext cx="2537254" cy="61783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47971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97EF3-7294-4C9B-8C2D-3C983078D8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TU Budget for Q3 - NR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C1844EC-86B9-4449-9B52-0E1F747573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382925"/>
              </p:ext>
            </p:extLst>
          </p:nvPr>
        </p:nvGraphicFramePr>
        <p:xfrm>
          <a:off x="1838325" y="1304925"/>
          <a:ext cx="5200650" cy="4857746"/>
        </p:xfrm>
        <a:graphic>
          <a:graphicData uri="http://schemas.openxmlformats.org/drawingml/2006/table">
            <a:tbl>
              <a:tblPr/>
              <a:tblGrid>
                <a:gridCol w="2461847">
                  <a:extLst>
                    <a:ext uri="{9D8B030D-6E8A-4147-A177-3AD203B41FA5}">
                      <a16:colId xmlns:a16="http://schemas.microsoft.com/office/drawing/2014/main" val="612154246"/>
                    </a:ext>
                  </a:extLst>
                </a:gridCol>
                <a:gridCol w="1354015">
                  <a:extLst>
                    <a:ext uri="{9D8B030D-6E8A-4147-A177-3AD203B41FA5}">
                      <a16:colId xmlns:a16="http://schemas.microsoft.com/office/drawing/2014/main" val="1771561690"/>
                    </a:ext>
                  </a:extLst>
                </a:gridCol>
                <a:gridCol w="1384788">
                  <a:extLst>
                    <a:ext uri="{9D8B030D-6E8A-4147-A177-3AD203B41FA5}">
                      <a16:colId xmlns:a16="http://schemas.microsoft.com/office/drawing/2014/main" val="3267065740"/>
                    </a:ext>
                  </a:extLst>
                </a:gridCol>
              </a:tblGrid>
              <a:tr h="20630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WI code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RAN4#96-e (RF)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RAN4#96-e (RD)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8116706"/>
                  </a:ext>
                </a:extLst>
              </a:tr>
              <a:tr h="20630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R15 NR maintenance-Core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1252459"/>
                  </a:ext>
                </a:extLst>
              </a:tr>
              <a:tr h="20630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R15 NR maintenance-Perf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6501753"/>
                  </a:ext>
                </a:extLst>
              </a:tr>
              <a:tr h="32823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NR_2step_RACH-Perf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1549861"/>
                  </a:ext>
                </a:extLst>
              </a:tr>
              <a:tr h="20630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NR_unlic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-Core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8640402"/>
                  </a:ext>
                </a:extLst>
              </a:tr>
              <a:tr h="32823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NR_unlic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-Perf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8941717"/>
                  </a:ext>
                </a:extLst>
              </a:tr>
              <a:tr h="20630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5G_V2X_NRSL-Core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3465531"/>
                  </a:ext>
                </a:extLst>
              </a:tr>
              <a:tr h="32823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5G_V2X_NRSL-Perf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8663701"/>
                  </a:ext>
                </a:extLst>
              </a:tr>
              <a:tr h="20630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NR_eMIMO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-Core 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3358753"/>
                  </a:ext>
                </a:extLst>
              </a:tr>
              <a:tr h="32823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NR_eMIMO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-Perf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2678292"/>
                  </a:ext>
                </a:extLst>
              </a:tr>
              <a:tr h="20630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NR_PowerSaving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-Perf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1485480"/>
                  </a:ext>
                </a:extLst>
              </a:tr>
              <a:tr h="20630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NR_POS-Core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8026135"/>
                  </a:ext>
                </a:extLst>
              </a:tr>
              <a:tr h="20630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NR_L1enh_URLLC-Perf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900442"/>
                  </a:ext>
                </a:extLst>
              </a:tr>
              <a:tr h="20630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NR_IAB-Core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684829"/>
                  </a:ext>
                </a:extLst>
              </a:tr>
              <a:tr h="32823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NR_IAB-Perf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5711993"/>
                  </a:ext>
                </a:extLst>
              </a:tr>
              <a:tr h="20630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NR_Mob_enh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-Perf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1551486"/>
                  </a:ext>
                </a:extLst>
              </a:tr>
              <a:tr h="206308">
                <a:tc>
                  <a:txBody>
                    <a:bodyPr/>
                    <a:lstStyle/>
                    <a:p>
                      <a:pPr algn="l" fontAlgn="ctr"/>
                      <a:r>
                        <a:rPr lang="nn-NO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LTE_NR_DC_CA_enh-Core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6151462"/>
                  </a:ext>
                </a:extLst>
              </a:tr>
              <a:tr h="20630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NR_RF_FR1_Req_Enh-Core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2049456"/>
                  </a:ext>
                </a:extLst>
              </a:tr>
              <a:tr h="20630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NR_RF_FR1_Req_Enh-Perf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2820307"/>
                  </a:ext>
                </a:extLst>
              </a:tr>
              <a:tr h="32823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NR_RF_FR2_Req_Enh-Core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0.75</a:t>
                      </a:r>
                    </a:p>
                  </a:txBody>
                  <a:tcPr marL="5440" marR="5440" marT="544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80268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80688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97EF3-7294-4C9B-8C2D-3C983078D8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TU Budget for Q3 – NR (Cont.)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3F6C239-7BC3-49C3-8DCE-8F5DC2ACA9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1181401"/>
              </p:ext>
            </p:extLst>
          </p:nvPr>
        </p:nvGraphicFramePr>
        <p:xfrm>
          <a:off x="1628775" y="1333500"/>
          <a:ext cx="5362575" cy="4781551"/>
        </p:xfrm>
        <a:graphic>
          <a:graphicData uri="http://schemas.openxmlformats.org/drawingml/2006/table">
            <a:tbl>
              <a:tblPr/>
              <a:tblGrid>
                <a:gridCol w="2538497">
                  <a:extLst>
                    <a:ext uri="{9D8B030D-6E8A-4147-A177-3AD203B41FA5}">
                      <a16:colId xmlns:a16="http://schemas.microsoft.com/office/drawing/2014/main" val="39679428"/>
                    </a:ext>
                  </a:extLst>
                </a:gridCol>
                <a:gridCol w="1396173">
                  <a:extLst>
                    <a:ext uri="{9D8B030D-6E8A-4147-A177-3AD203B41FA5}">
                      <a16:colId xmlns:a16="http://schemas.microsoft.com/office/drawing/2014/main" val="1238447922"/>
                    </a:ext>
                  </a:extLst>
                </a:gridCol>
                <a:gridCol w="1427905">
                  <a:extLst>
                    <a:ext uri="{9D8B030D-6E8A-4147-A177-3AD203B41FA5}">
                      <a16:colId xmlns:a16="http://schemas.microsoft.com/office/drawing/2014/main" val="3551941742"/>
                    </a:ext>
                  </a:extLst>
                </a:gridCol>
              </a:tblGrid>
              <a:tr h="2206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NR_DL256QAM_FR2-Perf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9723900"/>
                  </a:ext>
                </a:extLst>
              </a:tr>
              <a:tr h="2206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NR_RRM_Enh_Core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4292549"/>
                  </a:ext>
                </a:extLst>
              </a:tr>
              <a:tr h="2206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NR_CSIRS_L3meas-Core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3841469"/>
                  </a:ext>
                </a:extLst>
              </a:tr>
              <a:tr h="2206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NR_HST-Perf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397487"/>
                  </a:ext>
                </a:extLst>
              </a:tr>
              <a:tr h="2206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NR_enh-Perf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0063702"/>
                  </a:ext>
                </a:extLst>
              </a:tr>
              <a:tr h="2206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OTA_BS_testing-Perf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0709699"/>
                  </a:ext>
                </a:extLst>
              </a:tr>
              <a:tr h="22068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NR_n48_LTE_48_coex-Core 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4540286"/>
                  </a:ext>
                </a:extLst>
              </a:tr>
              <a:tr h="2206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ENDC_UE_PC2_FDD_TDD-Core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0176280"/>
                  </a:ext>
                </a:extLst>
              </a:tr>
              <a:tr h="220687">
                <a:tc>
                  <a:txBody>
                    <a:bodyPr/>
                    <a:lstStyle/>
                    <a:p>
                      <a:pPr algn="l" fontAlgn="ctr"/>
                      <a:r>
                        <a:rPr lang="nn-NO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LTE_B41_NR_n41_PCx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5822447"/>
                  </a:ext>
                </a:extLst>
              </a:tr>
              <a:tr h="43401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R17 NR basket WIs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0971087"/>
                  </a:ext>
                </a:extLst>
              </a:tr>
              <a:tr h="2206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FS_FR2_enhTestMethods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4537147"/>
                  </a:ext>
                </a:extLst>
              </a:tr>
              <a:tr h="2206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NR_n13-Core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3069186"/>
                  </a:ext>
                </a:extLst>
              </a:tr>
              <a:tr h="2206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NR_n13-Perf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38423"/>
                  </a:ext>
                </a:extLst>
              </a:tr>
              <a:tr h="2206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FS_6425_10500MHz _NR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1392948"/>
                  </a:ext>
                </a:extLst>
              </a:tr>
              <a:tr h="220687">
                <a:tc>
                  <a:txBody>
                    <a:bodyPr/>
                    <a:lstStyle/>
                    <a:p>
                      <a:pPr algn="l" fontAlgn="ctr"/>
                      <a:r>
                        <a:rPr lang="nn-NO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NR_FR2_FWA_Bn257_Bn258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6218393"/>
                  </a:ext>
                </a:extLst>
              </a:tr>
              <a:tr h="220687">
                <a:tc>
                  <a:txBody>
                    <a:bodyPr/>
                    <a:lstStyle/>
                    <a:p>
                      <a:pPr algn="l" fontAlgn="ctr"/>
                      <a:r>
                        <a:rPr lang="nn-NO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NR_FR2_FWA_Bn257_Bn258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7553370"/>
                  </a:ext>
                </a:extLst>
              </a:tr>
              <a:tr h="220687">
                <a:tc>
                  <a:txBody>
                    <a:bodyPr/>
                    <a:lstStyle/>
                    <a:p>
                      <a:pPr algn="l" fontAlgn="ctr"/>
                      <a:r>
                        <a:rPr lang="nn-NO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FS_NR_52_to_71GHz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0851680"/>
                  </a:ext>
                </a:extLst>
              </a:tr>
              <a:tr h="37516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R17 NR spectrum related WIs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9389000"/>
                  </a:ext>
                </a:extLst>
              </a:tr>
              <a:tr h="2206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R17 MIMO OTA WI (if approved)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8000071"/>
                  </a:ext>
                </a:extLst>
              </a:tr>
              <a:tr h="2206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25.95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20.75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85967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64937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97EF3-7294-4C9B-8C2D-3C983078D8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TU Budget for Q3 - LTE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AE7D4BF-9C95-49D1-8313-4E882964B0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226739"/>
              </p:ext>
            </p:extLst>
          </p:nvPr>
        </p:nvGraphicFramePr>
        <p:xfrm>
          <a:off x="1562100" y="2028825"/>
          <a:ext cx="5200650" cy="3003231"/>
        </p:xfrm>
        <a:graphic>
          <a:graphicData uri="http://schemas.openxmlformats.org/drawingml/2006/table">
            <a:tbl>
              <a:tblPr/>
              <a:tblGrid>
                <a:gridCol w="3033712">
                  <a:extLst>
                    <a:ext uri="{9D8B030D-6E8A-4147-A177-3AD203B41FA5}">
                      <a16:colId xmlns:a16="http://schemas.microsoft.com/office/drawing/2014/main" val="3263327511"/>
                    </a:ext>
                  </a:extLst>
                </a:gridCol>
                <a:gridCol w="1083469">
                  <a:extLst>
                    <a:ext uri="{9D8B030D-6E8A-4147-A177-3AD203B41FA5}">
                      <a16:colId xmlns:a16="http://schemas.microsoft.com/office/drawing/2014/main" val="1650084858"/>
                    </a:ext>
                  </a:extLst>
                </a:gridCol>
                <a:gridCol w="1083469">
                  <a:extLst>
                    <a:ext uri="{9D8B030D-6E8A-4147-A177-3AD203B41FA5}">
                      <a16:colId xmlns:a16="http://schemas.microsoft.com/office/drawing/2014/main" val="1546034903"/>
                    </a:ext>
                  </a:extLst>
                </a:gridCol>
              </a:tblGrid>
              <a:tr h="26050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WI code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RAN4#96-e (RF)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RAN4#96-e (RD)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997348"/>
                  </a:ext>
                </a:extLst>
              </a:tr>
              <a:tr h="26050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LTE_eMTC5-Perf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6901636"/>
                  </a:ext>
                </a:extLst>
              </a:tr>
              <a:tr h="26050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NB_IOTenh3-Perf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9737490"/>
                  </a:ext>
                </a:extLst>
              </a:tr>
              <a:tr h="44286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LTE_Terr_bcast-Perf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2345447"/>
                  </a:ext>
                </a:extLst>
              </a:tr>
              <a:tr h="26050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LTE_feMob-Perf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9150602"/>
                  </a:ext>
                </a:extLst>
              </a:tr>
              <a:tr h="44286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R17 LTE CA basket WIs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1463094"/>
                  </a:ext>
                </a:extLst>
              </a:tr>
              <a:tr h="26050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 maintenance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4086187"/>
                  </a:ext>
                </a:extLst>
              </a:tr>
              <a:tr h="44286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R17 LTE spectrum related WI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3305057"/>
                  </a:ext>
                </a:extLst>
              </a:tr>
              <a:tr h="26050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27710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46843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>
          <a:xfrm>
            <a:off x="458788" y="7937"/>
            <a:ext cx="6834187" cy="1143001"/>
          </a:xfrm>
        </p:spPr>
        <p:txBody>
          <a:bodyPr/>
          <a:lstStyle/>
          <a:p>
            <a:r>
              <a:rPr lang="fi-FI" altLang="en-US" dirty="0"/>
              <a:t>Views on new WI/SI proposals</a:t>
            </a:r>
          </a:p>
        </p:txBody>
      </p:sp>
      <p:sp>
        <p:nvSpPr>
          <p:cNvPr id="61443" name="Content Placeholder 2"/>
          <p:cNvSpPr>
            <a:spLocks noGrp="1"/>
          </p:cNvSpPr>
          <p:nvPr>
            <p:ph idx="1"/>
          </p:nvPr>
        </p:nvSpPr>
        <p:spPr>
          <a:xfrm>
            <a:off x="224092" y="1209675"/>
            <a:ext cx="8293375" cy="4651375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dirty="0">
                <a:ea typeface="+mn-ea"/>
                <a:cs typeface="+mn-cs"/>
              </a:rPr>
              <a:t>Q3 focus is still to complete R16 core part and UE feature list</a:t>
            </a:r>
          </a:p>
          <a:p>
            <a:pPr marL="342900" lvl="1" indent="-342900">
              <a:buBlip>
                <a:blip r:embed="rId2"/>
              </a:buBlip>
            </a:pPr>
            <a:r>
              <a:rPr lang="en-US" altLang="zh-CN" dirty="0">
                <a:ea typeface="+mn-ea"/>
                <a:cs typeface="+mn-cs"/>
              </a:rPr>
              <a:t>Study on supporting NR from 52.6 GHz to 71 GHz will start in Q3</a:t>
            </a:r>
          </a:p>
          <a:p>
            <a:pPr marL="342900" lvl="1" indent="-342900">
              <a:buBlip>
                <a:blip r:embed="rId2"/>
              </a:buBlip>
            </a:pPr>
            <a:r>
              <a:rPr lang="en-US" altLang="zh-CN" dirty="0">
                <a:ea typeface="+mn-ea"/>
                <a:cs typeface="+mn-cs"/>
              </a:rPr>
              <a:t>R17 spectrum related WIs will be approved at this RAN and start in Q3</a:t>
            </a:r>
          </a:p>
          <a:p>
            <a:pPr marL="342900" lvl="1" indent="-342900">
              <a:buBlip>
                <a:blip r:embed="rId2"/>
              </a:buBlip>
            </a:pPr>
            <a:r>
              <a:rPr lang="en-US" altLang="zh-CN" dirty="0">
                <a:ea typeface="+mn-ea"/>
                <a:cs typeface="+mn-cs"/>
              </a:rPr>
              <a:t>As an exception, MIMO-OTA, if approved at this RAN, can start in Q3 2020, as shown in endorsed RP-193160</a:t>
            </a:r>
          </a:p>
          <a:p>
            <a:pPr marL="342900" lvl="1" indent="-342900">
              <a:buBlip>
                <a:blip r:embed="rId2"/>
              </a:buBlip>
            </a:pPr>
            <a:r>
              <a:rPr lang="en-US" altLang="zh-CN" dirty="0">
                <a:ea typeface="+mn-ea"/>
                <a:cs typeface="+mn-cs"/>
              </a:rPr>
              <a:t>It is recommended to have email discussions on R17 non-spectrum related WIs to help stabilize proposals for approval at </a:t>
            </a:r>
            <a:r>
              <a:rPr lang="en-US" altLang="zh-CN" dirty="0"/>
              <a:t>RAN</a:t>
            </a:r>
            <a:r>
              <a:rPr lang="en-US" altLang="zh-CN" dirty="0">
                <a:ea typeface="+mn-ea"/>
                <a:cs typeface="+mn-cs"/>
              </a:rPr>
              <a:t>#89-e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56028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altLang="zh-CN" dirty="0"/>
              <a:t>Thank You!</a:t>
            </a:r>
            <a:endParaRPr lang="zh-CN" altLang="en-US" dirty="0"/>
          </a:p>
        </p:txBody>
      </p:sp>
      <p:sp>
        <p:nvSpPr>
          <p:cNvPr id="75779" name="Rectangle 3"/>
          <p:cNvSpPr>
            <a:spLocks noGrp="1"/>
          </p:cNvSpPr>
          <p:nvPr>
            <p:ph type="body" idx="1"/>
          </p:nvPr>
        </p:nvSpPr>
        <p:spPr>
          <a:xfrm>
            <a:off x="198286" y="1096828"/>
            <a:ext cx="8515607" cy="2571567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ct val="15000"/>
              </a:spcBef>
              <a:buFontTx/>
              <a:buNone/>
            </a:pPr>
            <a:endParaRPr lang="sv-SE" altLang="en-US" sz="1400" dirty="0"/>
          </a:p>
          <a:p>
            <a:pPr marL="342900" lvl="1" indent="-342900">
              <a:lnSpc>
                <a:spcPct val="80000"/>
              </a:lnSpc>
              <a:spcBef>
                <a:spcPts val="600"/>
              </a:spcBef>
              <a:buBlip>
                <a:blip r:embed="rId2"/>
              </a:buBlip>
            </a:pPr>
            <a:r>
              <a:rPr lang="sv-SE" altLang="en-US" sz="2000" dirty="0">
                <a:ea typeface="+mn-ea"/>
                <a:cs typeface="+mn-cs"/>
              </a:rPr>
              <a:t>Vice chairs Haijie Qiu and Andrey Chervyakov for helping structure the e-meeting and chairing sessions</a:t>
            </a:r>
          </a:p>
          <a:p>
            <a:pPr marL="342900" lvl="1" indent="-342900">
              <a:lnSpc>
                <a:spcPct val="80000"/>
              </a:lnSpc>
              <a:spcBef>
                <a:spcPts val="600"/>
              </a:spcBef>
              <a:buBlip>
                <a:blip r:embed="rId2"/>
              </a:buBlip>
            </a:pPr>
            <a:r>
              <a:rPr lang="en-US" altLang="en-US" sz="2000" dirty="0">
                <a:ea typeface="+mn-ea"/>
                <a:cs typeface="+mn-cs"/>
              </a:rPr>
              <a:t>Kai-Erik Sunell and Young Ik Jo for efficient secretary support</a:t>
            </a:r>
          </a:p>
          <a:p>
            <a:pPr marL="342900" lvl="1" indent="-342900">
              <a:lnSpc>
                <a:spcPct val="80000"/>
              </a:lnSpc>
              <a:spcBef>
                <a:spcPts val="600"/>
              </a:spcBef>
              <a:buBlip>
                <a:blip r:embed="rId2"/>
              </a:buBlip>
            </a:pPr>
            <a:r>
              <a:rPr lang="sv-SE" altLang="en-US" sz="2000" dirty="0">
                <a:ea typeface="+mn-ea"/>
                <a:cs typeface="+mn-cs"/>
              </a:rPr>
              <a:t>Email moderators for leading the email discussions and providing summaries</a:t>
            </a:r>
          </a:p>
          <a:p>
            <a:pPr marL="342900" lvl="1" indent="-342900">
              <a:lnSpc>
                <a:spcPct val="80000"/>
              </a:lnSpc>
              <a:spcBef>
                <a:spcPts val="600"/>
              </a:spcBef>
              <a:buBlip>
                <a:blip r:embed="rId2"/>
              </a:buBlip>
            </a:pPr>
            <a:r>
              <a:rPr lang="sv-SE" altLang="en-US" sz="2000" dirty="0">
                <a:ea typeface="+mn-ea"/>
                <a:cs typeface="+mn-cs"/>
              </a:rPr>
              <a:t>Delegates for contributions and discussion</a:t>
            </a:r>
          </a:p>
        </p:txBody>
      </p:sp>
    </p:spTree>
    <p:extLst>
      <p:ext uri="{BB962C8B-B14F-4D97-AF65-F5344CB8AC3E}">
        <p14:creationId xmlns:p14="http://schemas.microsoft.com/office/powerpoint/2010/main" val="359901494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678" y="0"/>
            <a:ext cx="6834188" cy="1143000"/>
          </a:xfrm>
        </p:spPr>
        <p:txBody>
          <a:bodyPr/>
          <a:lstStyle/>
          <a:p>
            <a:r>
              <a:rPr lang="en-US" dirty="0"/>
              <a:t>Summary (2/2)</a:t>
            </a:r>
          </a:p>
        </p:txBody>
      </p:sp>
      <p:sp>
        <p:nvSpPr>
          <p:cNvPr id="4" name="Rectangle 25"/>
          <p:cNvSpPr txBox="1">
            <a:spLocks/>
          </p:cNvSpPr>
          <p:nvPr/>
        </p:nvSpPr>
        <p:spPr>
          <a:xfrm>
            <a:off x="106136" y="931813"/>
            <a:ext cx="8901131" cy="547851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2" indent="-342900" eaLnBrk="1" fontAlgn="b" hangingPunct="1">
              <a:buBlip>
                <a:blip r:embed="rId2"/>
              </a:buBlip>
            </a:pPr>
            <a:r>
              <a:rPr lang="en-US" altLang="en-US" kern="0" dirty="0"/>
              <a:t>Rel-16 NR </a:t>
            </a:r>
          </a:p>
          <a:p>
            <a:pPr lvl="1"/>
            <a:r>
              <a:rPr lang="en-US" altLang="en-US" sz="1600" kern="0" dirty="0"/>
              <a:t>Most Rel-16 NR spectrum WIs are completed</a:t>
            </a:r>
          </a:p>
          <a:p>
            <a:pPr lvl="1"/>
            <a:r>
              <a:rPr lang="en-US" altLang="en-US" sz="1600" kern="0" dirty="0"/>
              <a:t>Mixed progress for Rel-16 NR non-spectrum </a:t>
            </a:r>
            <a:r>
              <a:rPr lang="en-US" altLang="en-US" sz="1600" kern="0" dirty="0" err="1"/>
              <a:t>WIs.</a:t>
            </a:r>
            <a:r>
              <a:rPr lang="en-US" altLang="en-US" sz="1600" kern="0" dirty="0"/>
              <a:t> About half of them need extension on core part.</a:t>
            </a:r>
          </a:p>
          <a:p>
            <a:pPr lvl="1"/>
            <a:r>
              <a:rPr lang="en-US" altLang="en-US" sz="1600" kern="0" dirty="0">
                <a:solidFill>
                  <a:srgbClr val="FF0000"/>
                </a:solidFill>
              </a:rPr>
              <a:t>It is recommended to consider some down-scoping at RAN#88-e for WIs that are not likely be completed in Q3. The bar for seeking another extension at RAN#89-e should be high </a:t>
            </a:r>
          </a:p>
          <a:p>
            <a:pPr eaLnBrk="1" fontAlgn="b" hangingPunct="1"/>
            <a:r>
              <a:rPr lang="en-US" altLang="ko-KR" sz="2000" kern="0" dirty="0"/>
              <a:t>Rel-15 NR</a:t>
            </a:r>
          </a:p>
          <a:p>
            <a:pPr lvl="1"/>
            <a:r>
              <a:rPr lang="en-US" altLang="en-US" sz="1600" kern="0" dirty="0"/>
              <a:t>A substantial amount of effort was put into </a:t>
            </a:r>
            <a:r>
              <a:rPr lang="en-US" altLang="zh-CN" sz="1600" kern="0" dirty="0"/>
              <a:t>Rel-15 NR maintenance and good progress was made</a:t>
            </a:r>
            <a:endParaRPr lang="en-US" altLang="en-US" sz="1600" kern="0" dirty="0"/>
          </a:p>
          <a:p>
            <a:pPr lvl="1"/>
            <a:r>
              <a:rPr lang="en-US" altLang="ko-KR" sz="1600" kern="0" dirty="0"/>
              <a:t>This effort needs to wind down in Q3</a:t>
            </a:r>
          </a:p>
          <a:p>
            <a:pPr lvl="1"/>
            <a:r>
              <a:rPr lang="en-US" altLang="ko-KR" sz="1600" kern="0" dirty="0">
                <a:solidFill>
                  <a:srgbClr val="FF0000"/>
                </a:solidFill>
              </a:rPr>
              <a:t>Very high threshold for essential correction after Q3</a:t>
            </a:r>
          </a:p>
          <a:p>
            <a:pPr eaLnBrk="1" fontAlgn="b" hangingPunct="1"/>
            <a:r>
              <a:rPr lang="en-GB" altLang="ja-JP" sz="2000" kern="0" dirty="0"/>
              <a:t>LTE maintenance (up to Rel-15)</a:t>
            </a:r>
          </a:p>
          <a:p>
            <a:pPr lvl="1" eaLnBrk="1" fontAlgn="b" hangingPunct="1"/>
            <a:r>
              <a:rPr lang="en-GB" altLang="ja-JP" sz="1600" kern="0" dirty="0"/>
              <a:t>Good progress. No major issues</a:t>
            </a:r>
          </a:p>
          <a:p>
            <a:pPr eaLnBrk="1" fontAlgn="b" hangingPunct="1"/>
            <a:r>
              <a:rPr lang="en-GB" altLang="ja-JP" sz="2000" kern="0" dirty="0"/>
              <a:t>Rel-16 LTE</a:t>
            </a:r>
          </a:p>
          <a:p>
            <a:pPr lvl="1" eaLnBrk="1" fontAlgn="b" hangingPunct="1"/>
            <a:r>
              <a:rPr lang="en-GB" altLang="ja-JP" sz="1600" kern="0" dirty="0"/>
              <a:t>Good progress. Core part is completed for all WIs</a:t>
            </a:r>
          </a:p>
          <a:p>
            <a:pPr eaLnBrk="1" fontAlgn="b" hangingPunct="1"/>
            <a:endParaRPr lang="en-GB" altLang="ja-JP" sz="2200" kern="0" dirty="0"/>
          </a:p>
          <a:p>
            <a:pPr lvl="1" eaLnBrk="1" fontAlgn="b" hangingPunct="1"/>
            <a:endParaRPr lang="en-GB" altLang="ja-JP" sz="1800" kern="0" dirty="0"/>
          </a:p>
          <a:p>
            <a:pPr lvl="1"/>
            <a:endParaRPr lang="en-US" altLang="zh-CN" sz="1600" dirty="0"/>
          </a:p>
        </p:txBody>
      </p:sp>
      <p:sp>
        <p:nvSpPr>
          <p:cNvPr id="5" name="矩形 4"/>
          <p:cNvSpPr/>
          <p:nvPr/>
        </p:nvSpPr>
        <p:spPr bwMode="auto">
          <a:xfrm>
            <a:off x="3947772" y="834081"/>
            <a:ext cx="2537254" cy="61783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9891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36563" y="9525"/>
            <a:ext cx="6834187" cy="1143000"/>
          </a:xfrm>
        </p:spPr>
        <p:txBody>
          <a:bodyPr/>
          <a:lstStyle/>
          <a:p>
            <a:r>
              <a:rPr lang="fi-FI" altLang="en-US" dirty="0"/>
              <a:t>Statistics</a:t>
            </a:r>
          </a:p>
        </p:txBody>
      </p:sp>
      <p:cxnSp>
        <p:nvCxnSpPr>
          <p:cNvPr id="8252" name="Straight Arrow Connector 11"/>
          <p:cNvCxnSpPr>
            <a:cxnSpLocks noChangeShapeType="1"/>
          </p:cNvCxnSpPr>
          <p:nvPr/>
        </p:nvCxnSpPr>
        <p:spPr bwMode="auto">
          <a:xfrm flipH="1">
            <a:off x="7835900" y="4221163"/>
            <a:ext cx="298450" cy="15875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cxnSp>
        <p:nvCxnSpPr>
          <p:cNvPr id="8253" name="Straight Arrow Connector 13"/>
          <p:cNvCxnSpPr>
            <a:cxnSpLocks noChangeShapeType="1"/>
          </p:cNvCxnSpPr>
          <p:nvPr/>
        </p:nvCxnSpPr>
        <p:spPr bwMode="auto">
          <a:xfrm flipH="1">
            <a:off x="8505825" y="1839913"/>
            <a:ext cx="319088" cy="52070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graphicFrame>
        <p:nvGraphicFramePr>
          <p:cNvPr id="2" name="Chart 1"/>
          <p:cNvGraphicFramePr/>
          <p:nvPr/>
        </p:nvGraphicFramePr>
        <p:xfrm>
          <a:off x="0" y="3017951"/>
          <a:ext cx="4334634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7"/>
          <p:cNvGraphicFramePr/>
          <p:nvPr/>
        </p:nvGraphicFramePr>
        <p:xfrm>
          <a:off x="4392627" y="3024695"/>
          <a:ext cx="4334634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Parallelogram 2"/>
          <p:cNvSpPr/>
          <p:nvPr/>
        </p:nvSpPr>
        <p:spPr bwMode="auto">
          <a:xfrm>
            <a:off x="1265464" y="2620736"/>
            <a:ext cx="4278086" cy="1502228"/>
          </a:xfrm>
          <a:prstGeom prst="parallelogram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1494063" y="2620736"/>
            <a:ext cx="6082393" cy="39188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381109" y="2712498"/>
            <a:ext cx="6408964" cy="61232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81107" y="1281298"/>
          <a:ext cx="8561724" cy="167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31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18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46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47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269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505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Meeting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Date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Location</a:t>
                      </a:r>
                    </a:p>
                  </a:txBody>
                  <a:tcPr marL="91432" marR="91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Host</a:t>
                      </a:r>
                    </a:p>
                  </a:txBody>
                  <a:tcPr marL="91432" marR="9143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Delegates registered/attendees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Documents requested/uploaded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RAN4 #94bis-e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20 – 30 Apr., 2020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sv-FI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Electronic meeting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226/226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2883/2840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RAN4 #95-e</a:t>
                      </a:r>
                      <a:endParaRPr kumimoji="0" lang="zh-CN" alt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25 May – 5 June, 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2020</a:t>
                      </a:r>
                      <a:endParaRPr kumimoji="0" lang="zh-CN" alt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FI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Electronic meeting</a:t>
                      </a:r>
                      <a:endParaRPr kumimoji="0" lang="zh-CN" alt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sv-FI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308/308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sv-FI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3297/3176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684163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13912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r>
              <a:rPr lang="sv-SE" altLang="ja-JP" dirty="0"/>
              <a:t>NR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697848717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R16 NR RAN4 led WI/SIs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6</a:t>
            </a:fld>
            <a:endParaRPr lang="en-GB" alt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2F21C06E-30B1-4D0F-A716-949CF4D201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36182422"/>
              </p:ext>
            </p:extLst>
          </p:nvPr>
        </p:nvGraphicFramePr>
        <p:xfrm>
          <a:off x="457200" y="1200150"/>
          <a:ext cx="7800975" cy="4953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8845">
                  <a:extLst>
                    <a:ext uri="{9D8B030D-6E8A-4147-A177-3AD203B41FA5}">
                      <a16:colId xmlns:a16="http://schemas.microsoft.com/office/drawing/2014/main" val="2761071237"/>
                    </a:ext>
                  </a:extLst>
                </a:gridCol>
                <a:gridCol w="1904434">
                  <a:extLst>
                    <a:ext uri="{9D8B030D-6E8A-4147-A177-3AD203B41FA5}">
                      <a16:colId xmlns:a16="http://schemas.microsoft.com/office/drawing/2014/main" val="473441720"/>
                    </a:ext>
                  </a:extLst>
                </a:gridCol>
                <a:gridCol w="4117696">
                  <a:extLst>
                    <a:ext uri="{9D8B030D-6E8A-4147-A177-3AD203B41FA5}">
                      <a16:colId xmlns:a16="http://schemas.microsoft.com/office/drawing/2014/main" val="5890372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Target completion date from last RAN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1719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FR1 UE RF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June 2020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Sep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RRM Core part completed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RF core part to be extended to Q3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Perf part to start in Q3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49577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FR2 UE RF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June 2020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June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 part is incomplete and to be extended to Q3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 part completion is 06/2020 and needs to be extended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74201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RRM Req.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June 2020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Core part is incomplete and to be extended to Q3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Perf part needs to be postponed to Q4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1405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CSI-RS based L3 Measurement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June 2020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Sep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Core part is incomplete and to be extended to Q3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Perf part needs to be postponed to Q4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0568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High Speed Train Scenarios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June 2020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RRM Core part completed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Perf part to start in Q3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1678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FR2 DL 256QAM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June 2020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</a:rPr>
                        <a:t>Core part completed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99322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OTA BS Testing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Perf: Sep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Ongoing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66596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Performance Req. Enhancement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Perf: Sep 2020</a:t>
                      </a:r>
                    </a:p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To be extended to Dec 2020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39612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SI: 7-24 GHz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June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</a:rPr>
                        <a:t>SI completed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54325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SI: MIMO OTA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June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</a:rPr>
                        <a:t>SI completed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46355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8614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R16 NR other WG led WI/SIs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7</a:t>
            </a:fld>
            <a:endParaRPr lang="en-GB" alt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2F21C06E-30B1-4D0F-A716-949CF4D201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0587217"/>
              </p:ext>
            </p:extLst>
          </p:nvPr>
        </p:nvGraphicFramePr>
        <p:xfrm>
          <a:off x="457200" y="1381125"/>
          <a:ext cx="7839076" cy="4211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533">
                  <a:extLst>
                    <a:ext uri="{9D8B030D-6E8A-4147-A177-3AD203B41FA5}">
                      <a16:colId xmlns:a16="http://schemas.microsoft.com/office/drawing/2014/main" val="2761071237"/>
                    </a:ext>
                  </a:extLst>
                </a:gridCol>
                <a:gridCol w="1913736">
                  <a:extLst>
                    <a:ext uri="{9D8B030D-6E8A-4147-A177-3AD203B41FA5}">
                      <a16:colId xmlns:a16="http://schemas.microsoft.com/office/drawing/2014/main" val="473441720"/>
                    </a:ext>
                  </a:extLst>
                </a:gridCol>
                <a:gridCol w="4137807">
                  <a:extLst>
                    <a:ext uri="{9D8B030D-6E8A-4147-A177-3AD203B41FA5}">
                      <a16:colId xmlns:a16="http://schemas.microsoft.com/office/drawing/2014/main" val="5890372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Target completion date from last RAN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1719081"/>
                  </a:ext>
                </a:extLst>
              </a:tr>
              <a:tr h="278952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</a:t>
                      </a:r>
                      <a:r>
                        <a:rPr lang="en-US" sz="12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eMIMO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June 2020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 part is incomplete and to be extended to Q3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49577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CLI and RIM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Mar 2020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June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WI completed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74201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NR-U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June 2020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 part is incomplete and to be extended to Q3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Perf part needs to be postponed to Q4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Demod to start in Q3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1405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</a:t>
                      </a:r>
                      <a:r>
                        <a:rPr lang="en-US" sz="12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eURLLC</a:t>
                      </a: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Sep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Ongoing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0568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Power Saving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June 2020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Core part completed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Perf part to start in Q3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1678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Positioning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June 2020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Core part is incomplete and to be extended to Q3.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Perf part needs to be postponed to Q4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99322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NR V2X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June 2020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strike="noStrike" kern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Core part completed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and </a:t>
                      </a:r>
                      <a:r>
                        <a:rPr lang="en-US" sz="12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Demod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Perf part to start in Q3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66596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NR Mobility Enhancement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June 2020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RRM Core part completed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Perf part to start in Q3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54325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2033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R16 NR other WG led WI/Sis (Cont.)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8</a:t>
            </a:fld>
            <a:endParaRPr lang="en-GB" alt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2F21C06E-30B1-4D0F-A716-949CF4D201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3302426"/>
              </p:ext>
            </p:extLst>
          </p:nvPr>
        </p:nvGraphicFramePr>
        <p:xfrm>
          <a:off x="485775" y="1781175"/>
          <a:ext cx="7800975" cy="2468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8845">
                  <a:extLst>
                    <a:ext uri="{9D8B030D-6E8A-4147-A177-3AD203B41FA5}">
                      <a16:colId xmlns:a16="http://schemas.microsoft.com/office/drawing/2014/main" val="2761071237"/>
                    </a:ext>
                  </a:extLst>
                </a:gridCol>
                <a:gridCol w="1904434">
                  <a:extLst>
                    <a:ext uri="{9D8B030D-6E8A-4147-A177-3AD203B41FA5}">
                      <a16:colId xmlns:a16="http://schemas.microsoft.com/office/drawing/2014/main" val="473441720"/>
                    </a:ext>
                  </a:extLst>
                </a:gridCol>
                <a:gridCol w="4117696">
                  <a:extLst>
                    <a:ext uri="{9D8B030D-6E8A-4147-A177-3AD203B41FA5}">
                      <a16:colId xmlns:a16="http://schemas.microsoft.com/office/drawing/2014/main" val="5890372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Target completion date from last RAN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1719081"/>
                  </a:ext>
                </a:extLst>
              </a:tr>
              <a:tr h="377862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MR-DC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June 2020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Core part is incomplete and to be extended to Q3</a:t>
                      </a:r>
                      <a:endParaRPr lang="en-US" sz="1200" strike="sngStrike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Perf part needs to be postponed to Q4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46355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IAB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June 2020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 part is incomplete and to be extended to Q3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Perf part needs to be postponed to Q4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Demod Perf part to start in Q3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1887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2-step RACH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June 2020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Dec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RRM Core part completed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RRM Perf part to start in Q3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16115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SRVCC from 5G to 3G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Mar 2020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Perf: June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WI is complete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2791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1406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R16 NR Spectrum WI/SIs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9</a:t>
            </a:fld>
            <a:endParaRPr lang="en-GB" alt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2F21C06E-30B1-4D0F-A716-949CF4D201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0684003"/>
              </p:ext>
            </p:extLst>
          </p:nvPr>
        </p:nvGraphicFramePr>
        <p:xfrm>
          <a:off x="447675" y="1266825"/>
          <a:ext cx="7929562" cy="484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8166">
                  <a:extLst>
                    <a:ext uri="{9D8B030D-6E8A-4147-A177-3AD203B41FA5}">
                      <a16:colId xmlns:a16="http://schemas.microsoft.com/office/drawing/2014/main" val="2761071237"/>
                    </a:ext>
                  </a:extLst>
                </a:gridCol>
                <a:gridCol w="1935826">
                  <a:extLst>
                    <a:ext uri="{9D8B030D-6E8A-4147-A177-3AD203B41FA5}">
                      <a16:colId xmlns:a16="http://schemas.microsoft.com/office/drawing/2014/main" val="473441720"/>
                    </a:ext>
                  </a:extLst>
                </a:gridCol>
                <a:gridCol w="4185570">
                  <a:extLst>
                    <a:ext uri="{9D8B030D-6E8A-4147-A177-3AD203B41FA5}">
                      <a16:colId xmlns:a16="http://schemas.microsoft.com/office/drawing/2014/main" val="5890372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Target completion date from last RAN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1719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29 dBm UE PC for band 41 and n41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June 2020</a:t>
                      </a:r>
                    </a:p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RF core part to be extended to Q3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49577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HPUE (PC2 2) for EN-DC (1 LTE FDD band + 1 NR TDD band)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June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RF core part incomplete. To be extended to Q3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74201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Band n259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 err="1">
                          <a:solidFill>
                            <a:schemeClr val="tx1"/>
                          </a:solidFill>
                        </a:rPr>
                        <a:t>Core</a:t>
                      </a:r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: June 2020</a:t>
                      </a:r>
                    </a:p>
                    <a:p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Perf: June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</a:rPr>
                        <a:t>WI completed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1405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Addition of asymmetric CBW for n66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June 2020</a:t>
                      </a:r>
                    </a:p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</a:rPr>
                        <a:t>WI completed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0568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Addition of CBW in NR band n1 (NR_n1_BW2)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 err="1">
                          <a:solidFill>
                            <a:schemeClr val="tx1"/>
                          </a:solidFill>
                        </a:rPr>
                        <a:t>Core</a:t>
                      </a:r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: June 2020</a:t>
                      </a:r>
                    </a:p>
                    <a:p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Perf: June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</a:rPr>
                        <a:t>WI completed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1678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LTE/NR spectrum sharing in band 48/n48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Core: June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RF core part incomplete. To be extended to Q3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99322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Adding CBS in NR band n3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 err="1">
                          <a:solidFill>
                            <a:schemeClr val="tx1"/>
                          </a:solidFill>
                        </a:rPr>
                        <a:t>Core</a:t>
                      </a:r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: June 2020</a:t>
                      </a:r>
                    </a:p>
                    <a:p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Perf: June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</a:rPr>
                        <a:t>WI completed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66596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WI: Adding CBS in NR band n65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200" dirty="0" err="1">
                          <a:solidFill>
                            <a:schemeClr val="tx1"/>
                          </a:solidFill>
                        </a:rPr>
                        <a:t>Core</a:t>
                      </a:r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: June 2020</a:t>
                      </a:r>
                    </a:p>
                    <a:p>
                      <a:r>
                        <a:rPr lang="fr-FR" sz="1200" dirty="0">
                          <a:solidFill>
                            <a:schemeClr val="tx1"/>
                          </a:solidFill>
                        </a:rPr>
                        <a:t>Perf: June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</a:rPr>
                        <a:t>WI completed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54325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042228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300144</TotalTime>
  <Words>2744</Words>
  <Application>Microsoft Office PowerPoint</Application>
  <PresentationFormat>On-screen Show (4:3)</PresentationFormat>
  <Paragraphs>658</Paragraphs>
  <Slides>24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Arial</vt:lpstr>
      <vt:lpstr>Calibri</vt:lpstr>
      <vt:lpstr>Times New Roman</vt:lpstr>
      <vt:lpstr>3gpp</vt:lpstr>
      <vt:lpstr>  </vt:lpstr>
      <vt:lpstr>Summary (1/2) </vt:lpstr>
      <vt:lpstr>Summary (2/2)</vt:lpstr>
      <vt:lpstr>Statistics</vt:lpstr>
      <vt:lpstr>NR</vt:lpstr>
      <vt:lpstr>R16 NR RAN4 led WI/SIs </vt:lpstr>
      <vt:lpstr>R16 NR other WG led WI/SIs </vt:lpstr>
      <vt:lpstr>R16 NR other WG led WI/Sis (Cont.) </vt:lpstr>
      <vt:lpstr>R16 NR Spectrum WI/SIs </vt:lpstr>
      <vt:lpstr>R17 NR RAN4 led WI/SIs </vt:lpstr>
      <vt:lpstr> Rel-16 NR Basket WI Status</vt:lpstr>
      <vt:lpstr> Rel-17 NR Basket WIs</vt:lpstr>
      <vt:lpstr> Rel-17 NR Basket WIs (Cont.)</vt:lpstr>
      <vt:lpstr>LTE</vt:lpstr>
      <vt:lpstr>R16 LTE other WG led WI/SIs </vt:lpstr>
      <vt:lpstr> Rel-16 LTE Basket WIs</vt:lpstr>
      <vt:lpstr> Rel-17 LTE Basket WIs</vt:lpstr>
      <vt:lpstr>RAN4 TU Budget</vt:lpstr>
      <vt:lpstr>RAN4 TU Budget</vt:lpstr>
      <vt:lpstr>TU Budget for Q3 - NR</vt:lpstr>
      <vt:lpstr>TU Budget for Q3 – NR (Cont.)</vt:lpstr>
      <vt:lpstr>TU Budget for Q3 - LTE</vt:lpstr>
      <vt:lpstr>Views on new WI/SI proposals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cp:keywords>CTPClassification=CTP_NT</cp:keywords>
  <cp:lastModifiedBy>Steven Chen</cp:lastModifiedBy>
  <cp:revision>188</cp:revision>
  <cp:lastPrinted>2016-09-15T08:31:35Z</cp:lastPrinted>
  <dcterms:created xsi:type="dcterms:W3CDTF">2009-11-27T05:15:11Z</dcterms:created>
  <dcterms:modified xsi:type="dcterms:W3CDTF">2020-06-26T06:35:15Z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D:\RAN\RAN78\RP-172127.pptx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1552620126</vt:lpwstr>
  </property>
  <property fmtid="{D5CDD505-2E9C-101B-9397-08002B2CF9AE}" pid="8" name="TitusGUID">
    <vt:lpwstr>5962d85b-a350-4a78-b80d-a78d82da4bd9</vt:lpwstr>
  </property>
  <property fmtid="{D5CDD505-2E9C-101B-9397-08002B2CF9AE}" pid="9" name="CTP_TimeStamp">
    <vt:lpwstr>2020-06-19 07:32:26Z</vt:lpwstr>
  </property>
  <property fmtid="{D5CDD505-2E9C-101B-9397-08002B2CF9AE}" pid="10" name="CTP_BU">
    <vt:lpwstr>NA</vt:lpwstr>
  </property>
  <property fmtid="{D5CDD505-2E9C-101B-9397-08002B2CF9AE}" pid="11" name="CTP_IDSID">
    <vt:lpwstr>NA</vt:lpwstr>
  </property>
  <property fmtid="{D5CDD505-2E9C-101B-9397-08002B2CF9AE}" pid="12" name="CTP_WWID">
    <vt:lpwstr>NA</vt:lpwstr>
  </property>
  <property fmtid="{D5CDD505-2E9C-101B-9397-08002B2CF9AE}" pid="13" name="CTPClassification">
    <vt:lpwstr>CTP_NT</vt:lpwstr>
  </property>
</Properties>
</file>