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65" r:id="rId7"/>
    <p:sldId id="261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6" autoAdjust="0"/>
    <p:restoredTop sz="94660"/>
  </p:normalViewPr>
  <p:slideViewPr>
    <p:cSldViewPr snapToGrid="0">
      <p:cViewPr varScale="1">
        <p:scale>
          <a:sx n="87" d="100"/>
          <a:sy n="87" d="100"/>
        </p:scale>
        <p:origin x="72" y="3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7A03C-C965-4220-9B38-AB4A812A66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51B383-D4E3-4492-B671-1AAEF3DFD8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D4553E-9907-4090-A727-1EFF54766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06BCB-CC56-4209-BCB4-A1292E73E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62B3E9-1C3D-41B8-9BD9-76AE4D90E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167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D95FE-809B-4624-9173-07C32CEE5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143268-E333-4F57-986D-75BD05AECF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832D2B-4592-4934-AB9A-F2A9C4FB7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78D34-8CED-4633-8B27-242D05EE7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51588F-409F-4AFD-825C-80BE73613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785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C8FF05-B0CD-489E-8977-F8993AD17B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635E54-F560-48EF-B419-BAEC8D2E10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5AA76B-173A-462D-A968-5C1B5A1F9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036A54-970A-4BDB-A8B4-1350CF6F2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015255-329E-4F3E-A409-753FBE7FA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415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C603A-2596-408E-9754-12EB10CF7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73B94A-68AF-41AE-A684-E2E5866171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AC9B58-9B41-4FF0-BDB9-926AB8063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0B257D-BA54-4E1A-A6A3-4C68BE56A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BC3C1A-6D5A-40A8-B0CE-1EA9A3B9E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74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F21FF-807B-41CC-9B66-ADDD1D6B7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9A763B-1247-4545-BDF9-28765697B0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F7CF8-E453-45B3-9EB6-842D2BBC4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33756-56CB-4F53-BF88-AD0752819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111410-A4AF-4631-B906-A98F00F96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598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D1429-9DDD-4CCD-A889-33CB56A9D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2B319-92EC-464D-A95C-F8A90BBEC3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1E7D75-0564-426E-8546-1726EFDDF8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19FFCC-C617-4098-B463-6F23C7051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FD7245-8ACB-4E30-AAD4-35867AF3A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2FF885-3ACB-4FF8-B99B-260B23EA0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16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984A8-70D2-437D-8B85-9C0F8BB10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8CAC5C-BA44-4BFD-A063-ED81FD058E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3AC28D-AC04-437E-8F0A-D75B791ADD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D7E029-BBB9-4D38-89C6-E65AE8B180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C7E0EB-A9DF-4E19-B7CA-C0972FDCFB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52FE37-FAE6-4A08-83CB-3D5E91F28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E9E4FB-9DFC-4F1F-A563-8BBBCFC6D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54E5E5-578A-4A81-AC68-8A3CFC4A2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81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FFA5C-B465-4391-BDB2-53DA8821B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9715A2-2B92-4F33-9D8A-3F0185C98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CB6363-C02B-4F03-B0D0-7FF7D4FB8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B7B815-8F38-48F8-82FC-8D99C498B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58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D6514C-7CC4-47DA-9B4B-D4AEEFD23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2EB1A4-C205-4740-A571-46D4BE3DA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1D8D63-EC17-4820-90DC-E330B2E7A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549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0E92B-55C1-4AAA-AA99-B04366157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78545A-F136-4570-8F1C-F5E03A1D98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9A1279-2454-4541-8B34-F5C6F4DDDD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FFFFC2-84DB-4DEF-877F-3D4A1D36B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DFE0BC-10C8-41A9-BD32-EB8DA1059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77B3D3-E9C4-4378-BB52-3E1582A03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39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18420-A852-450D-9544-2DFC32EF4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E7629A-7A2D-4F78-AA2B-687E84C36B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A82321-ABC0-4DDD-8A0A-896D89C41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7D8C0F-1636-4DF4-9BB5-77A0E2641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12E58A-084D-4055-AD8D-0C7028574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938E18-CB21-4D16-9609-36DB5CF83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196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7B5604-F6BC-4D89-AEFB-B0BCA6E03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C904A9-74BA-419A-A4F5-0BBB795316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D68739-B099-446B-9D56-FAE5BF2FD6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FAE6C-2712-4CE1-BF6B-88FF0100275F}" type="datetimeFigureOut">
              <a:rPr lang="en-US" smtClean="0"/>
              <a:t>3/12/2020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73A208-B4F7-498D-9580-3A6197B32B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9119A3-E4D9-4C99-8B0F-243AF9E6B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0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94DBF-B5B8-4811-BB54-1FE78A0CB0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54047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Shorter UE transient period for NR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AB61A8-405B-4DCF-A657-4A7D55A227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5640"/>
            <a:ext cx="9144000" cy="1655762"/>
          </a:xfrm>
        </p:spPr>
        <p:txBody>
          <a:bodyPr>
            <a:normAutofit/>
          </a:bodyPr>
          <a:lstStyle/>
          <a:p>
            <a:r>
              <a:rPr lang="en-US" dirty="0"/>
              <a:t>Qualcomm Incorporated, [Skyworks Solutions Inc., Verizon, Dish Network, Ericsson, CMCC, Keysight Technologies, Nokia, Nokia Shanghai Bell, Sprint, AT&amp;T, ZTE, Vodafone, Orange, </a:t>
            </a:r>
            <a:r>
              <a:rPr lang="en-US" dirty="0" err="1"/>
              <a:t>T-mobile</a:t>
            </a:r>
            <a:r>
              <a:rPr lang="en-US" dirty="0"/>
              <a:t>, Deutsche Telekom, Telecom Italia, CHTTL, China Telecom, SGS Wireless, Interdigital, Anritsu]  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4EA707E-832C-41A4-841F-5C275391285E}"/>
              </a:ext>
            </a:extLst>
          </p:cNvPr>
          <p:cNvSpPr txBox="1">
            <a:spLocks/>
          </p:cNvSpPr>
          <p:nvPr/>
        </p:nvSpPr>
        <p:spPr>
          <a:xfrm>
            <a:off x="399012" y="660401"/>
            <a:ext cx="5696988" cy="11068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de-DE" b="1" dirty="0"/>
              <a:t>3GPP TSG-RAN #87-e	</a:t>
            </a:r>
            <a:endParaRPr lang="en-US" b="1" dirty="0"/>
          </a:p>
          <a:p>
            <a:pPr algn="l">
              <a:lnSpc>
                <a:spcPct val="100000"/>
              </a:lnSpc>
            </a:pPr>
            <a:r>
              <a:rPr lang="en-US" b="1" dirty="0"/>
              <a:t>Online, March 16</a:t>
            </a:r>
            <a:r>
              <a:rPr lang="en-US" b="1" baseline="30000" dirty="0"/>
              <a:t>th</a:t>
            </a:r>
            <a:r>
              <a:rPr lang="en-US" b="1" dirty="0"/>
              <a:t> ‒ 19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D611117-DABC-4172-9BAE-F82038554CEA}"/>
              </a:ext>
            </a:extLst>
          </p:cNvPr>
          <p:cNvSpPr txBox="1">
            <a:spLocks/>
          </p:cNvSpPr>
          <p:nvPr/>
        </p:nvSpPr>
        <p:spPr>
          <a:xfrm>
            <a:off x="7904204" y="660401"/>
            <a:ext cx="3888784" cy="661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 dirty="0"/>
              <a:t>RP-200245</a:t>
            </a:r>
          </a:p>
        </p:txBody>
      </p:sp>
    </p:spTree>
    <p:extLst>
      <p:ext uri="{BB962C8B-B14F-4D97-AF65-F5344CB8AC3E}">
        <p14:creationId xmlns:p14="http://schemas.microsoft.com/office/powerpoint/2010/main" val="2065772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11734-13CA-4D81-B5DD-EE0509E1F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 Company CR at RAN #86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997FF7-81DE-46AE-8C44-888E16473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At RAN #86, company CR RP-192948 was proposed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conclusion: task for RAN4 to clarify testability by RAN #87, i.e. how it will be tested; CR will not be further discussed in RAN4 but will be provided to RAN #87</a:t>
            </a:r>
            <a:endParaRPr lang="en-US" sz="3600" dirty="0"/>
          </a:p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123F0D6-5FF9-4996-9345-4ADA051CD4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214906"/>
              </p:ext>
            </p:extLst>
          </p:nvPr>
        </p:nvGraphicFramePr>
        <p:xfrm>
          <a:off x="1921605" y="2415921"/>
          <a:ext cx="6666341" cy="1315819"/>
        </p:xfrm>
        <a:graphic>
          <a:graphicData uri="http://schemas.openxmlformats.org/drawingml/2006/table">
            <a:tbl>
              <a:tblPr/>
              <a:tblGrid>
                <a:gridCol w="1274357">
                  <a:extLst>
                    <a:ext uri="{9D8B030D-6E8A-4147-A177-3AD203B41FA5}">
                      <a16:colId xmlns:a16="http://schemas.microsoft.com/office/drawing/2014/main" val="1322671451"/>
                    </a:ext>
                  </a:extLst>
                </a:gridCol>
                <a:gridCol w="5391984">
                  <a:extLst>
                    <a:ext uri="{9D8B030D-6E8A-4147-A177-3AD203B41FA5}">
                      <a16:colId xmlns:a16="http://schemas.microsoft.com/office/drawing/2014/main" val="1294485001"/>
                    </a:ext>
                  </a:extLst>
                </a:gridCol>
              </a:tblGrid>
              <a:tr h="2436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16965" algn="r"/>
                        </a:tabLst>
                      </a:pPr>
                      <a:r>
                        <a:rPr lang="en-GB" sz="1000" b="1" i="1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Title:	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Error Vector Magnitude including symbols with transient period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30">
                      <a:fgClr>
                        <a:srgbClr val="FFFF00"/>
                      </a:fgClr>
                      <a:bgClr>
                        <a:srgbClr val="FFFFCA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2297878097"/>
                  </a:ext>
                </a:extLst>
              </a:tr>
              <a:tr h="974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 b="1" i="1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970031"/>
                  </a:ext>
                </a:extLst>
              </a:tr>
              <a:tr h="9746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16965" algn="r"/>
                        </a:tabLst>
                      </a:pPr>
                      <a:r>
                        <a:rPr lang="en-GB" sz="1000" b="1" i="1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Source to WG: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Qualcomm Incorporated, Skyworks Solutions Inc., Verizon, Dish Network, Ericsson, CMCC, Keysight Technologies, Nokia, Nokia Shanghai Bell, Sprint, AT&amp;T, ZTE, Vodafone, Orange, 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T-mobile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, Deutsche Telekom, </a:t>
                      </a:r>
                      <a:r>
                        <a:rPr lang="en-GB" sz="1000" dirty="0">
                          <a:effectLst/>
                          <a:latin typeface="Verdana" panose="020B060403050404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Telecom Italia, CHTTL, China Telecom, SGS Wireless, Interdigital, Anritsu 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30">
                      <a:fgClr>
                        <a:srgbClr val="FFFF00"/>
                      </a:fgClr>
                      <a:bgClr>
                        <a:srgbClr val="FFFFCA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27900497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8016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FDC55-61CB-47C6-A12E-AB672546A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during RAN4 #94-e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33D241-DEC6-494C-A1F4-6B88B66B97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431" y="1412386"/>
            <a:ext cx="10515600" cy="474222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1"/>
                </a:solidFill>
              </a:rPr>
              <a:t>All companies agree to introduce transient capability reporting feature into Rel-16 specifications</a:t>
            </a:r>
          </a:p>
          <a:p>
            <a:pPr lvl="1"/>
            <a:r>
              <a:rPr lang="en-US" altLang="ja-JP" i="1" dirty="0"/>
              <a:t>“Transient period UE capability introducing in Rel-16 (support by all companies)” captured in R4-2002887</a:t>
            </a:r>
            <a:endParaRPr lang="en-US" sz="2800" b="1" dirty="0">
              <a:solidFill>
                <a:schemeClr val="accent1"/>
              </a:solidFill>
            </a:endParaRPr>
          </a:p>
          <a:p>
            <a:r>
              <a:rPr lang="en-US" dirty="0"/>
              <a:t>All companies agree to resubmit CR to RAN #87-e </a:t>
            </a:r>
          </a:p>
          <a:p>
            <a:r>
              <a:rPr lang="en-US" b="1" dirty="0"/>
              <a:t>Majority of companies</a:t>
            </a:r>
            <a:r>
              <a:rPr lang="en-US" dirty="0"/>
              <a:t> in RAN4 believe that </a:t>
            </a:r>
            <a:r>
              <a:rPr lang="en-US" b="1" dirty="0"/>
              <a:t>testability has already been discussed</a:t>
            </a:r>
            <a:r>
              <a:rPr lang="en-US" dirty="0"/>
              <a:t> and is </a:t>
            </a:r>
            <a:r>
              <a:rPr lang="en-US" b="1" dirty="0"/>
              <a:t>covered by the CR</a:t>
            </a:r>
            <a:r>
              <a:rPr lang="en-US" dirty="0"/>
              <a:t>, with detailed test procedures to be worked out in RAN5</a:t>
            </a:r>
          </a:p>
          <a:p>
            <a:pPr lvl="1"/>
            <a:r>
              <a:rPr lang="en-US" dirty="0"/>
              <a:t>Minority of companies believe testability is not adequately understood and not fully specified in core requirements within this CR</a:t>
            </a:r>
          </a:p>
        </p:txBody>
      </p:sp>
    </p:spTree>
    <p:extLst>
      <p:ext uri="{BB962C8B-B14F-4D97-AF65-F5344CB8AC3E}">
        <p14:creationId xmlns:p14="http://schemas.microsoft.com/office/powerpoint/2010/main" val="3816396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A5E87-4C0C-487A-9683-4E49F98CE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6E5D27-3B0E-469B-A0F7-0173628AA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561" y="1690688"/>
            <a:ext cx="10515600" cy="4351338"/>
          </a:xfrm>
        </p:spPr>
        <p:txBody>
          <a:bodyPr/>
          <a:lstStyle/>
          <a:p>
            <a:r>
              <a:rPr lang="en-US" sz="3200" b="1" dirty="0">
                <a:solidFill>
                  <a:schemeClr val="accent1"/>
                </a:solidFill>
              </a:rPr>
              <a:t>The CR is agreed to introduce the feature into Rel-16</a:t>
            </a:r>
          </a:p>
          <a:p>
            <a:r>
              <a:rPr lang="en-US" dirty="0"/>
              <a:t>Testability can continue to be discussed as maintenance in future meetings</a:t>
            </a:r>
          </a:p>
          <a:p>
            <a:pPr lvl="1"/>
            <a:r>
              <a:rPr lang="en-US" dirty="0"/>
              <a:t>If errors or omissions are identified in the specification, Cat F CR’s can be submitted following the usual process</a:t>
            </a:r>
          </a:p>
        </p:txBody>
      </p:sp>
    </p:spTree>
    <p:extLst>
      <p:ext uri="{BB962C8B-B14F-4D97-AF65-F5344CB8AC3E}">
        <p14:creationId xmlns:p14="http://schemas.microsoft.com/office/powerpoint/2010/main" val="1601319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2E650-3FC6-4CB2-A565-653431E2B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F604E-758B-4CAC-A260-7C1863AEF5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[1] RP-192948, “Error Vector Magnitude including symbols with transient period,” Qualcomm Incorporated, Skyworks Solutions Inc., Verizon, Dish Network, Ericsson, CMCC, Keysight Technologies, Nokia, Nokia Shanghai Bell, Sprint, AT&amp;T, ZTE, Vodafone, Orange, </a:t>
            </a:r>
            <a:r>
              <a:rPr lang="en-US" dirty="0" err="1"/>
              <a:t>T-mobile</a:t>
            </a:r>
            <a:r>
              <a:rPr lang="en-US" dirty="0"/>
              <a:t>, Deutsche Telekom, Telecom Italia, CHTTL, China Telecom, SGS Wireless, Interdigital, Anritsu </a:t>
            </a:r>
          </a:p>
          <a:p>
            <a:pPr marL="0" indent="0">
              <a:buNone/>
            </a:pPr>
            <a:r>
              <a:rPr lang="en-US" dirty="0"/>
              <a:t>[2] R4-2002096, “Summarizing the testability of transient capability reporting feature,” Qualcomm Incorporated, Skyworks Solutions Inc., Verizon, Dish Network, Ericsson, CMCC, Keysight Technologies, Nokia, Nokia Shanghai Bell, Sprint, AT&amp;T, ZTE, Vodafone, Orange, </a:t>
            </a:r>
            <a:r>
              <a:rPr lang="en-US" dirty="0" err="1"/>
              <a:t>T-mobile</a:t>
            </a:r>
            <a:r>
              <a:rPr lang="en-US" dirty="0"/>
              <a:t>, Deutsche Telekom, Telecom Italia, CHTTL, China Telecom, SGS Wireless, Interdigital, Anritsu </a:t>
            </a:r>
          </a:p>
          <a:p>
            <a:pPr marL="0" indent="0">
              <a:buNone/>
            </a:pPr>
            <a:r>
              <a:rPr lang="en-US" dirty="0"/>
              <a:t>[3] R4-2000442, “Feasibility of on-to-on transient period measurement in FR1,” Anritsu Corporation</a:t>
            </a:r>
          </a:p>
          <a:p>
            <a:pPr marL="0" indent="0">
              <a:buNone/>
            </a:pPr>
            <a:r>
              <a:rPr lang="en-US" dirty="0"/>
              <a:t>[4] R4-2001757, “On transient period UE capability,” Huawei, </a:t>
            </a:r>
            <a:r>
              <a:rPr lang="en-US" dirty="0" err="1"/>
              <a:t>HiSilicon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[5] R4-2002143, “EVM Measurements for FR1 Transient Period Capability Testability,” Skyworks Solutions, Inc.</a:t>
            </a:r>
          </a:p>
          <a:p>
            <a:pPr marL="0" indent="0">
              <a:buNone/>
            </a:pPr>
            <a:r>
              <a:rPr lang="en-US" dirty="0"/>
              <a:t>[6] R4-2002887, “Email discussion summary for RAN4#94e_#18_NR_RF_FR1_Part_1,” Moderator (Huawei, </a:t>
            </a:r>
            <a:r>
              <a:rPr lang="en-US" dirty="0" err="1"/>
              <a:t>HiSilicon</a:t>
            </a:r>
            <a:r>
              <a:rPr lang="en-US" dirty="0"/>
              <a:t>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691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43b567adc0fb7267566a71594281c7f1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88f309decb0f3d3129a05d17a73fdbd6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518F63C-1AF3-48AE-93D0-3FB3BECD361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892F3CE-195C-4463-BA3D-D9937D4980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B0B324B-F47A-4048-973E-A383F6BE436B}">
  <ds:schemaRefs>
    <ds:schemaRef ds:uri="http://purl.org/dc/elements/1.1/"/>
    <ds:schemaRef ds:uri="http://schemas.microsoft.com/office/2006/metadata/properties"/>
    <ds:schemaRef ds:uri="cc9c437c-ae0c-4066-8d90-a0f7de786127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33499</TotalTime>
  <Words>556</Words>
  <Application>Microsoft Office PowerPoint</Application>
  <PresentationFormat>Widescreen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Verdana</vt:lpstr>
      <vt:lpstr>Office Theme</vt:lpstr>
      <vt:lpstr>Shorter UE transient period for NR</vt:lpstr>
      <vt:lpstr>Background:  Company CR at RAN #86</vt:lpstr>
      <vt:lpstr>Discussion during RAN4 #94-e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 PA calibration for 3GPP</dc:title>
  <dc:creator>Gene Fong</dc:creator>
  <cp:lastModifiedBy>Valentin Gheorghiu</cp:lastModifiedBy>
  <cp:revision>47</cp:revision>
  <dcterms:created xsi:type="dcterms:W3CDTF">2019-07-15T22:46:37Z</dcterms:created>
  <dcterms:modified xsi:type="dcterms:W3CDTF">2020-03-11T22:39:46Z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-1338789294</vt:i4>
  </property>
  <property fmtid="{D5CDD505-2E9C-101B-9397-08002B2CF9AE}" pid="3" name="_NewReviewCycle">
    <vt:lpwstr/>
  </property>
  <property fmtid="{D5CDD505-2E9C-101B-9397-08002B2CF9AE}" pid="4" name="_EmailSubject">
    <vt:lpwstr>RAN plenary paper on transient capability reporting</vt:lpwstr>
  </property>
  <property fmtid="{D5CDD505-2E9C-101B-9397-08002B2CF9AE}" pid="5" name="_AuthorEmail">
    <vt:lpwstr>gfong@qti.qualcomm.com</vt:lpwstr>
  </property>
  <property fmtid="{D5CDD505-2E9C-101B-9397-08002B2CF9AE}" pid="6" name="_AuthorEmailDisplayName">
    <vt:lpwstr>Gene Fong</vt:lpwstr>
  </property>
  <property fmtid="{D5CDD505-2E9C-101B-9397-08002B2CF9AE}" pid="7" name="ContentTypeId">
    <vt:lpwstr>0x010100EB28163D68FE8E4D9361964FDD814FC4</vt:lpwstr>
  </property>
</Properties>
</file>