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4" r:id="rId10"/>
  </p:sldMasterIdLst>
  <p:notesMasterIdLst>
    <p:notesMasterId r:id="rId12"/>
  </p:notesMasterIdLst>
  <p:sldIdLst>
    <p:sldId id="403" r:id="rId11"/>
    <p:sldId id="467" r:id="rId13"/>
    <p:sldId id="475" r:id="rId14"/>
    <p:sldId id="473" r:id="rId15"/>
    <p:sldId id="402" r:id="rId16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66"/>
    <a:srgbClr val="FF9966"/>
    <a:srgbClr val="99FF99"/>
    <a:srgbClr val="66FF66"/>
    <a:srgbClr val="FF6600"/>
    <a:srgbClr val="66FF99"/>
    <a:srgbClr val="008FD4"/>
    <a:srgbClr val="FF9999"/>
    <a:srgbClr val="B2C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0353" autoAdjust="0"/>
  </p:normalViewPr>
  <p:slideViewPr>
    <p:cSldViewPr snapToGrid="0" snapToObjects="1">
      <p:cViewPr varScale="1">
        <p:scale>
          <a:sx n="93" d="100"/>
          <a:sy n="93" d="100"/>
        </p:scale>
        <p:origin x="152" y="60"/>
      </p:cViewPr>
      <p:guideLst>
        <p:guide orient="horz" pos="1624"/>
        <p:guide pos="2880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pitchFamily="3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7010399" y="97499"/>
            <a:ext cx="2128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/>
              </a:rPr>
              <a:t>&gt; ZTE Confidential &amp; Proprietary</a:t>
            </a:r>
            <a:endParaRPr lang="zh-CN" altLang="en-US" sz="1000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2711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9152238" y="2879749"/>
            <a:ext cx="1360488" cy="2052692"/>
            <a:chOff x="9152238" y="3839666"/>
            <a:chExt cx="1360488" cy="2736922"/>
          </a:xfrm>
        </p:grpSpPr>
        <p:grpSp>
          <p:nvGrpSpPr>
            <p:cNvPr id="5" name="组 19"/>
            <p:cNvGrpSpPr/>
            <p:nvPr userDrawn="1"/>
          </p:nvGrpSpPr>
          <p:grpSpPr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7" name="组 20"/>
              <p:cNvGrpSpPr/>
              <p:nvPr userDrawn="1"/>
            </p:nvGrpSpPr>
            <p:grpSpPr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6"/>
                  <a:ext cx="577801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8" name="组 21"/>
              <p:cNvGrpSpPr/>
              <p:nvPr userDrawn="1"/>
            </p:nvGrpSpPr>
            <p:grpSpPr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10" name="组 22"/>
              <p:cNvGrpSpPr/>
              <p:nvPr userDrawn="1"/>
            </p:nvGrpSpPr>
            <p:grpSpPr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66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prstClr val="white"/>
                  </a:solidFill>
                  <a:latin typeface="Times"/>
                  <a:ea typeface="宋体" panose="02010600030101010101" pitchFamily="2" charset="-122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 anchor="t" anchorCtr="0">
              <a:noAutofit/>
            </a:bodyPr>
            <a:lstStyle/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标题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30-32pt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主题蓝色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正文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级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)</a:t>
              </a:r>
              <a:r>
                <a:rPr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28-12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黑色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4005" y="4958158"/>
            <a:ext cx="504000" cy="12728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4951882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7" Type="http://schemas.openxmlformats.org/officeDocument/2006/relationships/theme" Target="../theme/theme8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1205230" y="1844952"/>
            <a:ext cx="6400800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Motivation on introduction of standalone NB-IoT into AAS spec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20" y="121920"/>
            <a:ext cx="4354576" cy="68199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3GPP TSG RAN Meeting #86</a:t>
            </a:r>
            <a:endParaRPr kumimoji="1" lang="en-US" altLang="zh-CN" dirty="0" smtClean="0">
              <a:solidFill>
                <a:schemeClr val="bg1"/>
              </a:solidFill>
            </a:endParaRPr>
          </a:p>
          <a:p>
            <a:r>
              <a:rPr kumimoji="1" lang="en-US" altLang="zh-CN" dirty="0" smtClean="0">
                <a:solidFill>
                  <a:schemeClr val="bg1"/>
                </a:solidFill>
              </a:rPr>
              <a:t>Sitges, Spain, Dec 9-12, 2019</a:t>
            </a:r>
            <a:endParaRPr kumimoji="1" lang="en-US" altLang="zh-CN" dirty="0" smtClean="0">
              <a:solidFill>
                <a:schemeClr val="bg1"/>
              </a:solidFill>
            </a:endParaRPr>
          </a:p>
          <a:p>
            <a:r>
              <a:rPr lang="en-GB" altLang="zh-CN" dirty="0">
                <a:solidFill>
                  <a:schemeClr val="bg1"/>
                </a:solidFill>
              </a:rPr>
              <a:t>Source: 	</a:t>
            </a:r>
            <a:r>
              <a:rPr lang="en-GB" altLang="zh-CN" dirty="0" smtClean="0">
                <a:solidFill>
                  <a:schemeClr val="bg1"/>
                </a:solidFill>
              </a:rPr>
              <a:t>ZTE </a:t>
            </a:r>
            <a:r>
              <a:rPr lang="en-US" altLang="en-GB" dirty="0" smtClean="0">
                <a:solidFill>
                  <a:schemeClr val="bg1"/>
                </a:solidFill>
              </a:rPr>
              <a:t>Corporation</a:t>
            </a:r>
            <a:endParaRPr lang="en-GB" altLang="zh-CN" dirty="0" smtClean="0">
              <a:solidFill>
                <a:schemeClr val="bg1"/>
              </a:solidFill>
            </a:endParaRPr>
          </a:p>
          <a:p>
            <a:r>
              <a:rPr lang="en-GB" altLang="zh-CN" dirty="0" smtClean="0">
                <a:solidFill>
                  <a:schemeClr val="bg1"/>
                </a:solidFill>
              </a:rPr>
              <a:t>Agenda:   </a:t>
            </a:r>
            <a:r>
              <a:rPr lang="en-US" altLang="en-GB" dirty="0" smtClean="0">
                <a:solidFill>
                  <a:schemeClr val="bg1"/>
                </a:solidFill>
              </a:rPr>
              <a:t>9.1.4</a:t>
            </a:r>
            <a:endParaRPr lang="en-GB" altLang="zh-CN" dirty="0" smtClean="0">
              <a:solidFill>
                <a:schemeClr val="bg1"/>
              </a:solidFill>
            </a:endParaRPr>
          </a:p>
          <a:p>
            <a:endParaRPr lang="zh-CN" altLang="zh-CN" dirty="0"/>
          </a:p>
          <a:p>
            <a:endParaRPr kumimoji="1" lang="en-US" altLang="zh-CN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7459726" y="121920"/>
            <a:ext cx="1490472" cy="3562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kumimoji="1" lang="en-US" altLang="zh-CN" sz="2400" dirty="0" smtClean="0">
                <a:solidFill>
                  <a:schemeClr val="bg1"/>
                </a:solidFill>
              </a:rPr>
              <a:t>RP-192975</a:t>
            </a:r>
            <a:endParaRPr kumimoji="1" lang="en-US" altLang="zh-CN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5915" y="824865"/>
            <a:ext cx="8514080" cy="379222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During the R14, NB-IoT have been introduced into MSR spec including in-band/guard band operation and standalone operation.</a:t>
            </a:r>
            <a:endParaRPr lang="en-US" altLang="zh-CN" sz="1600" noProof="1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en-GB" sz="1600" dirty="0">
                <a:solidFill>
                  <a:schemeClr val="tx1"/>
                </a:solidFill>
              </a:rPr>
              <a:t>NB-IoT in-band/guard band operation introduced into CS2, CS3, CS5,CS7</a:t>
            </a:r>
            <a:r>
              <a:rPr lang="en-GB" altLang="zh-CN" sz="1600" dirty="0">
                <a:solidFill>
                  <a:schemeClr val="tx1"/>
                </a:solidFill>
              </a:rPr>
              <a:t>; </a:t>
            </a:r>
            <a:endParaRPr lang="zh-CN" altLang="zh-CN" sz="1600" dirty="0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en-GB" sz="1600" dirty="0">
                <a:solidFill>
                  <a:schemeClr val="tx1"/>
                </a:solidFill>
              </a:rPr>
              <a:t>NB-IoT standalone operation introduced into CS8/9/10/11/12/13/14/15. </a:t>
            </a:r>
            <a:endParaRPr lang="en-US" altLang="zh-CN" sz="12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During the R15, CS17 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including NR, E-UTRA, standalone NB-IoT have been</a:t>
            </a:r>
            <a:r>
              <a:rPr lang="en-US" altLang="zh-CN" sz="1600" noProof="1" smtClean="0">
                <a:solidFill>
                  <a:schemeClr val="tx1"/>
                </a:solidFill>
              </a:rPr>
              <a:t> introduced into MSR spec .</a:t>
            </a:r>
            <a:endParaRPr lang="en-US" altLang="zh-CN" sz="1600" noProof="1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During the R16, NB-IoT operations in NR in-band/guard band into MSR spec are still under discussion. </a:t>
            </a:r>
            <a:endParaRPr lang="en-US" altLang="zh-CN" sz="1600" noProof="1" smtClean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600" noProof="1" smtClean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200" noProof="1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zh-CN" sz="1200" dirty="0" smtClean="0">
              <a:solidFill>
                <a:schemeClr val="tx1"/>
              </a:solidFill>
              <a:cs typeface="+mn-lt"/>
              <a:sym typeface="+mn-ea"/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4960" y="289560"/>
            <a:ext cx="8513445" cy="535305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Background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5915" y="824865"/>
            <a:ext cx="8514080" cy="3792220"/>
          </a:xfrm>
        </p:spPr>
        <p:txBody>
          <a:bodyPr>
            <a:normAutofit fontScale="900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MSR BS will support E-UTRA+NR+NB-IoT operation (e.g.CS17 defined in 37.141) considering refarming 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GSM/UTRA/E-URTA/NB-IoT spectrum.</a:t>
            </a:r>
            <a:endParaRPr lang="en-US" altLang="zh-CN" sz="1600">
              <a:solidFill>
                <a:schemeClr val="tx1"/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noProof="1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/>
                </a:solidFill>
                <a:sym typeface="+mn-ea"/>
              </a:rPr>
              <a:t>From the implementation perspective, NR BS will basically utilize the AAS architecture which means MSR BS including NR configuration will also utilize the AAS architecture. In addition, m</a:t>
            </a:r>
            <a:r>
              <a:rPr lang="en-US" altLang="zh-CN" sz="1600" noProof="1" smtClean="0">
                <a:solidFill>
                  <a:schemeClr val="tx1"/>
                </a:solidFill>
              </a:rPr>
              <a:t>any of the existing NR/E-UTRA 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operating bands such as bands 3/8 designed to NB-IoT are suitable for AAS based on MSR BS deployment.</a:t>
            </a:r>
            <a:endParaRPr lang="en-US" altLang="zh-CN" sz="1600">
              <a:solidFill>
                <a:schemeClr val="tx1"/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noProof="1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However, standalone NB-IoT is not supported in current AAS spec, in other words, there are no core requirements and conformance testing specified yet 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in current AAS spec, </a:t>
            </a:r>
            <a:r>
              <a:rPr lang="en-US" altLang="zh-CN" sz="1600" noProof="1" smtClean="0">
                <a:solidFill>
                  <a:schemeClr val="tx1"/>
                </a:solidFill>
              </a:rPr>
              <a:t>which cannot meet the desirable market demand on the AAS based MSR BS. </a:t>
            </a:r>
            <a:endParaRPr lang="en-US" altLang="zh-CN" sz="1600" noProof="1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noProof="1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If standalone NB-IoT is introduced into AAS spec, standalone NB-IoT configured within the legacy MSR BS could migrate smoothly to new MSR BS configured with both NR RAT and standalone NB-IoT. This will also speed up the 5G MSR BS deployment.</a:t>
            </a:r>
            <a:endParaRPr kumimoji="1" lang="en-US" altLang="zh-CN" sz="1200" dirty="0" smtClean="0">
              <a:solidFill>
                <a:schemeClr val="tx1"/>
              </a:solidFill>
              <a:cs typeface="+mn-lt"/>
              <a:sym typeface="+mn-ea"/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4960" y="289560"/>
            <a:ext cx="8513445" cy="535305"/>
          </a:xfrm>
        </p:spPr>
        <p:txBody>
          <a:bodyPr/>
          <a:lstStyle/>
          <a:p>
            <a:r>
              <a:rPr lang="en-US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Motivation on introduction of standalone NB-IoT into AAS spec</a:t>
            </a:r>
            <a:endParaRPr lang="en-US" altLang="zh-CN" dirty="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5915" y="824865"/>
            <a:ext cx="8514080" cy="379222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>
                <a:solidFill>
                  <a:schemeClr val="tx1"/>
                </a:solidFill>
              </a:rPr>
              <a:t>Introduce standalone NB-IoT into the AAS specification such that the specification provides equivalent performance and protection as the conducted specifications.</a:t>
            </a:r>
            <a:endParaRPr lang="en-US" altLang="zh-CN" sz="1600" noProof="1">
              <a:solidFill>
                <a:schemeClr val="tx1"/>
              </a:solidFill>
            </a:endParaRPr>
          </a:p>
          <a:p>
            <a:pPr marL="720090" indent="-285750" latinLnBrk="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sz="1400" noProof="1" smtClean="0">
                <a:solidFill>
                  <a:schemeClr val="tx1"/>
                </a:solidFill>
              </a:rPr>
              <a:t>Update the core specification 37.105 to include the standalone NB-IoT operation</a:t>
            </a:r>
            <a:endParaRPr lang="en-US" altLang="zh-CN" sz="1400" noProof="1" smtClean="0">
              <a:solidFill>
                <a:schemeClr val="tx1"/>
              </a:solidFill>
            </a:endParaRPr>
          </a:p>
          <a:p>
            <a:pPr marL="720090" indent="-285750" latinLnBrk="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sz="1400">
                <a:solidFill>
                  <a:schemeClr val="tx1"/>
                </a:solidFill>
                <a:sym typeface="+mn-ea"/>
              </a:rPr>
              <a:t>Update the conformance specification 37.145-1/2 to include new CS(s) and associated test configurations</a:t>
            </a:r>
            <a:endParaRPr lang="en-US" altLang="zh-CN" sz="1400" noProof="1" smtClean="0">
              <a:solidFill>
                <a:schemeClr val="tx1"/>
              </a:solidFill>
              <a:sym typeface="+mn-ea"/>
            </a:endParaRPr>
          </a:p>
          <a:p>
            <a:pPr marL="720090" indent="-285750" latinLnBrk="0">
              <a:spcBef>
                <a:spcPts val="0"/>
              </a:spcBef>
              <a:buFont typeface="微软雅黑" panose="020B0503020204020204" pitchFamily="34" charset="-122"/>
              <a:buChar char="–"/>
            </a:pPr>
            <a:r>
              <a:rPr lang="en-US" altLang="zh-CN" sz="1400" noProof="1" smtClean="0">
                <a:solidFill>
                  <a:schemeClr val="tx1"/>
                </a:solidFill>
              </a:rPr>
              <a:t>Update the test requirements in the conformance specification 37.145-1/2 as appropriate</a:t>
            </a:r>
            <a:endParaRPr lang="en-US" altLang="zh-CN" sz="1600" noProof="1" smtClean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200" noProof="1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zh-CN" sz="1200" dirty="0" smtClean="0">
              <a:solidFill>
                <a:schemeClr val="tx1"/>
              </a:solidFill>
              <a:cs typeface="+mn-lt"/>
              <a:sym typeface="+mn-ea"/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4960" y="289560"/>
            <a:ext cx="8513445" cy="535305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2069</Words>
  <Application>WPS 演示</Application>
  <PresentationFormat>全屏显示(16:9)</PresentationFormat>
  <Paragraphs>49</Paragraphs>
  <Slides>5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Heiti SC Light</vt:lpstr>
      <vt:lpstr>MS PGothic</vt:lpstr>
      <vt:lpstr>微软雅黑</vt:lpstr>
      <vt:lpstr>Arial</vt:lpstr>
      <vt:lpstr>Calibri</vt:lpstr>
      <vt:lpstr>黑体</vt:lpstr>
      <vt:lpstr>Impact</vt:lpstr>
      <vt:lpstr>Times</vt:lpstr>
      <vt:lpstr>Microsoft YaHei Bold</vt:lpstr>
      <vt:lpstr>Segoe UI Light</vt:lpstr>
      <vt:lpstr>Segoe UI</vt:lpstr>
      <vt:lpstr>Arial Unicode MS</vt:lpstr>
      <vt:lpstr>Times New Roman</vt:lpstr>
      <vt:lpstr>Segoe Print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on introduction of standalone NB-IoT into AAS spec</vt:lpstr>
      <vt:lpstr>Background</vt:lpstr>
      <vt:lpstr>Motivation on introduction of standalone NB-IoT into AAS spec</vt:lpstr>
      <vt:lpstr>Proposal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10164289</cp:lastModifiedBy>
  <cp:revision>938</cp:revision>
  <dcterms:created xsi:type="dcterms:W3CDTF">2015-07-14T07:21:00Z</dcterms:created>
  <dcterms:modified xsi:type="dcterms:W3CDTF">2019-12-02T08:25:21Z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</Properties>
</file>