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524" r:id="rId2"/>
    <p:sldId id="548" r:id="rId3"/>
    <p:sldId id="549" r:id="rId4"/>
    <p:sldId id="550" r:id="rId5"/>
    <p:sldId id="259" r:id="rId6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3A2"/>
    <a:srgbClr val="1915FF"/>
    <a:srgbClr val="FCFFE7"/>
    <a:srgbClr val="00FA71"/>
    <a:srgbClr val="DDE9F7"/>
    <a:srgbClr val="ACF6DA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7" autoAdjust="0"/>
    <p:restoredTop sz="79221" autoAdjust="0"/>
  </p:normalViewPr>
  <p:slideViewPr>
    <p:cSldViewPr snapToGrid="0">
      <p:cViewPr>
        <p:scale>
          <a:sx n="66" d="100"/>
          <a:sy n="66" d="100"/>
        </p:scale>
        <p:origin x="-2918" y="-118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2895380"/>
            <a:ext cx="9032032" cy="11099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dirty="0" smtClean="0">
                <a:latin typeface="+mj-lt"/>
              </a:rPr>
              <a:t>Views </a:t>
            </a:r>
            <a:r>
              <a:rPr lang="en-US" altLang="zh-CN" sz="3200" dirty="0">
                <a:latin typeface="+mj-lt"/>
              </a:rPr>
              <a:t>on NR </a:t>
            </a:r>
            <a:r>
              <a:rPr lang="en-US" altLang="zh-CN" sz="3200" dirty="0" smtClean="0">
                <a:latin typeface="+mj-lt"/>
              </a:rPr>
              <a:t>Multicast/Broadcast </a:t>
            </a:r>
            <a:r>
              <a:rPr lang="en-US" altLang="zh-CN" sz="3200" dirty="0">
                <a:latin typeface="+mj-lt"/>
              </a:rPr>
              <a:t>in </a:t>
            </a:r>
            <a:r>
              <a:rPr lang="en-US" altLang="zh-CN" sz="3200" dirty="0" smtClean="0">
                <a:latin typeface="+mj-lt"/>
              </a:rPr>
              <a:t>Rel-17</a:t>
            </a:r>
            <a:endParaRPr lang="zh-CN" altLang="en-US" sz="2800" dirty="0"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657" y="5085184"/>
            <a:ext cx="7328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RP-192865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3GPP TSG RAN WG Meeting #86</a:t>
            </a:r>
          </a:p>
          <a:p>
            <a:r>
              <a:rPr lang="en-US" altLang="zh-CN" b="1" dirty="0" err="1" smtClean="0">
                <a:solidFill>
                  <a:schemeClr val="bg1"/>
                </a:solidFill>
              </a:rPr>
              <a:t>Sitges</a:t>
            </a:r>
            <a:r>
              <a:rPr lang="en-GB" altLang="zh-CN" b="1" dirty="0">
                <a:solidFill>
                  <a:schemeClr val="bg1"/>
                </a:solidFill>
              </a:rPr>
              <a:t>, Spain, Dec. 9-12, </a:t>
            </a:r>
            <a:r>
              <a:rPr lang="en-GB" altLang="zh-CN" b="1" dirty="0" smtClean="0">
                <a:solidFill>
                  <a:schemeClr val="bg1"/>
                </a:solidFill>
              </a:rPr>
              <a:t>2019 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Document for: Discussion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</a:rPr>
              <a:t>: 9.1.2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latin typeface="+mj-lt"/>
              </a:rPr>
              <a:t>Background</a:t>
            </a:r>
            <a:endParaRPr lang="zh-CN" alt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2200" dirty="0" smtClean="0"/>
              <a:t>From the previous RAN and email discussions, NR multicast/broadcast is one potential work area in Rel-17 packet.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2200" dirty="0" smtClean="0"/>
              <a:t>Based on the discussions, a potential WID is now in shape with a few aspects for further discussions and potential decisions. 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zh-CN" sz="1800" dirty="0" smtClean="0"/>
              <a:t>Targeted use case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zh-CN" sz="1800" dirty="0" smtClean="0"/>
              <a:t>RRC states and work prioritization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zh-CN" sz="1800" dirty="0" smtClean="0"/>
              <a:t>Service continuity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zh-CN" sz="1800" dirty="0" smtClean="0"/>
              <a:t>Physical layer impacts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258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lt"/>
              </a:rPr>
              <a:t>Views on NR Multicast/Broadcast Work Scope</a:t>
            </a:r>
            <a:endParaRPr lang="zh-CN" altLang="en-US" b="1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803295"/>
              </p:ext>
            </p:extLst>
          </p:nvPr>
        </p:nvGraphicFramePr>
        <p:xfrm>
          <a:off x="451948" y="1575035"/>
          <a:ext cx="8369644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582"/>
                <a:gridCol w="596306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Aspects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Views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Targeted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 use case / scenario</a:t>
                      </a:r>
                      <a:endParaRPr lang="en-US" altLang="zh-CN" sz="12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baseline="0" dirty="0" smtClean="0"/>
                        <a:t>As the work scope discussed for Objective A seems already considerable, and the extra requirements from Objective B hasn’t been well discussed and understood, </a:t>
                      </a:r>
                      <a:r>
                        <a:rPr lang="en-US" sz="1200" b="1" baseline="0" dirty="0" smtClean="0"/>
                        <a:t>it is preferable to focus only on Objective A in Rel-17 work scope. </a:t>
                      </a:r>
                      <a:endParaRPr lang="en-US" sz="1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n-lt"/>
                        </a:rPr>
                        <a:t>RRC states and work prioritization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Based on SA6 input (S6-192404), the</a:t>
                      </a:r>
                      <a:r>
                        <a:rPr lang="en-US" sz="1200" b="0" baseline="0" dirty="0" smtClean="0"/>
                        <a:t> </a:t>
                      </a:r>
                      <a:r>
                        <a:rPr lang="en-US" sz="1200" b="0" dirty="0" smtClean="0"/>
                        <a:t>5G system would support multicast service to a large number of UEs in a cell, which may exceed the normal admission control limits for the cell. Also there seems to be technical</a:t>
                      </a:r>
                      <a:r>
                        <a:rPr lang="en-US" sz="1200" b="0" baseline="0" dirty="0" smtClean="0"/>
                        <a:t> showstopper to support idle/inactive mode in Rel-17 work. </a:t>
                      </a:r>
                      <a:r>
                        <a:rPr lang="en-US" sz="1200" b="1" baseline="0" dirty="0" smtClean="0"/>
                        <a:t>It is preferable to support both Connected as well as idle/inactive states in Rel-17 work scope. In a potential SI phase of this WI, further studies can be done, which aim at a unified framework to support different UE RRC states. </a:t>
                      </a:r>
                      <a:endParaRPr lang="en-US" sz="12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Service continuity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Service continuity is an</a:t>
                      </a:r>
                      <a:r>
                        <a:rPr lang="en-US" sz="1200" b="1" baseline="0" dirty="0" smtClean="0"/>
                        <a:t> important requirement not only pursued under the mobility scenario, but also it shall be ensured that for other cases</a:t>
                      </a:r>
                      <a:r>
                        <a:rPr lang="en-US" sz="1200" b="0" baseline="0" dirty="0" smtClean="0"/>
                        <a:t>, e.g., transmission mode switching, UE RRC state transition (e.g., from RRC to idle/inactive), and switching between 4G and 5G MBMS services.  </a:t>
                      </a:r>
                      <a:endParaRPr lang="en-US" sz="1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Physical layer impacts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To ensure a manageable work load, the potential PHY layer impact needs to be well understood with the potential WID. </a:t>
                      </a:r>
                    </a:p>
                    <a:p>
                      <a:r>
                        <a:rPr lang="en-US" sz="1200" b="1" baseline="0" dirty="0" smtClean="0"/>
                        <a:t>Group scheduling, UL feedback, and SFN operation shall strive for designs with minimized PHY layer impact/standardization effort. 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1500" y="1148684"/>
            <a:ext cx="8130540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Table 1	 Views on the important aspects regarding the potential work scope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0372" y="5534108"/>
            <a:ext cx="8130540" cy="92333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It is preferable to focus on Objective A, support all UE RRC states, ensure service continuity for different scenarios. PHY layer impact should be clearly understood and on a manageable level.</a:t>
            </a:r>
          </a:p>
        </p:txBody>
      </p:sp>
    </p:spTree>
    <p:extLst>
      <p:ext uri="{BB962C8B-B14F-4D97-AF65-F5344CB8AC3E}">
        <p14:creationId xmlns:p14="http://schemas.microsoft.com/office/powerpoint/2010/main" val="3135213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+mj-lt"/>
              </a:rPr>
              <a:t>Proposals</a:t>
            </a:r>
            <a:endParaRPr 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Proposal 1  </a:t>
            </a:r>
            <a:r>
              <a:rPr lang="en-US" dirty="0" smtClean="0"/>
              <a:t>It </a:t>
            </a:r>
            <a:r>
              <a:rPr lang="en-US" dirty="0"/>
              <a:t>is preferable to focus only on Objective A in Rel-17 work scope.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Proposal 2 </a:t>
            </a:r>
            <a:r>
              <a:rPr lang="en-US" dirty="0" smtClean="0"/>
              <a:t>It </a:t>
            </a:r>
            <a:r>
              <a:rPr lang="en-US" dirty="0"/>
              <a:t>is preferable to support both Connected as well as idle/inactive states in Rel-17 work scope</a:t>
            </a:r>
            <a:r>
              <a:rPr lang="en-US" dirty="0" smtClean="0"/>
              <a:t>. </a:t>
            </a:r>
            <a:r>
              <a:rPr lang="en-US" dirty="0"/>
              <a:t>In a potential SI phase of this WI, further studies can be done, which </a:t>
            </a:r>
            <a:r>
              <a:rPr lang="en-US" dirty="0" smtClean="0"/>
              <a:t>aim </a:t>
            </a:r>
            <a:r>
              <a:rPr lang="en-US" dirty="0"/>
              <a:t>at a unified framework to support different UE RRC states. 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Proposal 3 </a:t>
            </a:r>
            <a:r>
              <a:rPr lang="en-US" dirty="0"/>
              <a:t>Service continuity </a:t>
            </a:r>
            <a:r>
              <a:rPr lang="en-US" dirty="0" smtClean="0"/>
              <a:t>is not limited to mobility, but pursued as a general requirement. </a:t>
            </a:r>
          </a:p>
          <a:p>
            <a:r>
              <a:rPr lang="en-US" b="1" dirty="0" smtClean="0"/>
              <a:t>Proposal 4 </a:t>
            </a:r>
            <a:r>
              <a:rPr lang="en-US" dirty="0" smtClean="0"/>
              <a:t>Group </a:t>
            </a:r>
            <a:r>
              <a:rPr lang="en-US" dirty="0"/>
              <a:t>scheduling, UL feedback, and SFN operation shall strive for designs with minimized PHY layer impact/standardization effort. </a:t>
            </a:r>
            <a:endParaRPr lang="en-US" b="1" dirty="0"/>
          </a:p>
          <a:p>
            <a:pPr>
              <a:lnSpc>
                <a:spcPct val="150000"/>
              </a:lnSpc>
            </a:pPr>
            <a:endParaRPr lang="en-US" b="1" dirty="0"/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464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28061</TotalTime>
  <Words>478</Words>
  <Application>Microsoft Office PowerPoint</Application>
  <PresentationFormat>全屏显示(4:3)</PresentationFormat>
  <Paragraphs>38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Views on NR Multicast/Broadcast in Rel-17</vt:lpstr>
      <vt:lpstr>Background</vt:lpstr>
      <vt:lpstr>Views on NR Multicast/Broadcast Work Scope</vt:lpstr>
      <vt:lpstr>Proposals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924</cp:revision>
  <dcterms:created xsi:type="dcterms:W3CDTF">2014-01-09T07:41:21Z</dcterms:created>
  <dcterms:modified xsi:type="dcterms:W3CDTF">2019-12-02T11:56:06Z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