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2"/>
  </p:notesMasterIdLst>
  <p:handoutMasterIdLst>
    <p:handoutMasterId r:id="rId13"/>
  </p:handoutMasterIdLst>
  <p:sldIdLst>
    <p:sldId id="373" r:id="rId3"/>
    <p:sldId id="374" r:id="rId4"/>
    <p:sldId id="375" r:id="rId5"/>
    <p:sldId id="380" r:id="rId6"/>
    <p:sldId id="381" r:id="rId7"/>
    <p:sldId id="383" r:id="rId8"/>
    <p:sldId id="384" r:id="rId9"/>
    <p:sldId id="387" r:id="rId10"/>
    <p:sldId id="352" r:id="rId11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6625" autoAdjust="0"/>
  </p:normalViewPr>
  <p:slideViewPr>
    <p:cSldViewPr>
      <p:cViewPr>
        <p:scale>
          <a:sx n="93" d="100"/>
          <a:sy n="93" d="100"/>
        </p:scale>
        <p:origin x="-2338" y="-49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package" Target="../embeddings/Microsoft_Visio___11111111111111111111111.vsd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8.jpeg"/><Relationship Id="rId4" Type="http://schemas.openxmlformats.org/officeDocument/2006/relationships/image" Target="../media/image20.png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852936"/>
            <a:ext cx="8424936" cy="144016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itchFamily="34" charset="0"/>
                <a:cs typeface="Arial" pitchFamily="34" charset="0"/>
              </a:rPr>
              <a:t>Views on NR Positioning in Rel-17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40556" y="671804"/>
            <a:ext cx="1903444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RP-192860</a:t>
            </a:r>
            <a:endParaRPr lang="zh-CN" altLang="en-US" sz="20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241" y="765109"/>
            <a:ext cx="5710336" cy="107721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3GPP TSG RAN WG Meeting #86</a:t>
            </a:r>
          </a:p>
          <a:p>
            <a:r>
              <a:rPr lang="en-US" sz="1600" b="1" cap="small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Sitges</a:t>
            </a:r>
            <a:r>
              <a:rPr lang="en-US" sz="1600" b="1" cap="small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, Spain, December 9-12, </a:t>
            </a:r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2019</a:t>
            </a:r>
          </a:p>
          <a:p>
            <a:r>
              <a:rPr lang="en-US" sz="1600" b="1" cap="small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Document for: Discussion</a:t>
            </a:r>
            <a:endParaRPr lang="en-US" sz="1600" b="1" cap="small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GB" altLang="zh-CN" sz="16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Agenda Item</a:t>
            </a:r>
            <a:r>
              <a:rPr lang="en-US" altLang="zh-CN" sz="16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 9.1.1</a:t>
            </a:r>
            <a:endParaRPr lang="zh-CN" altLang="en-US" sz="2400" b="1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4933617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57403"/>
          </a:xfrm>
        </p:spPr>
        <p:txBody>
          <a:bodyPr>
            <a:normAutofit/>
          </a:bodyPr>
          <a:lstStyle/>
          <a:p>
            <a:r>
              <a:rPr lang="en-US" dirty="0"/>
              <a:t>Rel-16 NR Positioning SI (completed in RAN#83) </a:t>
            </a:r>
          </a:p>
          <a:p>
            <a:pPr lvl="1"/>
            <a:r>
              <a:rPr lang="en-US" dirty="0"/>
              <a:t>Defined target regulatory and commercial performance requirements for Rel-16</a:t>
            </a:r>
          </a:p>
          <a:p>
            <a:pPr lvl="1"/>
            <a:r>
              <a:rPr lang="en-US" dirty="0"/>
              <a:t>Defined three NR positioning evaluation scenarios (Indoor office, </a:t>
            </a:r>
            <a:r>
              <a:rPr lang="en-US" dirty="0" err="1"/>
              <a:t>UMi</a:t>
            </a:r>
            <a:r>
              <a:rPr lang="en-US" dirty="0"/>
              <a:t>, </a:t>
            </a:r>
            <a:r>
              <a:rPr lang="en-US" dirty="0" err="1"/>
              <a:t>UMa</a:t>
            </a:r>
            <a:r>
              <a:rPr lang="en-US" dirty="0"/>
              <a:t>) for system level analysis</a:t>
            </a:r>
          </a:p>
          <a:p>
            <a:pPr lvl="1"/>
            <a:r>
              <a:rPr lang="en-US" dirty="0"/>
              <a:t>Concluded that it is feasible to achieve the target regulatory and commercial performance requirements for horizontal positioning accuracy for the evaluation scenarios</a:t>
            </a:r>
          </a:p>
          <a:p>
            <a:r>
              <a:rPr lang="en-US" dirty="0"/>
              <a:t>Rel-16 NR Positioning WI (to be completed in RAN#87)</a:t>
            </a:r>
          </a:p>
          <a:p>
            <a:pPr lvl="1"/>
            <a:r>
              <a:rPr lang="en-US" dirty="0" smtClean="0"/>
              <a:t>Focuses on the RAT-dependent </a:t>
            </a:r>
            <a:r>
              <a:rPr lang="en-US" dirty="0"/>
              <a:t>positioning techniques recommended by Rel-16 NR Positioning SI, namely, DL-TDOA, DL-</a:t>
            </a:r>
            <a:r>
              <a:rPr lang="en-US" dirty="0" err="1"/>
              <a:t>AoD</a:t>
            </a:r>
            <a:r>
              <a:rPr lang="en-US" dirty="0"/>
              <a:t>, UL-TDOA, UL-</a:t>
            </a:r>
            <a:r>
              <a:rPr lang="en-US" dirty="0" err="1"/>
              <a:t>AoA</a:t>
            </a:r>
            <a:r>
              <a:rPr lang="en-US" dirty="0"/>
              <a:t>, RTT and </a:t>
            </a:r>
            <a:r>
              <a:rPr lang="en-US" dirty="0" smtClean="0"/>
              <a:t>E-CID</a:t>
            </a:r>
          </a:p>
          <a:p>
            <a:pPr lvl="1"/>
            <a:r>
              <a:rPr lang="en-US" dirty="0"/>
              <a:t>GNSS SSR (PPP-RTK support) based on the “Compact SSR” definitions specified for QZSS</a:t>
            </a:r>
          </a:p>
          <a:p>
            <a:pPr lvl="1"/>
            <a:r>
              <a:rPr lang="en-US" dirty="0"/>
              <a:t>DL-only UE based positioning </a:t>
            </a:r>
          </a:p>
          <a:p>
            <a:pPr lvl="1"/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R16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NR Positioning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SI/WI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4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Motivations of R17 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Positioning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Enhancements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71600" y="1412776"/>
            <a:ext cx="7200800" cy="2268252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smtClean="0"/>
              <a:t>5G </a:t>
            </a:r>
            <a:r>
              <a:rPr lang="en-US" sz="1600" b="1" dirty="0"/>
              <a:t>positioning </a:t>
            </a:r>
            <a:r>
              <a:rPr lang="en-GB" sz="1600" b="1" dirty="0"/>
              <a:t>performance </a:t>
            </a:r>
            <a:r>
              <a:rPr lang="en-GB" sz="1600" b="1" dirty="0" smtClean="0"/>
              <a:t>requirements [TS 22.261, TS 22.104]</a:t>
            </a:r>
            <a:endParaRPr lang="en-US" sz="1600" b="1" dirty="0"/>
          </a:p>
          <a:p>
            <a:r>
              <a:rPr lang="en-US" sz="1600" dirty="0"/>
              <a:t>Absolute positioning </a:t>
            </a:r>
            <a:endParaRPr lang="en-US" sz="1600" dirty="0" smtClean="0"/>
          </a:p>
          <a:p>
            <a:pPr lvl="1"/>
            <a:r>
              <a:rPr lang="en-US" sz="1600" dirty="0" smtClean="0"/>
              <a:t>Horizontal</a:t>
            </a:r>
            <a:r>
              <a:rPr lang="en-US" sz="1600" dirty="0"/>
              <a:t>: accuracy 10m to 0.3m with 95% </a:t>
            </a:r>
            <a:r>
              <a:rPr lang="en-GB" sz="1600" dirty="0"/>
              <a:t>confidence and 95% </a:t>
            </a:r>
            <a:r>
              <a:rPr lang="en-US" sz="1600" dirty="0"/>
              <a:t>to 99.9% </a:t>
            </a:r>
            <a:r>
              <a:rPr lang="en-US" sz="1600" dirty="0" smtClean="0"/>
              <a:t>availability</a:t>
            </a:r>
            <a:r>
              <a:rPr lang="en-GB" sz="1600" dirty="0" smtClean="0"/>
              <a:t> </a:t>
            </a:r>
          </a:p>
          <a:p>
            <a:pPr lvl="1"/>
            <a:r>
              <a:rPr lang="en-US" sz="1600" dirty="0" smtClean="0"/>
              <a:t>Vertical</a:t>
            </a:r>
            <a:r>
              <a:rPr lang="en-US" sz="1600" dirty="0"/>
              <a:t>: 3m to 2m with 95% </a:t>
            </a:r>
            <a:r>
              <a:rPr lang="en-GB" sz="1600" dirty="0"/>
              <a:t>confidence and 95% </a:t>
            </a:r>
            <a:r>
              <a:rPr lang="en-US" sz="1600" dirty="0"/>
              <a:t>to 99.9% </a:t>
            </a:r>
            <a:r>
              <a:rPr lang="en-US" sz="1600" dirty="0" smtClean="0"/>
              <a:t>availability</a:t>
            </a:r>
            <a:endParaRPr lang="en-GB" sz="1600" dirty="0" smtClean="0"/>
          </a:p>
          <a:p>
            <a:r>
              <a:rPr lang="en-US" sz="1600" dirty="0" smtClean="0"/>
              <a:t>Relative </a:t>
            </a:r>
            <a:r>
              <a:rPr lang="en-US" sz="1600" dirty="0"/>
              <a:t>positioning </a:t>
            </a:r>
          </a:p>
          <a:p>
            <a:pPr lvl="1"/>
            <a:r>
              <a:rPr lang="en-US" sz="1600" dirty="0" smtClean="0"/>
              <a:t>Horizontal</a:t>
            </a:r>
            <a:r>
              <a:rPr lang="en-US" sz="1600" dirty="0"/>
              <a:t>: 0.2m with 95% </a:t>
            </a:r>
            <a:r>
              <a:rPr lang="en-GB" sz="1600" dirty="0"/>
              <a:t>confidence and </a:t>
            </a:r>
            <a:r>
              <a:rPr lang="en-US" sz="1600" dirty="0"/>
              <a:t>99% </a:t>
            </a:r>
            <a:r>
              <a:rPr lang="en-GB" sz="1600" dirty="0" smtClean="0"/>
              <a:t>confidence</a:t>
            </a:r>
            <a:r>
              <a:rPr lang="en-US" sz="1600" dirty="0" smtClean="0"/>
              <a:t>Vertical</a:t>
            </a:r>
            <a:r>
              <a:rPr lang="en-US" sz="1600" dirty="0"/>
              <a:t>: 0.2m with 95% </a:t>
            </a:r>
            <a:r>
              <a:rPr lang="en-GB" sz="1600" dirty="0"/>
              <a:t>confidence and </a:t>
            </a:r>
            <a:r>
              <a:rPr lang="en-US" sz="1600" dirty="0"/>
              <a:t>99% </a:t>
            </a:r>
            <a:r>
              <a:rPr lang="en-GB" sz="1600" dirty="0" smtClean="0"/>
              <a:t>confidence</a:t>
            </a:r>
          </a:p>
          <a:p>
            <a:r>
              <a:rPr lang="en-US" sz="1600" dirty="0" smtClean="0"/>
              <a:t>Time latency (time to first fix): from seconds to ms</a:t>
            </a:r>
            <a:endParaRPr lang="en-US" sz="1600" dirty="0"/>
          </a:p>
        </p:txBody>
      </p:sp>
      <p:sp>
        <p:nvSpPr>
          <p:cNvPr id="16" name="Rounded Rectangle 15"/>
          <p:cNvSpPr/>
          <p:nvPr/>
        </p:nvSpPr>
        <p:spPr>
          <a:xfrm>
            <a:off x="971600" y="5301208"/>
            <a:ext cx="7200800" cy="95201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600" b="1" dirty="0" smtClean="0"/>
              <a:t>Target Rel-16 </a:t>
            </a:r>
            <a:r>
              <a:rPr lang="en-US" sz="1600" b="1" dirty="0" smtClean="0"/>
              <a:t>positioning </a:t>
            </a:r>
            <a:r>
              <a:rPr lang="en-GB" sz="1600" b="1" dirty="0" smtClean="0"/>
              <a:t>performance (TR 38.855) </a:t>
            </a:r>
            <a:endParaRPr lang="en-US" sz="1600" b="1" dirty="0" smtClean="0"/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600" dirty="0" smtClean="0"/>
              <a:t>Horizontal positioning error &lt; 3m (80%) (indoor ) and &lt; 10m (80%) (outdoor)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600" dirty="0" smtClean="0"/>
              <a:t>Vertical </a:t>
            </a:r>
            <a:r>
              <a:rPr lang="en-US" sz="1600" dirty="0"/>
              <a:t>positioning error &lt; 3m (80) (indoor) and error &lt; 3m (80) (outdoor</a:t>
            </a:r>
            <a:r>
              <a:rPr lang="en-US" sz="1600" dirty="0" smtClean="0"/>
              <a:t>)</a:t>
            </a:r>
          </a:p>
          <a:p>
            <a:pPr marL="285750" lvl="1" indent="-285750">
              <a:buFont typeface="Arial" pitchFamily="34" charset="0"/>
              <a:buChar char="•"/>
            </a:pPr>
            <a:r>
              <a:rPr lang="en-US" sz="1600" dirty="0"/>
              <a:t>Time latency (time to first fix</a:t>
            </a:r>
            <a:r>
              <a:rPr lang="en-US" sz="1600" dirty="0" smtClean="0"/>
              <a:t>) &lt; 1 second</a:t>
            </a:r>
            <a:endParaRPr lang="en-US" sz="1600" dirty="0"/>
          </a:p>
        </p:txBody>
      </p:sp>
      <p:sp>
        <p:nvSpPr>
          <p:cNvPr id="17" name="Rectangle 16"/>
          <p:cNvSpPr/>
          <p:nvPr/>
        </p:nvSpPr>
        <p:spPr>
          <a:xfrm>
            <a:off x="4644008" y="3861048"/>
            <a:ext cx="43560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cs typeface="Times New Roman" pitchFamily="18" charset="0"/>
              </a:rPr>
              <a:t>Significant </a:t>
            </a:r>
            <a:r>
              <a:rPr lang="en-GB" sz="1600" dirty="0">
                <a:cs typeface="Times New Roman" pitchFamily="18" charset="0"/>
              </a:rPr>
              <a:t>gap between R16 target positioning performance [TR 38.855] and </a:t>
            </a:r>
            <a:r>
              <a:rPr lang="en-US" sz="1600" dirty="0">
                <a:cs typeface="Times New Roman" pitchFamily="18" charset="0"/>
              </a:rPr>
              <a:t>5G positioning performance requirements [TS </a:t>
            </a:r>
            <a:r>
              <a:rPr lang="en-US" sz="1600" dirty="0" smtClean="0">
                <a:cs typeface="Times New Roman" pitchFamily="18" charset="0"/>
              </a:rPr>
              <a:t>22.261, TS 22.104] </a:t>
            </a:r>
            <a:r>
              <a:rPr lang="en-US" sz="1600" dirty="0">
                <a:cs typeface="Times New Roman" pitchFamily="18" charset="0"/>
              </a:rPr>
              <a:t>in terms of positioning accuracy, latency, availability, and reliability</a:t>
            </a:r>
            <a:r>
              <a:rPr lang="en-GB" sz="1600" dirty="0">
                <a:cs typeface="Times New Roman" pitchFamily="18" charset="0"/>
              </a:rPr>
              <a:t>.</a:t>
            </a:r>
            <a:endParaRPr lang="en-US" sz="1600" dirty="0">
              <a:cs typeface="Times New Roman" pitchFamily="18" charset="0"/>
            </a:endParaRPr>
          </a:p>
        </p:txBody>
      </p:sp>
      <p:sp>
        <p:nvSpPr>
          <p:cNvPr id="18" name="Right Arrow 17"/>
          <p:cNvSpPr/>
          <p:nvPr/>
        </p:nvSpPr>
        <p:spPr>
          <a:xfrm rot="16200000">
            <a:off x="3755756" y="4259415"/>
            <a:ext cx="1620180" cy="46340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72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>
                <a:cs typeface="Times New Roman" pitchFamily="18" charset="0"/>
              </a:rPr>
              <a:t>5G NR needs to support much more use cases of </a:t>
            </a:r>
            <a:r>
              <a:rPr lang="en-US" dirty="0" smtClean="0">
                <a:cs typeface="Times New Roman" pitchFamily="18" charset="0"/>
              </a:rPr>
              <a:t>2D/3D </a:t>
            </a:r>
            <a:r>
              <a:rPr lang="en-US" dirty="0">
                <a:cs typeface="Times New Roman" pitchFamily="18" charset="0"/>
              </a:rPr>
              <a:t>positioning with high accuracy, low latency and high </a:t>
            </a:r>
            <a:r>
              <a:rPr lang="en-US" dirty="0" smtClean="0">
                <a:cs typeface="Times New Roman" pitchFamily="18" charset="0"/>
              </a:rPr>
              <a:t>reliability, e.g., </a:t>
            </a:r>
          </a:p>
          <a:p>
            <a:pPr lvl="1">
              <a:lnSpc>
                <a:spcPct val="100000"/>
              </a:lnSpc>
            </a:pPr>
            <a:r>
              <a:rPr lang="en-US" sz="1600" dirty="0" smtClean="0">
                <a:cs typeface="Times New Roman" pitchFamily="18" charset="0"/>
              </a:rPr>
              <a:t>Idle </a:t>
            </a:r>
            <a:r>
              <a:rPr lang="en-US" sz="1600" dirty="0">
                <a:cs typeface="Times New Roman" pitchFamily="18" charset="0"/>
              </a:rPr>
              <a:t>and inactive UEs</a:t>
            </a:r>
          </a:p>
          <a:p>
            <a:pPr lvl="1"/>
            <a:r>
              <a:rPr lang="en-US" sz="1600" dirty="0">
                <a:cs typeface="Times New Roman" pitchFamily="18" charset="0"/>
              </a:rPr>
              <a:t>V2X positioning</a:t>
            </a:r>
          </a:p>
          <a:p>
            <a:pPr lvl="1">
              <a:lnSpc>
                <a:spcPct val="100000"/>
              </a:lnSpc>
            </a:pPr>
            <a:r>
              <a:rPr lang="en-US" sz="1600" dirty="0" err="1" smtClean="0">
                <a:cs typeface="Times New Roman" pitchFamily="18" charset="0"/>
              </a:rPr>
              <a:t>IoT</a:t>
            </a:r>
            <a:r>
              <a:rPr lang="en-US" sz="1600" dirty="0" smtClean="0">
                <a:cs typeface="Times New Roman" pitchFamily="18" charset="0"/>
              </a:rPr>
              <a:t> positioning</a:t>
            </a:r>
            <a:endParaRPr lang="en-US" sz="1600" dirty="0"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en-US" dirty="0">
                <a:cs typeface="Times New Roman" pitchFamily="18" charset="0"/>
              </a:rPr>
              <a:t>Many promising techniques were actually proposed during Rel-16 NR Positioning SI/WI but were not further investigated in Rel-16, e.g., 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NR carrier phase based positioning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Multipath mitigation techniques, such as LOS detection, multiple measurements reporting</a:t>
            </a:r>
          </a:p>
          <a:p>
            <a:pPr lvl="1">
              <a:lnSpc>
                <a:spcPct val="100000"/>
              </a:lnSpc>
            </a:pPr>
            <a:r>
              <a:rPr lang="en-US" sz="1600" dirty="0"/>
              <a:t>Corporative positioning</a:t>
            </a:r>
          </a:p>
          <a:p>
            <a:pPr lvl="1">
              <a:lnSpc>
                <a:spcPct val="100000"/>
              </a:lnSpc>
            </a:pPr>
            <a:r>
              <a:rPr lang="en-US" sz="1600" dirty="0" smtClean="0"/>
              <a:t>Differential NR positioning</a:t>
            </a:r>
          </a:p>
          <a:p>
            <a:pPr lvl="1">
              <a:lnSpc>
                <a:spcPct val="100000"/>
              </a:lnSpc>
            </a:pPr>
            <a:r>
              <a:rPr lang="en-US" sz="1600" dirty="0" smtClean="0"/>
              <a:t>Precise </a:t>
            </a:r>
            <a:r>
              <a:rPr lang="en-US" sz="1600" dirty="0"/>
              <a:t>time/phase and frequency synchronization of the wireless network based on NR reference </a:t>
            </a:r>
            <a:r>
              <a:rPr lang="en-US" sz="1600" dirty="0" smtClean="0"/>
              <a:t>signals</a:t>
            </a:r>
          </a:p>
          <a:p>
            <a:pPr lvl="1"/>
            <a:r>
              <a:rPr lang="en-US" sz="1600" dirty="0" smtClean="0"/>
              <a:t>…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Motivations of R17 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Positioning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Enhancements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3661"/>
            <a:ext cx="3826768" cy="5203692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Carrier phase positioning (CPP) is commonly in GNSS for cm-level positioning (e.g., RTK, PPP). CPP  technique can also be used in NR for cm-level positioning based on </a:t>
            </a:r>
            <a:r>
              <a:rPr lang="en-GB" dirty="0" smtClean="0"/>
              <a:t>NR PRS and/or NR carrier-PRS</a:t>
            </a:r>
            <a:r>
              <a:rPr lang="en-GB" dirty="0"/>
              <a:t>.</a:t>
            </a:r>
            <a:r>
              <a:rPr lang="en-GB" dirty="0" smtClean="0"/>
              <a:t> </a:t>
            </a:r>
          </a:p>
          <a:p>
            <a:r>
              <a:rPr lang="en-GB" dirty="0" smtClean="0"/>
              <a:t>NR has a number of salient advantages over GNSS in CPP </a:t>
            </a:r>
            <a:endParaRPr lang="en-US" dirty="0"/>
          </a:p>
          <a:p>
            <a:pPr lvl="1"/>
            <a:r>
              <a:rPr lang="en-GB" dirty="0" smtClean="0"/>
              <a:t>Has much higher receiving signal power</a:t>
            </a:r>
          </a:p>
          <a:p>
            <a:pPr lvl="2"/>
            <a:r>
              <a:rPr lang="en-US" dirty="0"/>
              <a:t>Quicker </a:t>
            </a:r>
            <a:r>
              <a:rPr lang="en-GB" dirty="0" smtClean="0"/>
              <a:t>phase-lock</a:t>
            </a:r>
          </a:p>
          <a:p>
            <a:pPr lvl="1"/>
            <a:r>
              <a:rPr lang="en-GB" dirty="0" smtClean="0"/>
              <a:t>Allow </a:t>
            </a:r>
            <a:r>
              <a:rPr lang="en-US" dirty="0" smtClean="0"/>
              <a:t>flexible configuration for the transmission of reference signals</a:t>
            </a:r>
          </a:p>
          <a:p>
            <a:pPr lvl="2"/>
            <a:r>
              <a:rPr lang="en-US" sz="1500" dirty="0" smtClean="0"/>
              <a:t>Faster integer ambiguity resolution</a:t>
            </a:r>
          </a:p>
          <a:p>
            <a:pPr lvl="2"/>
            <a:r>
              <a:rPr lang="en-US" sz="1500" dirty="0" smtClean="0"/>
              <a:t>Better RF resource </a:t>
            </a:r>
            <a:r>
              <a:rPr lang="en-US" sz="1500" dirty="0"/>
              <a:t>Optimization </a:t>
            </a:r>
            <a:endParaRPr lang="en-US" sz="1500" dirty="0" smtClean="0"/>
          </a:p>
          <a:p>
            <a:pPr lvl="2"/>
            <a:r>
              <a:rPr lang="en-GB" sz="1500" dirty="0" smtClean="0"/>
              <a:t>Lower </a:t>
            </a:r>
            <a:r>
              <a:rPr lang="en-GB" sz="1500" dirty="0"/>
              <a:t>implementation </a:t>
            </a:r>
            <a:r>
              <a:rPr lang="en-GB" sz="1500" dirty="0" smtClean="0"/>
              <a:t>complexity</a:t>
            </a:r>
            <a:endParaRPr lang="en-US" sz="1500" dirty="0" smtClean="0"/>
          </a:p>
          <a:p>
            <a:pPr lvl="1"/>
            <a:r>
              <a:rPr lang="en-GB" dirty="0" smtClean="0"/>
              <a:t>Work in any environment where NR reference signal can be reliably detected, including the locations where GNSS signals are not available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069570"/>
              </p:ext>
            </p:extLst>
          </p:nvPr>
        </p:nvGraphicFramePr>
        <p:xfrm>
          <a:off x="4283968" y="3840123"/>
          <a:ext cx="2376264" cy="2831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r:id="rId4" imgW="9124790" imgH="4486360" progId="">
                  <p:embed/>
                </p:oleObj>
              </mc:Choice>
              <mc:Fallback>
                <p:oleObj r:id="rId4" imgW="9124790" imgH="4486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3840123"/>
                        <a:ext cx="2376264" cy="283194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4221088"/>
            <a:ext cx="217893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1" name="Picture 4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9567" y="1203490"/>
            <a:ext cx="4680520" cy="275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carrier phase positioning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370384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2324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3168352"/>
          </a:xfrm>
        </p:spPr>
        <p:txBody>
          <a:bodyPr/>
          <a:lstStyle/>
          <a:p>
            <a:r>
              <a:rPr lang="en-US" sz="1800" dirty="0" smtClean="0"/>
              <a:t>High-accuracy </a:t>
            </a:r>
            <a:r>
              <a:rPr lang="en-US" sz="1800" dirty="0"/>
              <a:t>positioning </a:t>
            </a:r>
            <a:r>
              <a:rPr lang="en-US" sz="1800" dirty="0" smtClean="0"/>
              <a:t>(with </a:t>
            </a:r>
            <a:r>
              <a:rPr lang="en-US" sz="1800" dirty="0"/>
              <a:t>the velocity and </a:t>
            </a:r>
            <a:r>
              <a:rPr lang="en-US" sz="1800" dirty="0" smtClean="0"/>
              <a:t>heading) with very low latency are </a:t>
            </a:r>
            <a:r>
              <a:rPr lang="en-US" sz="1800" dirty="0"/>
              <a:t>critical for V2X operation</a:t>
            </a:r>
          </a:p>
          <a:p>
            <a:r>
              <a:rPr lang="en-US" sz="1800" dirty="0" smtClean="0"/>
              <a:t>Using multiple antennas, MIMO </a:t>
            </a:r>
            <a:r>
              <a:rPr lang="en-US" sz="1800" dirty="0"/>
              <a:t>and large carrier bandwidth will increase AOA and TOA measurement accuracy and </a:t>
            </a:r>
            <a:r>
              <a:rPr lang="en-US" sz="1800" dirty="0" smtClean="0"/>
              <a:t>reliability for V2X positioning</a:t>
            </a:r>
            <a:endParaRPr lang="en-US" sz="1800" dirty="0"/>
          </a:p>
          <a:p>
            <a:r>
              <a:rPr lang="en-US" sz="1800" dirty="0" smtClean="0"/>
              <a:t>Carrier phase positioning (GNSS CPP and/or NR CPP) can </a:t>
            </a:r>
            <a:r>
              <a:rPr lang="en-US" sz="1800" dirty="0"/>
              <a:t>also be used together with other techniques (e.g., </a:t>
            </a:r>
            <a:r>
              <a:rPr lang="en-US" sz="1800" dirty="0" smtClean="0"/>
              <a:t>IMU) </a:t>
            </a:r>
            <a:r>
              <a:rPr lang="en-US" sz="1800" dirty="0"/>
              <a:t>to support </a:t>
            </a:r>
            <a:r>
              <a:rPr lang="en-US" sz="1800" dirty="0" smtClean="0"/>
              <a:t>high-performance V2X </a:t>
            </a:r>
            <a:r>
              <a:rPr lang="en-US" sz="1800" dirty="0"/>
              <a:t>positioning</a:t>
            </a:r>
            <a:r>
              <a:rPr lang="en-US" sz="1800" dirty="0" smtClean="0"/>
              <a:t>.</a:t>
            </a:r>
          </a:p>
          <a:p>
            <a:r>
              <a:rPr lang="en-US" sz="1800" dirty="0"/>
              <a:t>Cooperative positioning with the information exchange among UEs can improve V2X positioning performance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High-Accuracy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Positioning for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V2X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27584" y="4005064"/>
            <a:ext cx="3600372" cy="2156733"/>
            <a:chOff x="2638814" y="2420129"/>
            <a:chExt cx="5570322" cy="4022588"/>
          </a:xfrm>
        </p:grpSpPr>
        <p:grpSp>
          <p:nvGrpSpPr>
            <p:cNvPr id="7" name="Group 6"/>
            <p:cNvGrpSpPr/>
            <p:nvPr/>
          </p:nvGrpSpPr>
          <p:grpSpPr>
            <a:xfrm>
              <a:off x="2638814" y="3353707"/>
              <a:ext cx="1296144" cy="1851634"/>
              <a:chOff x="6721953" y="2917440"/>
              <a:chExt cx="1296144" cy="1851634"/>
            </a:xfrm>
          </p:grpSpPr>
          <p:pic>
            <p:nvPicPr>
              <p:cNvPr id="40" name="Picture 2" descr="Image result for image of car top view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rot="5400000">
                <a:off x="6444208" y="3195185"/>
                <a:ext cx="1851634" cy="1296144"/>
              </a:xfrm>
              <a:prstGeom prst="rect">
                <a:avLst/>
              </a:prstGeom>
              <a:noFill/>
            </p:spPr>
          </p:pic>
          <p:sp>
            <p:nvSpPr>
              <p:cNvPr id="41" name="Oval 40"/>
              <p:cNvSpPr/>
              <p:nvPr/>
            </p:nvSpPr>
            <p:spPr>
              <a:xfrm>
                <a:off x="7284257" y="4157706"/>
                <a:ext cx="68347" cy="7200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7284257" y="3789040"/>
                <a:ext cx="68347" cy="7200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20257159">
              <a:off x="4986399" y="2420129"/>
              <a:ext cx="1296144" cy="1851634"/>
              <a:chOff x="6721953" y="2917440"/>
              <a:chExt cx="1296144" cy="1851634"/>
            </a:xfrm>
          </p:grpSpPr>
          <p:pic>
            <p:nvPicPr>
              <p:cNvPr id="38" name="Picture 2" descr="Image result for image of car top view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rot="5400000">
                <a:off x="6444208" y="3195185"/>
                <a:ext cx="1851634" cy="1296144"/>
              </a:xfrm>
              <a:prstGeom prst="rect">
                <a:avLst/>
              </a:prstGeom>
              <a:noFill/>
            </p:spPr>
          </p:pic>
          <p:sp>
            <p:nvSpPr>
              <p:cNvPr id="39" name="Oval 38"/>
              <p:cNvSpPr/>
              <p:nvPr/>
            </p:nvSpPr>
            <p:spPr>
              <a:xfrm>
                <a:off x="7284257" y="3789040"/>
                <a:ext cx="68347" cy="7200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20511285">
              <a:off x="5828758" y="4591083"/>
              <a:ext cx="1296144" cy="1851634"/>
              <a:chOff x="6721953" y="2917440"/>
              <a:chExt cx="1296144" cy="1851634"/>
            </a:xfrm>
          </p:grpSpPr>
          <p:pic>
            <p:nvPicPr>
              <p:cNvPr id="36" name="Picture 2" descr="Image result for image of car top view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 rot="5400000">
                <a:off x="6444208" y="3195185"/>
                <a:ext cx="1851634" cy="1296144"/>
              </a:xfrm>
              <a:prstGeom prst="rect">
                <a:avLst/>
              </a:prstGeom>
              <a:noFill/>
            </p:spPr>
          </p:pic>
          <p:sp>
            <p:nvSpPr>
              <p:cNvPr id="37" name="Oval 36"/>
              <p:cNvSpPr/>
              <p:nvPr/>
            </p:nvSpPr>
            <p:spPr>
              <a:xfrm>
                <a:off x="7284257" y="3789040"/>
                <a:ext cx="68347" cy="7200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/>
              </a:p>
            </p:txBody>
          </p:sp>
        </p:grpSp>
        <p:cxnSp>
          <p:nvCxnSpPr>
            <p:cNvPr id="10" name="Straight Arrow Connector 9"/>
            <p:cNvCxnSpPr>
              <a:stCxn id="42" idx="1"/>
              <a:endCxn id="39" idx="3"/>
            </p:cNvCxnSpPr>
            <p:nvPr/>
          </p:nvCxnSpPr>
          <p:spPr>
            <a:xfrm flipV="1">
              <a:off x="3211127" y="3381492"/>
              <a:ext cx="2356051" cy="8543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42" idx="5"/>
              <a:endCxn id="37" idx="1"/>
            </p:cNvCxnSpPr>
            <p:nvPr/>
          </p:nvCxnSpPr>
          <p:spPr>
            <a:xfrm>
              <a:off x="3259456" y="4286770"/>
              <a:ext cx="3131782" cy="121222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41" idx="6"/>
              <a:endCxn id="39" idx="3"/>
            </p:cNvCxnSpPr>
            <p:nvPr/>
          </p:nvCxnSpPr>
          <p:spPr>
            <a:xfrm flipV="1">
              <a:off x="3269465" y="3381492"/>
              <a:ext cx="2297713" cy="12484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41" idx="6"/>
              <a:endCxn id="37" idx="1"/>
            </p:cNvCxnSpPr>
            <p:nvPr/>
          </p:nvCxnSpPr>
          <p:spPr>
            <a:xfrm>
              <a:off x="3269465" y="4629977"/>
              <a:ext cx="3121773" cy="86901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Rectangle 13"/>
                <p:cNvSpPr/>
                <p:nvPr/>
              </p:nvSpPr>
              <p:spPr>
                <a:xfrm>
                  <a:off x="6704763" y="5270330"/>
                  <a:ext cx="1504373" cy="3263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00" dirty="0"/>
                    <a:t>Vehicle B </a:t>
                  </a:r>
                  <a14:m>
                    <m:oMath xmlns:m="http://schemas.openxmlformats.org/officeDocument/2006/math">
                      <m:r>
                        <a:rPr lang="en-US" altLang="zh-CN" sz="100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CN" sz="1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1000" i="1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1000" i="1">
                              <a:latin typeface="Cambria Math"/>
                            </a:rPr>
                            <m:t>𝑘</m:t>
                          </m:r>
                        </m:sub>
                      </m:sSub>
                      <m:r>
                        <a:rPr lang="en-US" altLang="zh-CN" sz="1000" i="1">
                          <a:latin typeface="Cambria Math"/>
                        </a:rPr>
                        <m:t>)</m:t>
                      </m:r>
                    </m:oMath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8" name="Rectangle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704763" y="5270330"/>
                  <a:ext cx="1504373" cy="326356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586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Rectangle 14"/>
                <p:cNvSpPr/>
                <p:nvPr/>
              </p:nvSpPr>
              <p:spPr>
                <a:xfrm>
                  <a:off x="5986984" y="3124977"/>
                  <a:ext cx="1705282" cy="32635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00" dirty="0" smtClean="0"/>
                    <a:t>Vehicle B </a:t>
                  </a:r>
                  <a14:m>
                    <m:oMath xmlns:m="http://schemas.openxmlformats.org/officeDocument/2006/math">
                      <m:r>
                        <a:rPr lang="en-US" altLang="zh-CN" sz="1000" b="0" i="0" smtClean="0">
                          <a:latin typeface="Cambria Math"/>
                        </a:rPr>
                        <m:t>(</m:t>
                      </m:r>
                      <m:sSub>
                        <m:sSubPr>
                          <m:ctrlPr>
                            <a:rPr lang="en-US" altLang="zh-CN" sz="1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zh-CN" sz="1000" b="0" i="1" smtClean="0"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altLang="zh-CN" sz="1000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altLang="zh-CN" sz="1000" b="0" i="1" smtClean="0">
                              <a:latin typeface="Cambria Math"/>
                            </a:rPr>
                            <m:t>+1</m:t>
                          </m:r>
                        </m:sub>
                      </m:sSub>
                      <m:r>
                        <a:rPr lang="en-US" altLang="zh-CN" sz="1000" b="0" i="1" smtClean="0">
                          <a:latin typeface="Cambria Math"/>
                        </a:rPr>
                        <m:t>)</m:t>
                      </m:r>
                    </m:oMath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19" name="Rectangle 1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86984" y="3124977"/>
                  <a:ext cx="1705282" cy="326356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58621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6" name="Straight Arrow Connector 15"/>
            <p:cNvCxnSpPr/>
            <p:nvPr/>
          </p:nvCxnSpPr>
          <p:spPr>
            <a:xfrm>
              <a:off x="3218039" y="2930124"/>
              <a:ext cx="24165" cy="133939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flipH="1">
              <a:off x="3243587" y="4233933"/>
              <a:ext cx="1094929" cy="3600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4346086" y="4023389"/>
              <a:ext cx="397058" cy="32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x</a:t>
              </a:r>
              <a:endParaRPr lang="en-US" sz="1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80272" y="2745459"/>
              <a:ext cx="399700" cy="3263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y</a:t>
              </a:r>
              <a:endParaRPr lang="en-US" sz="1000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2822133" y="5228018"/>
              <a:ext cx="1100232" cy="326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/>
                <a:t>Vehicle A</a:t>
              </a:r>
              <a:endParaRPr lang="en-US" sz="10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/>
                <p:cNvSpPr/>
                <p:nvPr/>
              </p:nvSpPr>
              <p:spPr>
                <a:xfrm>
                  <a:off x="4096838" y="3309642"/>
                  <a:ext cx="1379811" cy="3304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00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i="1">
                                <a:latin typeface="Cambria Math"/>
                              </a:rPr>
                              <m:t>𝐵</m:t>
                            </m:r>
                            <m:r>
                              <a:rPr lang="en-US" sz="1000" b="0" i="1" smtClean="0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000" i="1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1000" b="0" i="1" smtClean="0">
                                <a:latin typeface="Cambria Math"/>
                              </a:rPr>
                              <m:t>1</m:t>
                            </m:r>
                          </m:sup>
                        </m:sSubSup>
                        <m:r>
                          <a:rPr lang="en-US" sz="1000" i="1">
                            <a:latin typeface="Cambria Math"/>
                          </a:rPr>
                          <m:t>(</m:t>
                        </m:r>
                        <m:r>
                          <a:rPr lang="en-US" sz="1000" i="1">
                            <a:latin typeface="Cambria Math"/>
                          </a:rPr>
                          <m:t>𝑘</m:t>
                        </m:r>
                        <m:r>
                          <a:rPr lang="en-US" sz="1000" b="0" i="1" smtClean="0">
                            <a:latin typeface="Cambria Math"/>
                          </a:rPr>
                          <m:t>+1</m:t>
                        </m:r>
                        <m:r>
                          <a:rPr lang="en-US" sz="10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5" name="Rectangle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96838" y="3309642"/>
                  <a:ext cx="1379811" cy="33043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482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Rectangle 21"/>
            <p:cNvSpPr/>
            <p:nvPr/>
          </p:nvSpPr>
          <p:spPr>
            <a:xfrm>
              <a:off x="2952091" y="4135513"/>
              <a:ext cx="459030" cy="53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 smtClean="0">
                  <a:solidFill>
                    <a:srgbClr val="FF0000"/>
                  </a:solidFill>
                </a:rPr>
                <a:t>A1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953188" y="4486885"/>
              <a:ext cx="534521" cy="326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 smtClean="0">
                  <a:solidFill>
                    <a:srgbClr val="FF0000"/>
                  </a:solidFill>
                </a:rPr>
                <a:t>A2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Rectangle 23"/>
                <p:cNvSpPr/>
                <p:nvPr/>
              </p:nvSpPr>
              <p:spPr>
                <a:xfrm>
                  <a:off x="4442651" y="4058723"/>
                  <a:ext cx="1379811" cy="3304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00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i="1">
                                <a:latin typeface="Cambria Math"/>
                              </a:rPr>
                              <m:t>𝐵</m:t>
                            </m:r>
                            <m:r>
                              <a:rPr lang="en-US" sz="1000" b="0" i="1" smtClean="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sz="1000" i="1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1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a:rPr lang="en-US" sz="1000" i="1">
                            <a:latin typeface="Cambria Math"/>
                          </a:rPr>
                          <m:t>(</m:t>
                        </m:r>
                        <m:r>
                          <a:rPr lang="en-US" sz="1000" i="1">
                            <a:latin typeface="Cambria Math"/>
                          </a:rPr>
                          <m:t>𝑘</m:t>
                        </m:r>
                        <m:r>
                          <a:rPr lang="en-US" sz="1000" b="0" i="1" smtClean="0">
                            <a:latin typeface="Cambria Math"/>
                          </a:rPr>
                          <m:t>+1</m:t>
                        </m:r>
                        <m:r>
                          <a:rPr lang="en-US" sz="10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8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42651" y="4058723"/>
                  <a:ext cx="1379811" cy="330435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b="-4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tangle 24"/>
                <p:cNvSpPr/>
                <p:nvPr/>
              </p:nvSpPr>
              <p:spPr>
                <a:xfrm>
                  <a:off x="4149818" y="4496029"/>
                  <a:ext cx="1010988" cy="3304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00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i="1">
                                <a:latin typeface="Cambria Math"/>
                              </a:rPr>
                              <m:t>𝐵</m:t>
                            </m:r>
                            <m:r>
                              <a:rPr lang="en-US" sz="1000" b="0" i="1" smtClean="0">
                                <a:latin typeface="Cambria Math"/>
                              </a:rPr>
                              <m:t>1</m:t>
                            </m:r>
                          </m:sub>
                          <m:sup>
                            <m:r>
                              <a:rPr lang="en-US" sz="1000" i="1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1000" b="0" i="1" smtClean="0">
                                <a:latin typeface="Cambria Math"/>
                              </a:rPr>
                              <m:t>1</m:t>
                            </m:r>
                          </m:sup>
                        </m:sSubSup>
                        <m:r>
                          <a:rPr lang="en-US" sz="1000" i="1">
                            <a:latin typeface="Cambria Math"/>
                          </a:rPr>
                          <m:t>(</m:t>
                        </m:r>
                        <m:r>
                          <a:rPr lang="en-US" sz="1000" i="1">
                            <a:latin typeface="Cambria Math"/>
                          </a:rPr>
                          <m:t>𝑘</m:t>
                        </m:r>
                        <m:r>
                          <a:rPr lang="en-US" sz="10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29" name="Rectangle 2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9818" y="4496029"/>
                  <a:ext cx="1010988" cy="330435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482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Rectangle 25"/>
                <p:cNvSpPr/>
                <p:nvPr/>
              </p:nvSpPr>
              <p:spPr>
                <a:xfrm>
                  <a:off x="3934958" y="5069129"/>
                  <a:ext cx="1010988" cy="3304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1000" i="1" smtClean="0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sz="1000" i="1">
                                <a:latin typeface="Cambria Math"/>
                              </a:rPr>
                              <m:t>𝜙</m:t>
                            </m:r>
                          </m:e>
                          <m:sub>
                            <m:r>
                              <a:rPr lang="en-US" sz="1000" i="1">
                                <a:latin typeface="Cambria Math"/>
                              </a:rPr>
                              <m:t>𝐵</m:t>
                            </m:r>
                            <m:r>
                              <a:rPr lang="en-US" sz="1000" b="0" i="1" smtClean="0">
                                <a:latin typeface="Cambria Math"/>
                              </a:rPr>
                              <m:t>2</m:t>
                            </m:r>
                          </m:sub>
                          <m:sup>
                            <m:r>
                              <a:rPr lang="en-US" sz="1000" i="1">
                                <a:latin typeface="Cambria Math"/>
                              </a:rPr>
                              <m:t>𝐴</m:t>
                            </m:r>
                            <m:r>
                              <a:rPr lang="en-US" altLang="zh-CN" sz="10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bSup>
                        <m:r>
                          <a:rPr lang="en-US" sz="1000" i="1">
                            <a:latin typeface="Cambria Math"/>
                          </a:rPr>
                          <m:t>(</m:t>
                        </m:r>
                        <m:r>
                          <a:rPr lang="en-US" sz="1000" i="1">
                            <a:latin typeface="Cambria Math"/>
                          </a:rPr>
                          <m:t>𝑘</m:t>
                        </m:r>
                        <m:r>
                          <a:rPr lang="en-US" sz="1000" i="1"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en-US" sz="1000" dirty="0"/>
                </a:p>
              </p:txBody>
            </p:sp>
          </mc:Choice>
          <mc:Fallback xmlns="">
            <p:sp>
              <p:nvSpPr>
                <p:cNvPr id="30" name="Rectangle 2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34958" y="5069129"/>
                  <a:ext cx="1010988" cy="330435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4827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Oval 26"/>
            <p:cNvSpPr/>
            <p:nvPr/>
          </p:nvSpPr>
          <p:spPr>
            <a:xfrm>
              <a:off x="6476830" y="5890525"/>
              <a:ext cx="51595" cy="457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sp>
          <p:nvSpPr>
            <p:cNvPr id="28" name="Oval 27"/>
            <p:cNvSpPr/>
            <p:nvPr/>
          </p:nvSpPr>
          <p:spPr>
            <a:xfrm>
              <a:off x="5723794" y="3642760"/>
              <a:ext cx="51595" cy="45719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/>
            </a:p>
          </p:txBody>
        </p:sp>
        <p:cxnSp>
          <p:nvCxnSpPr>
            <p:cNvPr id="29" name="Straight Arrow Connector 28"/>
            <p:cNvCxnSpPr>
              <a:stCxn id="42" idx="3"/>
              <a:endCxn id="28" idx="2"/>
            </p:cNvCxnSpPr>
            <p:nvPr/>
          </p:nvCxnSpPr>
          <p:spPr>
            <a:xfrm flipV="1">
              <a:off x="3211127" y="3665620"/>
              <a:ext cx="2512667" cy="621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>
              <a:stCxn id="41" idx="7"/>
            </p:cNvCxnSpPr>
            <p:nvPr/>
          </p:nvCxnSpPr>
          <p:spPr>
            <a:xfrm flipV="1">
              <a:off x="3259456" y="3665620"/>
              <a:ext cx="2519918" cy="9388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42" idx="6"/>
              <a:endCxn id="27" idx="3"/>
            </p:cNvCxnSpPr>
            <p:nvPr/>
          </p:nvCxnSpPr>
          <p:spPr>
            <a:xfrm>
              <a:off x="3269465" y="4261311"/>
              <a:ext cx="3214921" cy="16682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stCxn id="41" idx="6"/>
            </p:cNvCxnSpPr>
            <p:nvPr/>
          </p:nvCxnSpPr>
          <p:spPr>
            <a:xfrm>
              <a:off x="3269465" y="4629977"/>
              <a:ext cx="3207365" cy="128340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36" idx="1"/>
              <a:endCxn id="38" idx="3"/>
            </p:cNvCxnSpPr>
            <p:nvPr/>
          </p:nvCxnSpPr>
          <p:spPr>
            <a:xfrm flipH="1" flipV="1">
              <a:off x="5986984" y="4202025"/>
              <a:ext cx="201522" cy="4350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5608229" y="3210250"/>
              <a:ext cx="580277" cy="326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rgbClr val="FF0000"/>
                  </a:solidFill>
                </a:rPr>
                <a:t>B</a:t>
              </a:r>
              <a:r>
                <a:rPr lang="en-US" altLang="zh-CN" sz="1000" dirty="0" smtClean="0">
                  <a:solidFill>
                    <a:srgbClr val="FF0000"/>
                  </a:solidFill>
                </a:rPr>
                <a:t>1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720690" y="3512041"/>
              <a:ext cx="529234" cy="326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00" dirty="0">
                  <a:solidFill>
                    <a:srgbClr val="FF0000"/>
                  </a:solidFill>
                </a:rPr>
                <a:t>B</a:t>
              </a:r>
              <a:r>
                <a:rPr lang="en-US" altLang="zh-CN" sz="1000" dirty="0" smtClean="0">
                  <a:solidFill>
                    <a:srgbClr val="FF0000"/>
                  </a:solidFill>
                </a:rPr>
                <a:t>2</a:t>
              </a:r>
              <a:endParaRPr lang="en-US" sz="1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932040" y="4170605"/>
            <a:ext cx="3243214" cy="1922691"/>
            <a:chOff x="4788024" y="1677603"/>
            <a:chExt cx="4015333" cy="3102434"/>
          </a:xfrm>
        </p:grpSpPr>
        <p:pic>
          <p:nvPicPr>
            <p:cNvPr id="44" name="Picture 2" descr="Image result for image of car top 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7295009" y="2932293"/>
              <a:ext cx="499646" cy="349752"/>
            </a:xfrm>
            <a:prstGeom prst="rect">
              <a:avLst/>
            </a:prstGeom>
            <a:noFill/>
          </p:spPr>
        </p:pic>
        <p:pic>
          <p:nvPicPr>
            <p:cNvPr id="45" name="Picture 2" descr="Image result for image of car top 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6446413" y="3681762"/>
              <a:ext cx="499646" cy="349752"/>
            </a:xfrm>
            <a:prstGeom prst="rect">
              <a:avLst/>
            </a:prstGeom>
            <a:noFill/>
          </p:spPr>
        </p:pic>
        <p:pic>
          <p:nvPicPr>
            <p:cNvPr id="46" name="Picture 2" descr="Image result for basestation images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6653495" y="1677603"/>
              <a:ext cx="630957" cy="630957"/>
            </a:xfrm>
            <a:prstGeom prst="rect">
              <a:avLst/>
            </a:prstGeom>
            <a:noFill/>
          </p:spPr>
        </p:pic>
        <p:pic>
          <p:nvPicPr>
            <p:cNvPr id="47" name="Picture 2" descr="Image result for basestation images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flipH="1">
              <a:off x="4788024" y="3140968"/>
              <a:ext cx="414933" cy="414933"/>
            </a:xfrm>
            <a:prstGeom prst="rect">
              <a:avLst/>
            </a:prstGeom>
            <a:noFill/>
          </p:spPr>
        </p:pic>
        <p:sp>
          <p:nvSpPr>
            <p:cNvPr id="48" name="Rectangle 47"/>
            <p:cNvSpPr/>
            <p:nvPr/>
          </p:nvSpPr>
          <p:spPr>
            <a:xfrm rot="19114280">
              <a:off x="6286062" y="2851781"/>
              <a:ext cx="1365825" cy="3476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dirty="0" smtClean="0"/>
                <a:t>Information Exchange</a:t>
              </a:r>
              <a:endParaRPr lang="en-US" sz="800" dirty="0"/>
            </a:p>
          </p:txBody>
        </p:sp>
        <p:cxnSp>
          <p:nvCxnSpPr>
            <p:cNvPr id="49" name="Straight Arrow Connector 48"/>
            <p:cNvCxnSpPr>
              <a:stCxn id="47" idx="0"/>
            </p:cNvCxnSpPr>
            <p:nvPr/>
          </p:nvCxnSpPr>
          <p:spPr>
            <a:xfrm>
              <a:off x="4995490" y="3140968"/>
              <a:ext cx="1700746" cy="43204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46" idx="0"/>
            </p:cNvCxnSpPr>
            <p:nvPr/>
          </p:nvCxnSpPr>
          <p:spPr>
            <a:xfrm>
              <a:off x="6968973" y="1677603"/>
              <a:ext cx="537353" cy="11797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V="1">
              <a:off x="6696236" y="2852936"/>
              <a:ext cx="792088" cy="720080"/>
            </a:xfrm>
            <a:prstGeom prst="straightConnector1">
              <a:avLst/>
            </a:prstGeom>
            <a:ln w="25400" cmpd="dbl">
              <a:solidFill>
                <a:schemeClr val="tx1"/>
              </a:solidFill>
              <a:headEnd type="triangl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2" name="Picture 2" descr="Image result for basestation images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flipH="1">
              <a:off x="8388424" y="3212976"/>
              <a:ext cx="414933" cy="414933"/>
            </a:xfrm>
            <a:prstGeom prst="rect">
              <a:avLst/>
            </a:prstGeom>
            <a:noFill/>
          </p:spPr>
        </p:pic>
        <p:cxnSp>
          <p:nvCxnSpPr>
            <p:cNvPr id="53" name="Straight Arrow Connector 52"/>
            <p:cNvCxnSpPr>
              <a:stCxn id="52" idx="0"/>
            </p:cNvCxnSpPr>
            <p:nvPr/>
          </p:nvCxnSpPr>
          <p:spPr>
            <a:xfrm flipH="1" flipV="1">
              <a:off x="7488324" y="2852936"/>
              <a:ext cx="1107566" cy="360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4" name="Picture 2" descr="Image result for basestation images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flipH="1">
              <a:off x="7380312" y="4365104"/>
              <a:ext cx="414933" cy="414933"/>
            </a:xfrm>
            <a:prstGeom prst="rect">
              <a:avLst/>
            </a:prstGeom>
            <a:noFill/>
          </p:spPr>
        </p:pic>
        <p:cxnSp>
          <p:nvCxnSpPr>
            <p:cNvPr id="55" name="Straight Arrow Connector 54"/>
            <p:cNvCxnSpPr>
              <a:stCxn id="54" idx="0"/>
            </p:cNvCxnSpPr>
            <p:nvPr/>
          </p:nvCxnSpPr>
          <p:spPr>
            <a:xfrm flipH="1" flipV="1">
              <a:off x="6696236" y="3573016"/>
              <a:ext cx="891542" cy="7920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2003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273630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Differential techniques are commonly used in GNSS positioning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increase the positioning accuracy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order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magnitude or more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Differential positioning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can also be applied in NR positioning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One (or more) receiver at 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known location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is used as the reference receiver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receiver estimates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error corrections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neighboring TRPs </a:t>
            </a:r>
          </a:p>
          <a:p>
            <a:pPr lvl="2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., RSTD errors caused by TRP time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misalignment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Estimated error correction are used by the location server or the UEs to eliminate the measurement errors for high-accuracy positioning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Differential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Positioning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8" name="Picture 6" descr="Image result for cellular phone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5267847"/>
            <a:ext cx="252028" cy="404384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/>
        </p:nvGrpSpPr>
        <p:grpSpPr>
          <a:xfrm>
            <a:off x="2843808" y="5445111"/>
            <a:ext cx="537327" cy="885800"/>
            <a:chOff x="1148676" y="4847456"/>
            <a:chExt cx="537327" cy="885800"/>
          </a:xfrm>
        </p:grpSpPr>
        <p:pic>
          <p:nvPicPr>
            <p:cNvPr id="106" name="Picture 4" descr="Image result for basestation imag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25113" y="5085184"/>
              <a:ext cx="184453" cy="648072"/>
            </a:xfrm>
            <a:prstGeom prst="rect">
              <a:avLst/>
            </a:prstGeom>
            <a:noFill/>
          </p:spPr>
        </p:pic>
        <p:sp>
          <p:nvSpPr>
            <p:cNvPr id="109" name="TextBox 108"/>
            <p:cNvSpPr txBox="1"/>
            <p:nvPr/>
          </p:nvSpPr>
          <p:spPr>
            <a:xfrm>
              <a:off x="1148676" y="4847456"/>
              <a:ext cx="5373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TRP 1</a:t>
              </a:r>
              <a:endParaRPr lang="en-US" sz="1200" dirty="0"/>
            </a:p>
          </p:txBody>
        </p:sp>
      </p:grpSp>
      <p:sp>
        <p:nvSpPr>
          <p:cNvPr id="169" name="Rectangle 168"/>
          <p:cNvSpPr/>
          <p:nvPr/>
        </p:nvSpPr>
        <p:spPr>
          <a:xfrm>
            <a:off x="4139952" y="5229200"/>
            <a:ext cx="811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Reference</a:t>
            </a:r>
          </a:p>
          <a:p>
            <a:r>
              <a:rPr lang="en-US" sz="1200" dirty="0" smtClean="0"/>
              <a:t>Receiver</a:t>
            </a:r>
            <a:endParaRPr lang="en-US" sz="1200" dirty="0"/>
          </a:p>
        </p:txBody>
      </p:sp>
      <p:grpSp>
        <p:nvGrpSpPr>
          <p:cNvPr id="170" name="Group 169"/>
          <p:cNvGrpSpPr/>
          <p:nvPr/>
        </p:nvGrpSpPr>
        <p:grpSpPr>
          <a:xfrm>
            <a:off x="4322705" y="4042628"/>
            <a:ext cx="537327" cy="885800"/>
            <a:chOff x="1148676" y="4847456"/>
            <a:chExt cx="537327" cy="885800"/>
          </a:xfrm>
        </p:grpSpPr>
        <p:pic>
          <p:nvPicPr>
            <p:cNvPr id="171" name="Picture 4" descr="Image result for basestation imag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25113" y="5085184"/>
              <a:ext cx="184453" cy="648072"/>
            </a:xfrm>
            <a:prstGeom prst="rect">
              <a:avLst/>
            </a:prstGeom>
            <a:noFill/>
          </p:spPr>
        </p:pic>
        <p:sp>
          <p:nvSpPr>
            <p:cNvPr id="172" name="TextBox 171"/>
            <p:cNvSpPr txBox="1"/>
            <p:nvPr/>
          </p:nvSpPr>
          <p:spPr>
            <a:xfrm>
              <a:off x="1148676" y="4847456"/>
              <a:ext cx="5373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TRP 2</a:t>
              </a:r>
              <a:endParaRPr lang="en-US" sz="1200" dirty="0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5724128" y="5470039"/>
            <a:ext cx="537327" cy="885800"/>
            <a:chOff x="1148676" y="4847456"/>
            <a:chExt cx="537327" cy="885800"/>
          </a:xfrm>
        </p:grpSpPr>
        <p:pic>
          <p:nvPicPr>
            <p:cNvPr id="174" name="Picture 4" descr="Image result for basestation imag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25113" y="5085184"/>
              <a:ext cx="184453" cy="648072"/>
            </a:xfrm>
            <a:prstGeom prst="rect">
              <a:avLst/>
            </a:prstGeom>
            <a:noFill/>
          </p:spPr>
        </p:pic>
        <p:sp>
          <p:nvSpPr>
            <p:cNvPr id="175" name="TextBox 174"/>
            <p:cNvSpPr txBox="1"/>
            <p:nvPr/>
          </p:nvSpPr>
          <p:spPr>
            <a:xfrm>
              <a:off x="1148676" y="4847456"/>
              <a:ext cx="5373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TRP 2</a:t>
              </a:r>
              <a:endParaRPr lang="en-US" sz="1200" dirty="0"/>
            </a:p>
          </p:txBody>
        </p:sp>
      </p:grpSp>
      <p:cxnSp>
        <p:nvCxnSpPr>
          <p:cNvPr id="177" name="Straight Arrow Connector 176"/>
          <p:cNvCxnSpPr>
            <a:stCxn id="175" idx="2"/>
            <a:endCxn id="108" idx="0"/>
          </p:cNvCxnSpPr>
          <p:nvPr/>
        </p:nvCxnSpPr>
        <p:spPr>
          <a:xfrm flipH="1" flipV="1">
            <a:off x="4986046" y="5267847"/>
            <a:ext cx="1006746" cy="4791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Straight Arrow Connector 177"/>
          <p:cNvCxnSpPr>
            <a:stCxn id="171" idx="0"/>
            <a:endCxn id="108" idx="0"/>
          </p:cNvCxnSpPr>
          <p:nvPr/>
        </p:nvCxnSpPr>
        <p:spPr>
          <a:xfrm>
            <a:off x="4591369" y="4280356"/>
            <a:ext cx="394677" cy="987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Arrow Connector 180"/>
          <p:cNvCxnSpPr>
            <a:stCxn id="109" idx="2"/>
            <a:endCxn id="108" idx="0"/>
          </p:cNvCxnSpPr>
          <p:nvPr/>
        </p:nvCxnSpPr>
        <p:spPr>
          <a:xfrm flipV="1">
            <a:off x="3112472" y="5267847"/>
            <a:ext cx="1873574" cy="454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6" name="Picture 6" descr="Image result for cellular phone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17051" y="4833327"/>
            <a:ext cx="252028" cy="404384"/>
          </a:xfrm>
          <a:prstGeom prst="rect">
            <a:avLst/>
          </a:prstGeom>
          <a:noFill/>
        </p:spPr>
      </p:pic>
      <p:sp>
        <p:nvSpPr>
          <p:cNvPr id="187" name="Rectangle 186"/>
          <p:cNvSpPr/>
          <p:nvPr/>
        </p:nvSpPr>
        <p:spPr>
          <a:xfrm>
            <a:off x="3869686" y="5893303"/>
            <a:ext cx="16278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Differential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corrections</a:t>
            </a:r>
            <a:endParaRPr lang="en-US" sz="1200" dirty="0"/>
          </a:p>
        </p:txBody>
      </p:sp>
      <p:cxnSp>
        <p:nvCxnSpPr>
          <p:cNvPr id="191" name="Elbow Connector 190"/>
          <p:cNvCxnSpPr>
            <a:stCxn id="108" idx="2"/>
            <a:endCxn id="186" idx="2"/>
          </p:cNvCxnSpPr>
          <p:nvPr/>
        </p:nvCxnSpPr>
        <p:spPr>
          <a:xfrm rot="5400000" flipH="1">
            <a:off x="4097296" y="4783481"/>
            <a:ext cx="434520" cy="1342981"/>
          </a:xfrm>
          <a:prstGeom prst="bentConnector3">
            <a:avLst>
              <a:gd name="adj1" fmla="val -5261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Rounded Rectangle 193"/>
          <p:cNvSpPr/>
          <p:nvPr/>
        </p:nvSpPr>
        <p:spPr>
          <a:xfrm>
            <a:off x="5245967" y="4509120"/>
            <a:ext cx="746825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LMF</a:t>
            </a:r>
            <a:endParaRPr lang="en-US" dirty="0"/>
          </a:p>
        </p:txBody>
      </p:sp>
      <p:cxnSp>
        <p:nvCxnSpPr>
          <p:cNvPr id="196" name="Elbow Connector 195"/>
          <p:cNvCxnSpPr>
            <a:stCxn id="108" idx="2"/>
            <a:endCxn id="194" idx="2"/>
          </p:cNvCxnSpPr>
          <p:nvPr/>
        </p:nvCxnSpPr>
        <p:spPr>
          <a:xfrm rot="5400000" flipH="1" flipV="1">
            <a:off x="4901177" y="4954029"/>
            <a:ext cx="803071" cy="633334"/>
          </a:xfrm>
          <a:prstGeom prst="bentConnector3">
            <a:avLst>
              <a:gd name="adj1" fmla="val -28466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Arrow Connector 200"/>
          <p:cNvCxnSpPr>
            <a:stCxn id="106" idx="0"/>
            <a:endCxn id="186" idx="0"/>
          </p:cNvCxnSpPr>
          <p:nvPr/>
        </p:nvCxnSpPr>
        <p:spPr>
          <a:xfrm flipV="1">
            <a:off x="3112472" y="4833327"/>
            <a:ext cx="530593" cy="849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Arrow Connector 207"/>
          <p:cNvCxnSpPr>
            <a:stCxn id="171" idx="0"/>
            <a:endCxn id="186" idx="0"/>
          </p:cNvCxnSpPr>
          <p:nvPr/>
        </p:nvCxnSpPr>
        <p:spPr>
          <a:xfrm flipH="1">
            <a:off x="3643065" y="4280356"/>
            <a:ext cx="948304" cy="5529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Rectangle 220"/>
          <p:cNvSpPr/>
          <p:nvPr/>
        </p:nvSpPr>
        <p:spPr>
          <a:xfrm>
            <a:off x="3244956" y="4651429"/>
            <a:ext cx="3593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UE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20938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 hangingPunct="0"/>
            <a:r>
              <a:rPr lang="en-GB" dirty="0"/>
              <a:t>Specify </a:t>
            </a:r>
            <a:r>
              <a:rPr lang="en-GB" dirty="0" smtClean="0"/>
              <a:t>the solutions </a:t>
            </a:r>
            <a:r>
              <a:rPr lang="en-GB" dirty="0"/>
              <a:t>for high accuracy </a:t>
            </a:r>
            <a:r>
              <a:rPr lang="en-GB" dirty="0">
                <a:solidFill>
                  <a:schemeClr val="tx1"/>
                </a:solidFill>
              </a:rPr>
              <a:t>positioning </a:t>
            </a:r>
            <a:r>
              <a:rPr lang="en-GB" dirty="0" smtClean="0">
                <a:solidFill>
                  <a:schemeClr val="tx1"/>
                </a:solidFill>
              </a:rPr>
              <a:t>based on </a:t>
            </a:r>
            <a:r>
              <a:rPr lang="en-GB" dirty="0">
                <a:solidFill>
                  <a:schemeClr val="tx1"/>
                </a:solidFill>
              </a:rPr>
              <a:t>A-BDS</a:t>
            </a:r>
            <a:endParaRPr lang="en-US" sz="2400" dirty="0">
              <a:solidFill>
                <a:schemeClr val="tx1"/>
              </a:solidFill>
            </a:endParaRPr>
          </a:p>
          <a:p>
            <a:pPr lvl="1" fontAlgn="base" hangingPunct="0"/>
            <a:r>
              <a:rPr lang="en-US" dirty="0" smtClean="0"/>
              <a:t>B1C signal is </a:t>
            </a:r>
            <a:r>
              <a:rPr lang="en-US" dirty="0"/>
              <a:t>introduced in </a:t>
            </a:r>
            <a:r>
              <a:rPr lang="en-US" dirty="0" smtClean="0"/>
              <a:t>Rel-16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/>
              <a:t>A-BDS </a:t>
            </a:r>
            <a:r>
              <a:rPr lang="en-US" dirty="0" smtClean="0"/>
              <a:t>positioning</a:t>
            </a:r>
          </a:p>
          <a:p>
            <a:pPr lvl="1" fontAlgn="base" hangingPunct="0"/>
            <a:r>
              <a:rPr lang="en-US" dirty="0" smtClean="0"/>
              <a:t>Satellite signals from multiple carrier frequencies are commonly used in GNSS positioning for improving the system performance</a:t>
            </a:r>
          </a:p>
          <a:p>
            <a:pPr lvl="1" fontAlgn="base" hangingPunct="0"/>
            <a:r>
              <a:rPr lang="en-US" dirty="0" smtClean="0"/>
              <a:t>B2a signal should </a:t>
            </a:r>
            <a:r>
              <a:rPr lang="en-US" dirty="0"/>
              <a:t>be introduced </a:t>
            </a:r>
            <a:r>
              <a:rPr lang="en-US" dirty="0" smtClean="0"/>
              <a:t>in Rel-17 for high-accuracy A-BDS positioning</a:t>
            </a:r>
          </a:p>
          <a:p>
            <a:pPr lvl="1"/>
            <a:r>
              <a:rPr lang="en-US" dirty="0" smtClean="0"/>
              <a:t>LPP </a:t>
            </a:r>
            <a:r>
              <a:rPr lang="en-US" dirty="0"/>
              <a:t>protocol </a:t>
            </a:r>
            <a:r>
              <a:rPr lang="en-US" dirty="0" smtClean="0"/>
              <a:t>needs to be extended to </a:t>
            </a:r>
            <a:r>
              <a:rPr lang="en-US" dirty="0"/>
              <a:t>support multiple frequencies positioning </a:t>
            </a:r>
            <a:r>
              <a:rPr lang="en-US" dirty="0" smtClean="0"/>
              <a:t>with B2a signal for </a:t>
            </a:r>
            <a:r>
              <a:rPr lang="en-US" dirty="0"/>
              <a:t>A-BDS for both LTE and </a:t>
            </a:r>
            <a:r>
              <a:rPr lang="en-US" dirty="0" smtClean="0"/>
              <a:t>NR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13062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High 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accuracy A-BDS </a:t>
            </a:r>
            <a:r>
              <a:rPr lang="en-US" altLang="zh-CN" sz="3600" dirty="0" smtClean="0">
                <a:latin typeface="Times New Roman" pitchFamily="18" charset="0"/>
                <a:cs typeface="Times New Roman" pitchFamily="18" charset="0"/>
              </a:rPr>
              <a:t>positioning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009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10949</TotalTime>
  <Words>880</Words>
  <Application>Microsoft Office PowerPoint</Application>
  <PresentationFormat>全屏显示(4:3)</PresentationFormat>
  <Paragraphs>109</Paragraphs>
  <Slides>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1_Office 主题</vt:lpstr>
      <vt:lpstr>Office 主题</vt:lpstr>
      <vt:lpstr>Views on NR Positioning in Rel-17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CATT</cp:lastModifiedBy>
  <cp:revision>1074</cp:revision>
  <dcterms:created xsi:type="dcterms:W3CDTF">2016-07-17T04:57:15Z</dcterms:created>
  <dcterms:modified xsi:type="dcterms:W3CDTF">2019-12-02T11:44:39Z</dcterms:modified>
</cp:coreProperties>
</file>