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2" r:id="rId2"/>
  </p:sldMasterIdLst>
  <p:notesMasterIdLst>
    <p:notesMasterId r:id="rId10"/>
  </p:notesMasterIdLst>
  <p:handoutMasterIdLst>
    <p:handoutMasterId r:id="rId11"/>
  </p:handoutMasterIdLst>
  <p:sldIdLst>
    <p:sldId id="322" r:id="rId3"/>
    <p:sldId id="418" r:id="rId4"/>
    <p:sldId id="420" r:id="rId5"/>
    <p:sldId id="377" r:id="rId6"/>
    <p:sldId id="421" r:id="rId7"/>
    <p:sldId id="422" r:id="rId8"/>
    <p:sldId id="352" r:id="rId9"/>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71" autoAdjust="0"/>
    <p:restoredTop sz="99420" autoAdjust="0"/>
  </p:normalViewPr>
  <p:slideViewPr>
    <p:cSldViewPr>
      <p:cViewPr>
        <p:scale>
          <a:sx n="66" d="100"/>
          <a:sy n="66" d="100"/>
        </p:scale>
        <p:origin x="-3130" y="-1166"/>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12/2/2019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2019/12/2</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7</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baseline="0">
                <a:latin typeface="Calibri"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400" baseline="0">
                <a:solidFill>
                  <a:srgbClr val="001236"/>
                </a:solidFill>
                <a:latin typeface="Calibri" pitchFamily="34" charset="0"/>
                <a:ea typeface="微软雅黑" pitchFamily="34" charset="-122"/>
              </a:defRPr>
            </a:lvl1pPr>
            <a:lvl2pPr>
              <a:defRPr sz="2000" baseline="0">
                <a:solidFill>
                  <a:srgbClr val="240967"/>
                </a:solidFill>
                <a:latin typeface="Calibri" pitchFamily="34" charset="0"/>
                <a:ea typeface="微软雅黑" pitchFamily="34" charset="-122"/>
              </a:defRPr>
            </a:lvl2pPr>
            <a:lvl3pPr>
              <a:defRPr sz="1800" baseline="0">
                <a:solidFill>
                  <a:srgbClr val="7030A0"/>
                </a:solidFill>
                <a:latin typeface="Calibri" pitchFamily="34" charset="0"/>
                <a:ea typeface="微软雅黑" pitchFamily="34" charset="-122"/>
              </a:defRPr>
            </a:lvl3pPr>
            <a:lvl4pPr>
              <a:defRPr sz="1600" baseline="0">
                <a:latin typeface="Calibri" pitchFamily="34" charset="0"/>
                <a:ea typeface="微软雅黑" pitchFamily="34" charset="-122"/>
              </a:defRPr>
            </a:lvl4pPr>
            <a:lvl5pPr>
              <a:defRPr sz="1600" baseline="0">
                <a:latin typeface="Calibri" pitchFamily="34" charset="0"/>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71600" y="2247330"/>
            <a:ext cx="7412038" cy="1109662"/>
          </a:xfrm>
        </p:spPr>
        <p:txBody>
          <a:bodyPr rtlCol="0"/>
          <a:lstStyle/>
          <a:p>
            <a:pPr algn="ctr">
              <a:defRPr/>
            </a:pPr>
            <a:r>
              <a:rPr lang="en-US" altLang="zh-CN" sz="2800" dirty="0" smtClean="0">
                <a:latin typeface="Arial" pitchFamily="34" charset="0"/>
                <a:cs typeface="Arial" pitchFamily="34" charset="0"/>
              </a:rPr>
              <a:t>Views on Power </a:t>
            </a:r>
            <a:r>
              <a:rPr lang="en-US" altLang="zh-CN" sz="2800" dirty="0">
                <a:latin typeface="Arial" pitchFamily="34" charset="0"/>
                <a:cs typeface="Arial" pitchFamily="34" charset="0"/>
              </a:rPr>
              <a:t>S</a:t>
            </a:r>
            <a:r>
              <a:rPr lang="en-US" altLang="zh-CN" sz="2800" dirty="0" smtClean="0">
                <a:latin typeface="Arial" pitchFamily="34" charset="0"/>
                <a:cs typeface="Arial" pitchFamily="34" charset="0"/>
              </a:rPr>
              <a:t>aving  </a:t>
            </a:r>
            <a:r>
              <a:rPr lang="en-US" altLang="zh-CN" sz="2800" dirty="0">
                <a:latin typeface="Arial" pitchFamily="34" charset="0"/>
                <a:cs typeface="Arial" pitchFamily="34" charset="0"/>
              </a:rPr>
              <a:t>in Rel-17</a:t>
            </a:r>
          </a:p>
        </p:txBody>
      </p:sp>
      <p:sp>
        <p:nvSpPr>
          <p:cNvPr id="4099" name="TextBox 2"/>
          <p:cNvSpPr txBox="1">
            <a:spLocks noChangeArrowheads="1"/>
          </p:cNvSpPr>
          <p:nvPr/>
        </p:nvSpPr>
        <p:spPr bwMode="auto">
          <a:xfrm>
            <a:off x="142875" y="4929188"/>
            <a:ext cx="8858250" cy="1015663"/>
          </a:xfrm>
          <a:prstGeom prst="rect">
            <a:avLst/>
          </a:prstGeom>
          <a:noFill/>
          <a:ln w="9525">
            <a:noFill/>
            <a:miter lim="800000"/>
            <a:headEnd/>
            <a:tailEnd/>
          </a:ln>
        </p:spPr>
        <p:txBody>
          <a:bodyPr>
            <a:spAutoFit/>
          </a:bodyPr>
          <a:lstStyle/>
          <a:p>
            <a:r>
              <a:rPr lang="en-US" altLang="zh-CN" sz="2000" dirty="0" smtClean="0">
                <a:solidFill>
                  <a:srgbClr val="0070C0"/>
                </a:solidFill>
                <a:latin typeface="Calibri" pitchFamily="34" charset="0"/>
              </a:rPr>
              <a:t>China </a:t>
            </a:r>
            <a:r>
              <a:rPr lang="en-US" altLang="zh-CN" sz="2000" dirty="0">
                <a:solidFill>
                  <a:srgbClr val="0070C0"/>
                </a:solidFill>
                <a:latin typeface="Calibri" pitchFamily="34" charset="0"/>
              </a:rPr>
              <a:t>Academy of Telecommunications Technology (CATT)</a:t>
            </a:r>
          </a:p>
          <a:p>
            <a:r>
              <a:rPr lang="en-US" altLang="zh-CN" sz="2000" dirty="0">
                <a:solidFill>
                  <a:srgbClr val="0070C0"/>
                </a:solidFill>
                <a:latin typeface="Calibri" pitchFamily="34" charset="0"/>
              </a:rPr>
              <a:t>							</a:t>
            </a:r>
          </a:p>
          <a:p>
            <a:endParaRPr lang="en-US" altLang="zh-CN" sz="2000" dirty="0">
              <a:solidFill>
                <a:srgbClr val="0070C0"/>
              </a:solidFill>
              <a:latin typeface="Calibri" pitchFamily="34" charset="0"/>
            </a:endParaRPr>
          </a:p>
        </p:txBody>
      </p:sp>
      <p:sp>
        <p:nvSpPr>
          <p:cNvPr id="5" name="矩形 4"/>
          <p:cNvSpPr/>
          <p:nvPr/>
        </p:nvSpPr>
        <p:spPr>
          <a:xfrm>
            <a:off x="0" y="836712"/>
            <a:ext cx="9144000" cy="646331"/>
          </a:xfrm>
          <a:prstGeom prst="rect">
            <a:avLst/>
          </a:prstGeom>
        </p:spPr>
        <p:txBody>
          <a:bodyPr wrap="square">
            <a:spAutoFit/>
          </a:bodyPr>
          <a:lstStyle/>
          <a:p>
            <a:pPr lvl="0" fontAlgn="base">
              <a:spcBef>
                <a:spcPct val="0"/>
              </a:spcBef>
              <a:spcAft>
                <a:spcPct val="0"/>
              </a:spcAft>
              <a:tabLst>
                <a:tab pos="360363" algn="l"/>
              </a:tabLst>
            </a:pPr>
            <a:r>
              <a:rPr lang="en-GB" b="1" dirty="0" smtClean="0">
                <a:solidFill>
                  <a:schemeClr val="bg1"/>
                </a:solidFill>
                <a:latin typeface="Arial" pitchFamily="34" charset="0"/>
                <a:ea typeface="Times New Roman" pitchFamily="18" charset="0"/>
                <a:cs typeface="Arial" pitchFamily="34" charset="0"/>
              </a:rPr>
              <a:t>3GPP TSG RAN Meeting #86</a:t>
            </a:r>
            <a:r>
              <a:rPr lang="en-GB" b="1" dirty="0" smtClean="0">
                <a:solidFill>
                  <a:schemeClr val="bg1"/>
                </a:solidFill>
                <a:latin typeface="Arial" pitchFamily="34" charset="0"/>
                <a:ea typeface="MS Mincho" pitchFamily="49" charset="-128"/>
                <a:cs typeface="Arial" pitchFamily="34" charset="0"/>
              </a:rPr>
              <a:t>					</a:t>
            </a:r>
            <a:r>
              <a:rPr lang="en-GB" b="1" dirty="0" smtClean="0">
                <a:solidFill>
                  <a:schemeClr val="bg1"/>
                </a:solidFill>
                <a:latin typeface="Arial" pitchFamily="34" charset="0"/>
                <a:ea typeface="Times New Roman" pitchFamily="18" charset="0"/>
                <a:cs typeface="Arial" pitchFamily="34" charset="0"/>
              </a:rPr>
              <a:t>RP-192856</a:t>
            </a:r>
            <a:endParaRPr lang="en-US" dirty="0" smtClean="0">
              <a:solidFill>
                <a:schemeClr val="bg1"/>
              </a:solidFill>
              <a:latin typeface="Arial" pitchFamily="34" charset="0"/>
              <a:cs typeface="Arial" pitchFamily="34" charset="0"/>
            </a:endParaRPr>
          </a:p>
          <a:p>
            <a:pPr lvl="0" eaLnBrk="0" fontAlgn="base" hangingPunct="0">
              <a:spcBef>
                <a:spcPct val="0"/>
              </a:spcBef>
              <a:spcAft>
                <a:spcPct val="0"/>
              </a:spcAft>
              <a:tabLst>
                <a:tab pos="360363" algn="l"/>
              </a:tabLst>
            </a:pPr>
            <a:r>
              <a:rPr lang="en-GB" b="1" dirty="0" err="1" smtClean="0">
                <a:solidFill>
                  <a:schemeClr val="bg1"/>
                </a:solidFill>
                <a:latin typeface="Arial" pitchFamily="34" charset="0"/>
                <a:ea typeface="Times New Roman" pitchFamily="18" charset="0"/>
                <a:cs typeface="Arial" pitchFamily="34" charset="0"/>
              </a:rPr>
              <a:t>Sitges</a:t>
            </a:r>
            <a:r>
              <a:rPr lang="en-GB" b="1" dirty="0" smtClean="0">
                <a:solidFill>
                  <a:schemeClr val="bg1"/>
                </a:solidFill>
                <a:latin typeface="Arial" pitchFamily="34" charset="0"/>
                <a:ea typeface="Times New Roman" pitchFamily="18" charset="0"/>
                <a:cs typeface="Arial" pitchFamily="34" charset="0"/>
              </a:rPr>
              <a:t>, Spain, December  </a:t>
            </a:r>
            <a:r>
              <a:rPr lang="en-GB" b="1" dirty="0" smtClean="0">
                <a:solidFill>
                  <a:schemeClr val="bg1"/>
                </a:solidFill>
                <a:latin typeface="Arial" pitchFamily="34" charset="0"/>
                <a:ea typeface="Times New Roman" pitchFamily="18" charset="0"/>
                <a:cs typeface="Arial" pitchFamily="34" charset="0"/>
              </a:rPr>
              <a:t>9</a:t>
            </a:r>
            <a:r>
              <a:rPr lang="en-GB" b="1" baseline="30000" dirty="0" smtClean="0">
                <a:solidFill>
                  <a:schemeClr val="bg1"/>
                </a:solidFill>
                <a:latin typeface="Arial" pitchFamily="34" charset="0"/>
                <a:ea typeface="Times New Roman" pitchFamily="18" charset="0"/>
                <a:cs typeface="Arial" pitchFamily="34" charset="0"/>
              </a:rPr>
              <a:t>th</a:t>
            </a:r>
            <a:r>
              <a:rPr lang="en-GB" b="1" dirty="0" smtClean="0">
                <a:solidFill>
                  <a:schemeClr val="bg1"/>
                </a:solidFill>
                <a:latin typeface="Arial" pitchFamily="34" charset="0"/>
                <a:ea typeface="Times New Roman" pitchFamily="18" charset="0"/>
                <a:cs typeface="Arial" pitchFamily="34" charset="0"/>
              </a:rPr>
              <a:t> </a:t>
            </a:r>
            <a:r>
              <a:rPr lang="en-GB" b="1" dirty="0" smtClean="0">
                <a:solidFill>
                  <a:schemeClr val="bg1"/>
                </a:solidFill>
                <a:latin typeface="Arial" pitchFamily="34" charset="0"/>
                <a:ea typeface="Times New Roman" pitchFamily="18" charset="0"/>
                <a:cs typeface="Arial" pitchFamily="34" charset="0"/>
              </a:rPr>
              <a:t>-12</a:t>
            </a:r>
            <a:r>
              <a:rPr lang="en-GB" b="1" baseline="30000" dirty="0" smtClean="0">
                <a:solidFill>
                  <a:schemeClr val="bg1"/>
                </a:solidFill>
                <a:latin typeface="Arial" pitchFamily="34" charset="0"/>
                <a:ea typeface="Times New Roman" pitchFamily="18" charset="0"/>
                <a:cs typeface="Arial" pitchFamily="34" charset="0"/>
              </a:rPr>
              <a:t>th</a:t>
            </a:r>
            <a:r>
              <a:rPr lang="en-GB" b="1" dirty="0" smtClean="0">
                <a:solidFill>
                  <a:schemeClr val="bg1"/>
                </a:solidFill>
                <a:latin typeface="Arial" pitchFamily="34" charset="0"/>
                <a:ea typeface="Times New Roman" pitchFamily="18" charset="0"/>
                <a:cs typeface="Arial" pitchFamily="34" charset="0"/>
              </a:rPr>
              <a:t> , 2019</a:t>
            </a:r>
            <a:endParaRPr lang="en-GB"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Vision of 5G</a:t>
            </a:r>
            <a:endParaRPr lang="zh-CN" altLang="en-US" dirty="0"/>
          </a:p>
        </p:txBody>
      </p:sp>
      <p:sp>
        <p:nvSpPr>
          <p:cNvPr id="3" name="内容占位符 2"/>
          <p:cNvSpPr>
            <a:spLocks noGrp="1"/>
          </p:cNvSpPr>
          <p:nvPr>
            <p:ph idx="1"/>
          </p:nvPr>
        </p:nvSpPr>
        <p:spPr/>
        <p:txBody>
          <a:bodyPr/>
          <a:lstStyle/>
          <a:p>
            <a:r>
              <a:rPr lang="en-US" altLang="zh-CN" dirty="0" smtClean="0"/>
              <a:t>5G is expected to change every aspects of modern society</a:t>
            </a:r>
          </a:p>
          <a:p>
            <a:pPr lvl="1"/>
            <a:r>
              <a:rPr lang="en-US" altLang="zh-CN" dirty="0" smtClean="0"/>
              <a:t>Smart city, education, health, industry, transportation, environment, entertainment, finance, agricultures… </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grpSp>
        <p:nvGrpSpPr>
          <p:cNvPr id="18" name="组合 20"/>
          <p:cNvGrpSpPr/>
          <p:nvPr/>
        </p:nvGrpSpPr>
        <p:grpSpPr>
          <a:xfrm>
            <a:off x="827584" y="2420887"/>
            <a:ext cx="7920880" cy="4104457"/>
            <a:chOff x="899592" y="2348880"/>
            <a:chExt cx="7920880" cy="4104457"/>
          </a:xfrm>
        </p:grpSpPr>
        <p:pic>
          <p:nvPicPr>
            <p:cNvPr id="5" name="图片 4" descr="MacintoshFD:Users:liuyuchao:Desktop:5G愿景.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2348880"/>
              <a:ext cx="7632848" cy="4104457"/>
            </a:xfrm>
            <a:prstGeom prst="rect">
              <a:avLst/>
            </a:prstGeom>
            <a:noFill/>
            <a:ln>
              <a:noFill/>
            </a:ln>
          </p:spPr>
        </p:pic>
        <p:sp>
          <p:nvSpPr>
            <p:cNvPr id="6" name="TextBox 5"/>
            <p:cNvSpPr txBox="1"/>
            <p:nvPr/>
          </p:nvSpPr>
          <p:spPr>
            <a:xfrm>
              <a:off x="5652120" y="2599021"/>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Agriculture</a:t>
              </a:r>
              <a:endParaRPr lang="zh-CN" altLang="en-US" dirty="0"/>
            </a:p>
          </p:txBody>
        </p:sp>
        <p:sp>
          <p:nvSpPr>
            <p:cNvPr id="7" name="TextBox 6"/>
            <p:cNvSpPr txBox="1"/>
            <p:nvPr/>
          </p:nvSpPr>
          <p:spPr>
            <a:xfrm>
              <a:off x="7164289" y="3686835"/>
              <a:ext cx="648072"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Health</a:t>
              </a:r>
              <a:endParaRPr lang="zh-CN" altLang="en-US" dirty="0"/>
            </a:p>
          </p:txBody>
        </p:sp>
        <p:sp>
          <p:nvSpPr>
            <p:cNvPr id="8" name="TextBox 7"/>
            <p:cNvSpPr txBox="1"/>
            <p:nvPr/>
          </p:nvSpPr>
          <p:spPr>
            <a:xfrm>
              <a:off x="8028384" y="4046875"/>
              <a:ext cx="792088"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Education</a:t>
              </a:r>
              <a:endParaRPr lang="zh-CN" altLang="en-US" sz="900" dirty="0" smtClean="0">
                <a:solidFill>
                  <a:schemeClr val="tx2"/>
                </a:solidFill>
              </a:endParaRPr>
            </a:p>
          </p:txBody>
        </p:sp>
        <p:sp>
          <p:nvSpPr>
            <p:cNvPr id="9" name="TextBox 8"/>
            <p:cNvSpPr txBox="1"/>
            <p:nvPr/>
          </p:nvSpPr>
          <p:spPr>
            <a:xfrm>
              <a:off x="7740352" y="5013176"/>
              <a:ext cx="1061104"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Transportation</a:t>
              </a:r>
              <a:endParaRPr lang="zh-CN" altLang="en-US" sz="900" dirty="0" smtClean="0">
                <a:solidFill>
                  <a:schemeClr val="tx2"/>
                </a:solidFill>
              </a:endParaRPr>
            </a:p>
          </p:txBody>
        </p:sp>
        <p:sp>
          <p:nvSpPr>
            <p:cNvPr id="10" name="TextBox 9"/>
            <p:cNvSpPr txBox="1"/>
            <p:nvPr/>
          </p:nvSpPr>
          <p:spPr>
            <a:xfrm>
              <a:off x="6679248" y="5631051"/>
              <a:ext cx="80907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Finance</a:t>
              </a:r>
              <a:endParaRPr lang="zh-CN" altLang="en-US" sz="900" dirty="0" smtClean="0">
                <a:solidFill>
                  <a:schemeClr val="tx2"/>
                </a:solidFill>
              </a:endParaRPr>
            </a:p>
          </p:txBody>
        </p:sp>
        <p:sp>
          <p:nvSpPr>
            <p:cNvPr id="11" name="TextBox 10"/>
            <p:cNvSpPr txBox="1"/>
            <p:nvPr/>
          </p:nvSpPr>
          <p:spPr>
            <a:xfrm>
              <a:off x="4139952" y="6093297"/>
              <a:ext cx="116911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Environment</a:t>
              </a:r>
              <a:endParaRPr lang="zh-CN" altLang="en-US" sz="900" dirty="0" smtClean="0">
                <a:solidFill>
                  <a:schemeClr val="tx2"/>
                </a:solidFill>
              </a:endParaRPr>
            </a:p>
          </p:txBody>
        </p:sp>
        <p:sp>
          <p:nvSpPr>
            <p:cNvPr id="12" name="TextBox 11"/>
            <p:cNvSpPr txBox="1"/>
            <p:nvPr/>
          </p:nvSpPr>
          <p:spPr>
            <a:xfrm>
              <a:off x="2123728" y="3563724"/>
              <a:ext cx="1169117"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Wearable devices</a:t>
              </a:r>
              <a:endParaRPr lang="zh-CN" altLang="en-US" sz="900" dirty="0" smtClean="0">
                <a:solidFill>
                  <a:schemeClr val="tx2"/>
                </a:solidFill>
              </a:endParaRPr>
            </a:p>
          </p:txBody>
        </p:sp>
        <p:sp>
          <p:nvSpPr>
            <p:cNvPr id="13" name="TextBox 12"/>
            <p:cNvSpPr txBox="1"/>
            <p:nvPr/>
          </p:nvSpPr>
          <p:spPr>
            <a:xfrm>
              <a:off x="2898827" y="3038763"/>
              <a:ext cx="737069"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Home</a:t>
              </a:r>
              <a:endParaRPr lang="zh-CN" altLang="en-US" sz="900" dirty="0" smtClean="0">
                <a:solidFill>
                  <a:schemeClr val="tx2"/>
                </a:solidFill>
              </a:endParaRPr>
            </a:p>
          </p:txBody>
        </p:sp>
        <p:sp>
          <p:nvSpPr>
            <p:cNvPr id="14" name="TextBox 13"/>
            <p:cNvSpPr txBox="1"/>
            <p:nvPr/>
          </p:nvSpPr>
          <p:spPr>
            <a:xfrm>
              <a:off x="4067944" y="3800654"/>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AR</a:t>
              </a:r>
              <a:endParaRPr lang="zh-CN" altLang="en-US" sz="900" dirty="0" smtClean="0">
                <a:solidFill>
                  <a:schemeClr val="tx2"/>
                </a:solidFill>
              </a:endParaRPr>
            </a:p>
          </p:txBody>
        </p:sp>
        <p:sp>
          <p:nvSpPr>
            <p:cNvPr id="15" name="TextBox 14"/>
            <p:cNvSpPr txBox="1"/>
            <p:nvPr/>
          </p:nvSpPr>
          <p:spPr>
            <a:xfrm>
              <a:off x="4427984" y="4406915"/>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VR</a:t>
              </a:r>
              <a:endParaRPr lang="zh-CN" altLang="en-US" sz="900" dirty="0" smtClean="0">
                <a:solidFill>
                  <a:schemeClr val="tx2"/>
                </a:solidFill>
              </a:endParaRPr>
            </a:p>
          </p:txBody>
        </p:sp>
        <p:sp>
          <p:nvSpPr>
            <p:cNvPr id="16" name="TextBox 15"/>
            <p:cNvSpPr txBox="1"/>
            <p:nvPr/>
          </p:nvSpPr>
          <p:spPr>
            <a:xfrm>
              <a:off x="5381078" y="4941169"/>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Entertainment</a:t>
              </a:r>
              <a:endParaRPr lang="zh-CN" altLang="en-US" sz="900" dirty="0" smtClean="0">
                <a:solidFill>
                  <a:schemeClr val="tx2"/>
                </a:solidFill>
              </a:endParaRPr>
            </a:p>
          </p:txBody>
        </p:sp>
        <p:sp>
          <p:nvSpPr>
            <p:cNvPr id="17" name="TextBox 16"/>
            <p:cNvSpPr txBox="1"/>
            <p:nvPr/>
          </p:nvSpPr>
          <p:spPr>
            <a:xfrm>
              <a:off x="2699792" y="5631050"/>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Cloud</a:t>
              </a:r>
              <a:endParaRPr lang="zh-CN" altLang="en-US" sz="900" dirty="0" smtClean="0">
                <a:solidFill>
                  <a:schemeClr val="tx2"/>
                </a:solidFill>
              </a:endParaRPr>
            </a:p>
          </p:txBody>
        </p:sp>
        <p:sp>
          <p:nvSpPr>
            <p:cNvPr id="19" name="TextBox 18"/>
            <p:cNvSpPr txBox="1"/>
            <p:nvPr/>
          </p:nvSpPr>
          <p:spPr>
            <a:xfrm>
              <a:off x="2970835" y="4046875"/>
              <a:ext cx="1025101"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Mobile device</a:t>
              </a:r>
              <a:endParaRPr lang="zh-CN" altLang="en-US" sz="900" dirty="0" smtClean="0">
                <a:solidFill>
                  <a:schemeClr val="tx2"/>
                </a:solidFill>
              </a:endParaRPr>
            </a:p>
          </p:txBody>
        </p:sp>
        <p:sp>
          <p:nvSpPr>
            <p:cNvPr id="20" name="TextBox 19"/>
            <p:cNvSpPr txBox="1"/>
            <p:nvPr/>
          </p:nvSpPr>
          <p:spPr>
            <a:xfrm>
              <a:off x="3743908" y="2527012"/>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smtClean="0"/>
                <a:t>Industry</a:t>
              </a:r>
              <a:endParaRPr lang="zh-CN" altLang="en-US" dirty="0"/>
            </a:p>
          </p:txBody>
        </p:sp>
      </p:grpSp>
    </p:spTree>
    <p:extLst>
      <p:ext uri="{BB962C8B-B14F-4D97-AF65-F5344CB8AC3E}">
        <p14:creationId xmlns:p14="http://schemas.microsoft.com/office/powerpoint/2010/main" val="482820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200" dirty="0" smtClean="0">
                <a:latin typeface="+mj-lt"/>
              </a:rPr>
              <a:t>NR Evolution to Rel-17 and Beyond</a:t>
            </a:r>
            <a:endParaRPr lang="en-US" sz="3200" dirty="0">
              <a:latin typeface="+mj-lt"/>
            </a:endParaRPr>
          </a:p>
        </p:txBody>
      </p:sp>
      <p:sp>
        <p:nvSpPr>
          <p:cNvPr id="3" name="内容占位符 2"/>
          <p:cNvSpPr>
            <a:spLocks noGrp="1"/>
          </p:cNvSpPr>
          <p:nvPr>
            <p:ph idx="1"/>
          </p:nvPr>
        </p:nvSpPr>
        <p:spPr>
          <a:xfrm>
            <a:off x="755576" y="1268760"/>
            <a:ext cx="7931224" cy="5400600"/>
          </a:xfrm>
        </p:spPr>
        <p:txBody>
          <a:bodyPr>
            <a:normAutofit fontScale="85000" lnSpcReduction="20000"/>
          </a:bodyPr>
          <a:lstStyle/>
          <a:p>
            <a:r>
              <a:rPr lang="en-US" dirty="0" smtClean="0">
                <a:latin typeface="+mn-lt"/>
              </a:rPr>
              <a:t>User-oriented system evolution – </a:t>
            </a:r>
          </a:p>
          <a:p>
            <a:pPr lvl="1"/>
            <a:r>
              <a:rPr lang="en-US" dirty="0" smtClean="0">
                <a:latin typeface="+mn-lt"/>
              </a:rPr>
              <a:t>Better user experience is one important aspects in marketing NR and further development </a:t>
            </a:r>
          </a:p>
          <a:p>
            <a:pPr lvl="1"/>
            <a:r>
              <a:rPr lang="en-US" dirty="0" smtClean="0">
                <a:latin typeface="+mn-lt"/>
              </a:rPr>
              <a:t>NR power consumption is more than double of that in LTE </a:t>
            </a:r>
          </a:p>
          <a:p>
            <a:pPr lvl="2"/>
            <a:r>
              <a:rPr lang="en-US" dirty="0" smtClean="0">
                <a:latin typeface="+mn-lt"/>
              </a:rPr>
              <a:t>NR PDCCH monitoring in CONNECTED mode is more than double of that in LTE</a:t>
            </a:r>
          </a:p>
          <a:p>
            <a:pPr lvl="2"/>
            <a:r>
              <a:rPr lang="en-US" dirty="0" smtClean="0">
                <a:latin typeface="+mn-lt"/>
              </a:rPr>
              <a:t>Initial access power is more than double of that in LTE</a:t>
            </a:r>
          </a:p>
          <a:p>
            <a:pPr lvl="1"/>
            <a:r>
              <a:rPr lang="en-US" dirty="0" smtClean="0">
                <a:latin typeface="+mn-lt"/>
              </a:rPr>
              <a:t>Power consumption is high in EN-DC due to individual configuration of DRX for LTE and NR</a:t>
            </a:r>
          </a:p>
          <a:p>
            <a:r>
              <a:rPr lang="en-US" dirty="0" smtClean="0">
                <a:latin typeface="+mn-lt"/>
              </a:rPr>
              <a:t>Green project –  reduce power consumptions to protect the earth</a:t>
            </a:r>
          </a:p>
          <a:p>
            <a:r>
              <a:rPr lang="en-US" dirty="0" smtClean="0">
                <a:latin typeface="+mn-lt"/>
              </a:rPr>
              <a:t>Rel-16 power Saving study and works provide the framework for UE power saving for </a:t>
            </a:r>
            <a:r>
              <a:rPr lang="en-US" dirty="0" err="1" smtClean="0">
                <a:latin typeface="+mn-lt"/>
              </a:rPr>
              <a:t>eMBB</a:t>
            </a:r>
            <a:endParaRPr lang="en-US" dirty="0" smtClean="0">
              <a:latin typeface="+mn-lt"/>
            </a:endParaRPr>
          </a:p>
          <a:p>
            <a:pPr lvl="1"/>
            <a:r>
              <a:rPr lang="en-US" dirty="0" smtClean="0">
                <a:latin typeface="+mn-lt"/>
              </a:rPr>
              <a:t>Continue power consumption reduction at UE and </a:t>
            </a:r>
            <a:r>
              <a:rPr lang="en-US" dirty="0" err="1" smtClean="0">
                <a:latin typeface="+mn-lt"/>
              </a:rPr>
              <a:t>gNB</a:t>
            </a:r>
            <a:endParaRPr lang="en-US" dirty="0" smtClean="0">
              <a:latin typeface="+mn-lt"/>
            </a:endParaRPr>
          </a:p>
          <a:p>
            <a:r>
              <a:rPr lang="en-US" dirty="0" smtClean="0">
                <a:latin typeface="+mn-lt"/>
              </a:rPr>
              <a:t>Power savings for other Rel-17 SIs/WIs</a:t>
            </a:r>
          </a:p>
          <a:p>
            <a:r>
              <a:rPr lang="en-US" dirty="0" smtClean="0">
                <a:latin typeface="+mn-lt"/>
              </a:rPr>
              <a:t> </a:t>
            </a:r>
            <a:r>
              <a:rPr lang="en-US" dirty="0" smtClean="0"/>
              <a:t>Coordination among power saving for some Rel-17 features</a:t>
            </a:r>
          </a:p>
          <a:p>
            <a:pPr lvl="1"/>
            <a:r>
              <a:rPr lang="en-US" dirty="0" smtClean="0"/>
              <a:t>Rel-17 NR Light</a:t>
            </a:r>
          </a:p>
          <a:p>
            <a:pPr lvl="1"/>
            <a:r>
              <a:rPr lang="en-US" dirty="0" smtClean="0"/>
              <a:t>Rel-17 eV2X</a:t>
            </a:r>
          </a:p>
          <a:p>
            <a:pPr lvl="1"/>
            <a:r>
              <a:rPr lang="en-US" dirty="0" smtClean="0"/>
              <a:t>Rel-17 Positioning enhancement</a:t>
            </a:r>
          </a:p>
          <a:p>
            <a:pPr lvl="1"/>
            <a:r>
              <a:rPr lang="en-US" dirty="0" smtClean="0"/>
              <a:t>Rel-17 AR/VR</a:t>
            </a:r>
          </a:p>
          <a:p>
            <a:pPr lvl="1"/>
            <a:r>
              <a:rPr lang="en-US" dirty="0" smtClean="0"/>
              <a:t>Rel-17 NB-</a:t>
            </a:r>
            <a:r>
              <a:rPr lang="en-US" dirty="0" err="1" smtClean="0"/>
              <a:t>IoT</a:t>
            </a:r>
            <a:r>
              <a:rPr lang="en-US" dirty="0" smtClean="0"/>
              <a:t>/</a:t>
            </a:r>
            <a:r>
              <a:rPr lang="en-US" dirty="0" err="1" smtClean="0"/>
              <a:t>eMTC</a:t>
            </a:r>
            <a:r>
              <a:rPr lang="en-US" dirty="0" smtClean="0"/>
              <a:t> enhancement</a:t>
            </a:r>
          </a:p>
          <a:p>
            <a:pPr lvl="1"/>
            <a:r>
              <a:rPr lang="en-US" dirty="0" smtClean="0"/>
              <a:t>Rel-17 Broadcast</a:t>
            </a:r>
          </a:p>
          <a:p>
            <a:pPr lvl="1"/>
            <a:endParaRPr lang="en-US" dirty="0" smtClean="0">
              <a:latin typeface="+mn-lt"/>
            </a:endParaRPr>
          </a:p>
          <a:p>
            <a:endParaRPr lang="en-US" dirty="0" smtClean="0"/>
          </a:p>
          <a:p>
            <a:endParaRPr lang="en-US" dirty="0"/>
          </a:p>
        </p:txBody>
      </p:sp>
      <p:sp>
        <p:nvSpPr>
          <p:cNvPr id="4" name="灯片编号占位符 3"/>
          <p:cNvSpPr>
            <a:spLocks noGrp="1"/>
          </p:cNvSpPr>
          <p:nvPr>
            <p:ph type="sldNum" sz="quarter" idx="12"/>
          </p:nvPr>
        </p:nvSpPr>
        <p:spPr>
          <a:xfrm>
            <a:off x="8532440" y="6356350"/>
            <a:ext cx="370384" cy="365125"/>
          </a:xfrm>
        </p:spPr>
        <p:txBody>
          <a:bodyPr/>
          <a:lstStyle/>
          <a:p>
            <a:fld id="{7C091945-BED8-40C6-A17E-143F3A6898E6}" type="slidenum">
              <a:rPr lang="zh-CN" altLang="en-US" smtClean="0"/>
              <a:pPr/>
              <a:t>3</a:t>
            </a:fld>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200" dirty="0" smtClean="0">
                <a:latin typeface="+mj-lt"/>
              </a:rPr>
              <a:t>UE Power Saving Study in Rel-16</a:t>
            </a:r>
            <a:endParaRPr lang="en-US" sz="3200" dirty="0">
              <a:latin typeface="+mj-lt"/>
            </a:endParaRPr>
          </a:p>
        </p:txBody>
      </p:sp>
      <p:sp>
        <p:nvSpPr>
          <p:cNvPr id="3" name="内容占位符 2"/>
          <p:cNvSpPr>
            <a:spLocks noGrp="1"/>
          </p:cNvSpPr>
          <p:nvPr>
            <p:ph idx="1"/>
          </p:nvPr>
        </p:nvSpPr>
        <p:spPr>
          <a:xfrm>
            <a:off x="467544" y="1052736"/>
            <a:ext cx="8352928" cy="5589240"/>
          </a:xfrm>
        </p:spPr>
        <p:txBody>
          <a:bodyPr>
            <a:normAutofit fontScale="55000" lnSpcReduction="20000"/>
          </a:bodyPr>
          <a:lstStyle/>
          <a:p>
            <a:pPr>
              <a:lnSpc>
                <a:spcPct val="120000"/>
              </a:lnSpc>
            </a:pPr>
            <a:r>
              <a:rPr lang="en-US" sz="3800" dirty="0" smtClean="0">
                <a:latin typeface="+mn-lt"/>
              </a:rPr>
              <a:t>Rel-16 Study on UE power saving gains had been shown in multiple dimensions</a:t>
            </a:r>
          </a:p>
          <a:p>
            <a:pPr lvl="1" hangingPunct="0">
              <a:lnSpc>
                <a:spcPct val="120000"/>
              </a:lnSpc>
              <a:spcBef>
                <a:spcPts val="0"/>
              </a:spcBef>
            </a:pPr>
            <a:r>
              <a:rPr lang="en-GB" sz="3200" dirty="0" smtClean="0">
                <a:solidFill>
                  <a:schemeClr val="tx1"/>
                </a:solidFill>
                <a:latin typeface="+mn-lt"/>
              </a:rPr>
              <a:t>UE adaptation to the DRX  operations in RRC_CONNECTED mode</a:t>
            </a:r>
          </a:p>
          <a:p>
            <a:pPr lvl="2" hangingPunct="0">
              <a:lnSpc>
                <a:spcPct val="120000"/>
              </a:lnSpc>
              <a:spcBef>
                <a:spcPts val="0"/>
              </a:spcBef>
            </a:pPr>
            <a:r>
              <a:rPr lang="en-GB" sz="3000" dirty="0" smtClean="0">
                <a:solidFill>
                  <a:schemeClr val="tx1"/>
                </a:solidFill>
                <a:latin typeface="+mn-lt"/>
              </a:rPr>
              <a:t>Power saving signal/channel in triggering UE adaptation</a:t>
            </a:r>
          </a:p>
          <a:p>
            <a:pPr lvl="2" hangingPunct="0">
              <a:lnSpc>
                <a:spcPct val="120000"/>
              </a:lnSpc>
              <a:spcBef>
                <a:spcPts val="0"/>
              </a:spcBef>
            </a:pPr>
            <a:r>
              <a:rPr lang="en-GB" sz="3000" dirty="0" smtClean="0">
                <a:solidFill>
                  <a:schemeClr val="tx1"/>
                </a:solidFill>
                <a:latin typeface="+mn-lt"/>
              </a:rPr>
              <a:t>Dynamic DRX configuration</a:t>
            </a:r>
          </a:p>
          <a:p>
            <a:pPr lvl="1" hangingPunct="0">
              <a:lnSpc>
                <a:spcPct val="120000"/>
              </a:lnSpc>
              <a:spcBef>
                <a:spcPts val="0"/>
              </a:spcBef>
            </a:pPr>
            <a:r>
              <a:rPr lang="en-GB" sz="3200" dirty="0" smtClean="0">
                <a:solidFill>
                  <a:schemeClr val="tx1"/>
                </a:solidFill>
                <a:latin typeface="+mn-lt"/>
              </a:rPr>
              <a:t>Reduce PDCCH monitoring</a:t>
            </a:r>
          </a:p>
          <a:p>
            <a:pPr lvl="2" hangingPunct="0">
              <a:lnSpc>
                <a:spcPct val="120000"/>
              </a:lnSpc>
              <a:spcBef>
                <a:spcPts val="0"/>
              </a:spcBef>
            </a:pPr>
            <a:r>
              <a:rPr lang="en-GB" sz="3000" dirty="0" smtClean="0">
                <a:solidFill>
                  <a:schemeClr val="tx1"/>
                </a:solidFill>
                <a:latin typeface="+mn-lt"/>
              </a:rPr>
              <a:t>PDCCH skipping </a:t>
            </a:r>
          </a:p>
          <a:p>
            <a:pPr lvl="2" hangingPunct="0">
              <a:lnSpc>
                <a:spcPct val="120000"/>
              </a:lnSpc>
              <a:spcBef>
                <a:spcPts val="0"/>
              </a:spcBef>
            </a:pPr>
            <a:r>
              <a:rPr lang="en-GB" sz="3000" dirty="0" smtClean="0">
                <a:solidFill>
                  <a:schemeClr val="tx1"/>
                </a:solidFill>
                <a:latin typeface="+mn-lt"/>
              </a:rPr>
              <a:t>Switching PDCCH monitoring periodicity</a:t>
            </a:r>
          </a:p>
          <a:p>
            <a:pPr lvl="2" hangingPunct="0">
              <a:lnSpc>
                <a:spcPct val="120000"/>
              </a:lnSpc>
              <a:spcBef>
                <a:spcPts val="0"/>
              </a:spcBef>
            </a:pPr>
            <a:r>
              <a:rPr lang="en-GB" sz="3000" dirty="0" smtClean="0">
                <a:solidFill>
                  <a:schemeClr val="tx1"/>
                </a:solidFill>
                <a:latin typeface="+mn-lt"/>
              </a:rPr>
              <a:t>Blind decoding reduction</a:t>
            </a:r>
            <a:endParaRPr lang="en-US" sz="3000" dirty="0" smtClean="0">
              <a:solidFill>
                <a:schemeClr val="tx1"/>
              </a:solidFill>
              <a:latin typeface="+mn-lt"/>
            </a:endParaRPr>
          </a:p>
          <a:p>
            <a:pPr lvl="1" hangingPunct="0">
              <a:lnSpc>
                <a:spcPct val="120000"/>
              </a:lnSpc>
              <a:spcBef>
                <a:spcPts val="0"/>
              </a:spcBef>
            </a:pPr>
            <a:r>
              <a:rPr lang="en-GB" sz="3200" dirty="0" smtClean="0">
                <a:solidFill>
                  <a:schemeClr val="tx1"/>
                </a:solidFill>
                <a:latin typeface="+mn-lt"/>
              </a:rPr>
              <a:t>UE adaptation to the BWP/SCell operation</a:t>
            </a:r>
            <a:endParaRPr lang="en-US" sz="3200" dirty="0" smtClean="0">
              <a:solidFill>
                <a:schemeClr val="tx1"/>
              </a:solidFill>
              <a:latin typeface="+mn-lt"/>
            </a:endParaRPr>
          </a:p>
          <a:p>
            <a:pPr lvl="1" hangingPunct="0">
              <a:lnSpc>
                <a:spcPct val="120000"/>
              </a:lnSpc>
              <a:spcBef>
                <a:spcPts val="0"/>
              </a:spcBef>
            </a:pPr>
            <a:r>
              <a:rPr lang="en-GB" sz="3200" dirty="0" smtClean="0">
                <a:solidFill>
                  <a:schemeClr val="tx1"/>
                </a:solidFill>
                <a:latin typeface="+mn-lt"/>
              </a:rPr>
              <a:t>UE adaptation to the maximum number of MIMO layers/ number of antenna</a:t>
            </a:r>
            <a:endParaRPr lang="en-US" sz="3200" dirty="0" smtClean="0">
              <a:solidFill>
                <a:schemeClr val="tx1"/>
              </a:solidFill>
              <a:latin typeface="+mn-lt"/>
            </a:endParaRPr>
          </a:p>
          <a:p>
            <a:pPr lvl="1" hangingPunct="0">
              <a:lnSpc>
                <a:spcPct val="120000"/>
              </a:lnSpc>
              <a:spcBef>
                <a:spcPts val="0"/>
              </a:spcBef>
            </a:pPr>
            <a:r>
              <a:rPr lang="en-GB" sz="3200" dirty="0" smtClean="0">
                <a:solidFill>
                  <a:schemeClr val="tx1"/>
                </a:solidFill>
                <a:latin typeface="+mn-lt"/>
              </a:rPr>
              <a:t>UE assistance information</a:t>
            </a:r>
          </a:p>
          <a:p>
            <a:pPr lvl="1" hangingPunct="0">
              <a:lnSpc>
                <a:spcPct val="120000"/>
              </a:lnSpc>
              <a:spcBef>
                <a:spcPts val="0"/>
              </a:spcBef>
            </a:pPr>
            <a:r>
              <a:rPr lang="en-GB" sz="3200" dirty="0" smtClean="0">
                <a:solidFill>
                  <a:schemeClr val="tx1"/>
                </a:solidFill>
                <a:latin typeface="+mn-lt"/>
              </a:rPr>
              <a:t>RRM measurements  reduction </a:t>
            </a:r>
          </a:p>
          <a:p>
            <a:pPr lvl="2" hangingPunct="0">
              <a:lnSpc>
                <a:spcPct val="120000"/>
              </a:lnSpc>
              <a:spcBef>
                <a:spcPts val="0"/>
              </a:spcBef>
            </a:pPr>
            <a:r>
              <a:rPr lang="en-GB" sz="3000" dirty="0" smtClean="0">
                <a:solidFill>
                  <a:schemeClr val="tx1"/>
                </a:solidFill>
                <a:latin typeface="+mn-lt"/>
              </a:rPr>
              <a:t>Relaxing in time domain</a:t>
            </a:r>
          </a:p>
          <a:p>
            <a:pPr lvl="2" hangingPunct="0">
              <a:lnSpc>
                <a:spcPct val="120000"/>
              </a:lnSpc>
              <a:spcBef>
                <a:spcPts val="0"/>
              </a:spcBef>
            </a:pPr>
            <a:r>
              <a:rPr lang="en-GB" sz="3000" dirty="0" smtClean="0">
                <a:solidFill>
                  <a:schemeClr val="tx1"/>
                </a:solidFill>
                <a:latin typeface="+mn-lt"/>
              </a:rPr>
              <a:t>Relaxing in intra and inter-frequency measurements</a:t>
            </a:r>
          </a:p>
          <a:p>
            <a:pPr lvl="2" hangingPunct="0">
              <a:lnSpc>
                <a:spcPct val="120000"/>
              </a:lnSpc>
              <a:spcBef>
                <a:spcPts val="0"/>
              </a:spcBef>
            </a:pPr>
            <a:r>
              <a:rPr lang="en-GB" sz="3000" dirty="0" smtClean="0">
                <a:solidFill>
                  <a:schemeClr val="tx1"/>
                </a:solidFill>
                <a:latin typeface="+mn-lt"/>
              </a:rPr>
              <a:t>Measurements with Additional RS</a:t>
            </a:r>
          </a:p>
          <a:p>
            <a:pPr hangingPunct="0">
              <a:lnSpc>
                <a:spcPct val="120000"/>
              </a:lnSpc>
              <a:spcBef>
                <a:spcPts val="0"/>
              </a:spcBef>
            </a:pPr>
            <a:r>
              <a:rPr lang="en-GB" sz="3600" dirty="0" smtClean="0">
                <a:solidFill>
                  <a:schemeClr val="tx1"/>
                </a:solidFill>
                <a:latin typeface="+mn-lt"/>
              </a:rPr>
              <a:t>UE assistance for fast transition from RRC_CONNECTED to RRC_IDLE/</a:t>
            </a:r>
            <a:r>
              <a:rPr lang="en-GB" sz="3600" dirty="0" err="1" smtClean="0">
                <a:solidFill>
                  <a:schemeClr val="tx1"/>
                </a:solidFill>
                <a:latin typeface="+mn-lt"/>
              </a:rPr>
              <a:t>RRC_Inactive</a:t>
            </a:r>
            <a:endParaRPr lang="en-GB" sz="3600" dirty="0" smtClean="0">
              <a:solidFill>
                <a:schemeClr val="tx1"/>
              </a:solidFill>
              <a:latin typeface="+mn-lt"/>
            </a:endParaRPr>
          </a:p>
          <a:p>
            <a:pPr lvl="2" hangingPunct="0">
              <a:lnSpc>
                <a:spcPct val="120000"/>
              </a:lnSpc>
              <a:spcBef>
                <a:spcPts val="0"/>
              </a:spcBef>
            </a:pPr>
            <a:endParaRPr lang="en-US" sz="3000" dirty="0" smtClean="0">
              <a:solidFill>
                <a:schemeClr val="tx1"/>
              </a:solidFill>
              <a:latin typeface="+mn-lt"/>
            </a:endParaRPr>
          </a:p>
        </p:txBody>
      </p:sp>
      <p:sp>
        <p:nvSpPr>
          <p:cNvPr id="4" name="灯片编号占位符 3"/>
          <p:cNvSpPr>
            <a:spLocks noGrp="1"/>
          </p:cNvSpPr>
          <p:nvPr>
            <p:ph type="sldNum" sz="quarter" idx="12"/>
          </p:nvPr>
        </p:nvSpPr>
        <p:spPr>
          <a:xfrm>
            <a:off x="8532440" y="6356350"/>
            <a:ext cx="370384" cy="365125"/>
          </a:xfrm>
        </p:spPr>
        <p:txBody>
          <a:bodyPr/>
          <a:lstStyle/>
          <a:p>
            <a:fld id="{7C091945-BED8-40C6-A17E-143F3A6898E6}" type="slidenum">
              <a:rPr lang="zh-CN" altLang="en-US" smtClean="0"/>
              <a:pPr/>
              <a:t>4</a:t>
            </a:fld>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200" dirty="0" smtClean="0">
                <a:latin typeface="+mj-lt"/>
              </a:rPr>
              <a:t>UE Power Saving Work in Rel-16</a:t>
            </a:r>
            <a:endParaRPr lang="en-US" sz="3200" dirty="0">
              <a:latin typeface="+mj-lt"/>
            </a:endParaRPr>
          </a:p>
        </p:txBody>
      </p:sp>
      <p:sp>
        <p:nvSpPr>
          <p:cNvPr id="3" name="内容占位符 2"/>
          <p:cNvSpPr>
            <a:spLocks noGrp="1"/>
          </p:cNvSpPr>
          <p:nvPr>
            <p:ph idx="1"/>
          </p:nvPr>
        </p:nvSpPr>
        <p:spPr>
          <a:xfrm>
            <a:off x="611560" y="1124744"/>
            <a:ext cx="8280920" cy="5733256"/>
          </a:xfrm>
        </p:spPr>
        <p:txBody>
          <a:bodyPr>
            <a:normAutofit fontScale="55000" lnSpcReduction="20000"/>
          </a:bodyPr>
          <a:lstStyle/>
          <a:p>
            <a:pPr lvl="0" hangingPunct="0"/>
            <a:r>
              <a:rPr lang="en-GB" dirty="0" smtClean="0"/>
              <a:t>Specify power saving techniques with PDCCH-based power saving signal/channel triggering UE adaptation in RRC_CONNECTED mode [RAN1, RAN2, RAN4] </a:t>
            </a:r>
            <a:endParaRPr lang="en-US" dirty="0" smtClean="0"/>
          </a:p>
          <a:p>
            <a:pPr lvl="1" hangingPunct="0"/>
            <a:r>
              <a:rPr lang="en-GB" dirty="0" smtClean="0"/>
              <a:t>Specify procedures triggering a MAC entity to “wake up” to monitor PDCCH at reception of the PDCCH-based power saving signal/channel for the next occurrence(s) of the </a:t>
            </a:r>
            <a:r>
              <a:rPr lang="en-GB" i="1" dirty="0" err="1" smtClean="0"/>
              <a:t>drx-onDurationTimer</a:t>
            </a:r>
            <a:r>
              <a:rPr lang="en-GB" dirty="0" smtClean="0"/>
              <a:t> [RAN2, RAN1]</a:t>
            </a:r>
            <a:endParaRPr lang="en-US" dirty="0" smtClean="0"/>
          </a:p>
          <a:p>
            <a:pPr lvl="2" hangingPunct="0"/>
            <a:r>
              <a:rPr lang="en-GB" dirty="0" smtClean="0"/>
              <a:t>NOTE: Any change of PDCCH channel coding and payload </a:t>
            </a:r>
            <a:r>
              <a:rPr lang="en-GB" dirty="0" err="1" smtClean="0"/>
              <a:t>interleaver</a:t>
            </a:r>
            <a:r>
              <a:rPr lang="en-GB" dirty="0" smtClean="0"/>
              <a:t> is not in the scope</a:t>
            </a:r>
            <a:endParaRPr lang="en-US" dirty="0" smtClean="0"/>
          </a:p>
          <a:p>
            <a:pPr lvl="1" hangingPunct="0"/>
            <a:r>
              <a:rPr lang="en-GB" dirty="0" smtClean="0"/>
              <a:t>Specify the procedure of cross-slot scheduling power saving techniques  [RAN1, RAN4]</a:t>
            </a:r>
            <a:endParaRPr lang="en-US" dirty="0" smtClean="0"/>
          </a:p>
          <a:p>
            <a:pPr lvl="2" hangingPunct="0"/>
            <a:r>
              <a:rPr lang="en-GB" dirty="0" smtClean="0"/>
              <a:t>NOTE: The procedure is in addition to Rel-15 cross-slot scheduling procedure</a:t>
            </a:r>
            <a:endParaRPr lang="en-US" dirty="0" smtClean="0"/>
          </a:p>
          <a:p>
            <a:pPr lvl="0" hangingPunct="0"/>
            <a:r>
              <a:rPr lang="en-GB" dirty="0" smtClean="0"/>
              <a:t>Specify the power saving techniques of UE adaptation to the maximum number of MIMO layers [RAN1, RAN2, RAN4]</a:t>
            </a:r>
            <a:endParaRPr lang="en-US" dirty="0" smtClean="0"/>
          </a:p>
          <a:p>
            <a:pPr lvl="1" hangingPunct="0"/>
            <a:r>
              <a:rPr lang="en-GB" dirty="0" smtClean="0"/>
              <a:t>Specify configuration of a different MIMO layer configuration of the initial/default BWP compared with other BWPs of a Serving Cell.  [RAN2, RAN4]</a:t>
            </a:r>
            <a:endParaRPr lang="en-US" dirty="0" smtClean="0"/>
          </a:p>
          <a:p>
            <a:pPr lvl="2" hangingPunct="0"/>
            <a:r>
              <a:rPr lang="en-GB" dirty="0" smtClean="0"/>
              <a:t>Discuss whether to also extend this to define per-BWP MIMO layer configuration [RAN1, RAN2] </a:t>
            </a:r>
            <a:endParaRPr lang="en-US" dirty="0" smtClean="0"/>
          </a:p>
          <a:p>
            <a:pPr lvl="1" hangingPunct="0"/>
            <a:r>
              <a:rPr lang="en-GB" dirty="0" smtClean="0"/>
              <a:t>Evaluate if switching and interruption times for UE dynamic adaptation to the maximum number of MIMO layers are needed and which case assuming a relationship between the number of RF ports and the MIMO layer configuration [RAN4]</a:t>
            </a:r>
            <a:endParaRPr lang="en-US" dirty="0" smtClean="0"/>
          </a:p>
          <a:p>
            <a:pPr lvl="2" hangingPunct="0"/>
            <a:r>
              <a:rPr lang="en-GB" dirty="0" smtClean="0"/>
              <a:t>NOTE: Switching on/off the RF is part of the evaluation</a:t>
            </a:r>
            <a:endParaRPr lang="en-US" dirty="0" smtClean="0"/>
          </a:p>
          <a:p>
            <a:pPr lvl="0" hangingPunct="0"/>
            <a:r>
              <a:rPr lang="en-GB" dirty="0" smtClean="0"/>
              <a:t>Specify a mechanism for a UE to indicate its preference of transitioning out of RRC_CONNECTED state. [RAN2]</a:t>
            </a:r>
            <a:endParaRPr lang="en-US" dirty="0" smtClean="0"/>
          </a:p>
          <a:p>
            <a:pPr lvl="0" hangingPunct="0"/>
            <a:r>
              <a:rPr lang="en-US" dirty="0" smtClean="0"/>
              <a:t>Specify, if agreed, the mechanism to provide UE assistance information [RAN2, RAN1]:</a:t>
            </a:r>
          </a:p>
          <a:p>
            <a:pPr lvl="0" hangingPunct="0"/>
            <a:r>
              <a:rPr lang="en-US" dirty="0" smtClean="0"/>
              <a:t>Study and select among the following UE assistance information for RAN2 by RAN#85:</a:t>
            </a:r>
          </a:p>
          <a:p>
            <a:pPr hangingPunct="0"/>
            <a:r>
              <a:rPr lang="en-US" dirty="0" smtClean="0"/>
              <a:t>power preferred information (baseline LTE PPI in a well-defined manner) and UE's preference on C-DRX, BWP and SCell configuration [RAN2].</a:t>
            </a:r>
          </a:p>
          <a:p>
            <a:pPr lvl="1" hangingPunct="0"/>
            <a:r>
              <a:rPr lang="en-US" dirty="0" smtClean="0"/>
              <a:t>NOTE: additional UE assistance information for RAN1-specific power saving techniques to indicate what setting of parameters related to this Work Item will lead to power savings for the UE can be included if agreed in RAN1.  </a:t>
            </a:r>
          </a:p>
          <a:p>
            <a:pPr lvl="0" hangingPunct="0"/>
            <a:r>
              <a:rPr lang="en-GB" dirty="0" smtClean="0"/>
              <a:t>Specify network-configured mechanism to relax intra and inter-frequency RRM measurement for neighbour cells for RRC_IDLE/INACTIVE with minimal mobility performance impacts [RAN2, RAN4]</a:t>
            </a:r>
            <a:endParaRPr lang="en-US" dirty="0" smtClean="0"/>
          </a:p>
          <a:p>
            <a:pPr lvl="1" hangingPunct="0"/>
            <a:r>
              <a:rPr lang="en-GB" dirty="0" smtClean="0"/>
              <a:t>Specify RRM measurement relaxation by allowing measurements with longer intervals, and/or by reducing</a:t>
            </a:r>
            <a:r>
              <a:rPr lang="en-GB" strike="sngStrike" dirty="0" smtClean="0"/>
              <a:t> the </a:t>
            </a:r>
            <a:r>
              <a:rPr lang="en-GB" dirty="0" smtClean="0"/>
              <a:t>number of cells/carriers to be measured [RAN4, RAN2]</a:t>
            </a:r>
            <a:endParaRPr lang="en-US" dirty="0" smtClean="0"/>
          </a:p>
          <a:p>
            <a:pPr lvl="1"/>
            <a:r>
              <a:rPr lang="en-GB" dirty="0" smtClean="0"/>
              <a:t>Define triggering criteria for the UE to move between relaxed and normal RRM measurements, that considers at least if UE is not at cell edge, or if UE is stationary or with low mobility [RAN2, RAN4].</a:t>
            </a:r>
            <a:endParaRPr lang="en-US" dirty="0" smtClean="0"/>
          </a:p>
          <a:p>
            <a:pPr lvl="2"/>
            <a:r>
              <a:rPr lang="en-GB" dirty="0" smtClean="0"/>
              <a:t>Evaluate and specify requirements (if needed) depending on RAN2 criteria [ RAN4]</a:t>
            </a:r>
          </a:p>
          <a:p>
            <a:pPr lvl="2"/>
            <a:r>
              <a:rPr lang="en-GB" dirty="0" smtClean="0"/>
              <a:t>NOTE: No new measurement quantities should be introduced </a:t>
            </a:r>
            <a:endParaRPr lang="en-US" dirty="0"/>
          </a:p>
        </p:txBody>
      </p:sp>
      <p:sp>
        <p:nvSpPr>
          <p:cNvPr id="4" name="灯片编号占位符 3"/>
          <p:cNvSpPr>
            <a:spLocks noGrp="1"/>
          </p:cNvSpPr>
          <p:nvPr>
            <p:ph type="sldNum" sz="quarter" idx="12"/>
          </p:nvPr>
        </p:nvSpPr>
        <p:spPr>
          <a:xfrm>
            <a:off x="8532440" y="6356350"/>
            <a:ext cx="370384" cy="365125"/>
          </a:xfrm>
        </p:spPr>
        <p:txBody>
          <a:bodyPr/>
          <a:lstStyle/>
          <a:p>
            <a:fld id="{7C091945-BED8-40C6-A17E-143F3A6898E6}" type="slidenum">
              <a:rPr lang="zh-CN" altLang="en-US" smtClean="0"/>
              <a:pPr/>
              <a:t>5</a:t>
            </a:fld>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Power Saving Scope in Rel-17</a:t>
            </a:r>
            <a:endParaRPr lang="en-US" dirty="0"/>
          </a:p>
        </p:txBody>
      </p:sp>
      <p:sp>
        <p:nvSpPr>
          <p:cNvPr id="4" name="灯片编号占位符 3"/>
          <p:cNvSpPr>
            <a:spLocks noGrp="1"/>
          </p:cNvSpPr>
          <p:nvPr>
            <p:ph type="sldNum" sz="quarter" idx="4294967295"/>
          </p:nvPr>
        </p:nvSpPr>
        <p:spPr>
          <a:xfrm>
            <a:off x="8532441" y="6356352"/>
            <a:ext cx="370384" cy="365125"/>
          </a:xfrm>
          <a:prstGeom prst="rect">
            <a:avLst/>
          </a:prstGeom>
        </p:spPr>
        <p:txBody>
          <a:bodyPr/>
          <a:lstStyle/>
          <a:p>
            <a:fld id="{7C091945-BED8-40C6-A17E-143F3A6898E6}" type="slidenum">
              <a:rPr lang="zh-CN" altLang="en-US" smtClean="0"/>
              <a:pPr/>
              <a:t>6</a:t>
            </a:fld>
            <a:endParaRPr lang="zh-CN" altLang="en-US" dirty="0"/>
          </a:p>
        </p:txBody>
      </p:sp>
      <p:sp>
        <p:nvSpPr>
          <p:cNvPr id="88" name="内容占位符 87"/>
          <p:cNvSpPr>
            <a:spLocks noGrp="1"/>
          </p:cNvSpPr>
          <p:nvPr>
            <p:ph idx="1"/>
          </p:nvPr>
        </p:nvSpPr>
        <p:spPr>
          <a:xfrm>
            <a:off x="323528" y="1196752"/>
            <a:ext cx="8064896" cy="5040559"/>
          </a:xfrm>
        </p:spPr>
        <p:txBody>
          <a:bodyPr>
            <a:normAutofit fontScale="92500" lnSpcReduction="10000"/>
          </a:bodyPr>
          <a:lstStyle/>
          <a:p>
            <a:r>
              <a:rPr lang="en-US" dirty="0" smtClean="0"/>
              <a:t>Multi-RAT UE power saving in CONNECTED and IDLE mode</a:t>
            </a:r>
          </a:p>
          <a:p>
            <a:pPr lvl="1"/>
            <a:r>
              <a:rPr lang="en-US" dirty="0" smtClean="0"/>
              <a:t>IDLE mode enhancement in multi-RAT – low power consumption power saving signal/channel to trigger UE monitoring paging occasion and system information</a:t>
            </a:r>
          </a:p>
          <a:p>
            <a:pPr lvl="1"/>
            <a:r>
              <a:rPr lang="en-US" dirty="0" smtClean="0"/>
              <a:t>Temperate RS  in assisting UE  channel tracking and measurements  in IDLE mode for power consumption reduction</a:t>
            </a:r>
          </a:p>
          <a:p>
            <a:r>
              <a:rPr lang="en-US" dirty="0" smtClean="0"/>
              <a:t>PDCCH monitoring reduction</a:t>
            </a:r>
          </a:p>
          <a:p>
            <a:pPr lvl="1"/>
            <a:r>
              <a:rPr lang="en-US" dirty="0" err="1" smtClean="0"/>
              <a:t>PCell</a:t>
            </a:r>
            <a:r>
              <a:rPr lang="en-US" dirty="0" smtClean="0"/>
              <a:t> /</a:t>
            </a:r>
            <a:r>
              <a:rPr lang="en-US" dirty="0" err="1" smtClean="0"/>
              <a:t>SpCell</a:t>
            </a:r>
            <a:r>
              <a:rPr lang="en-US" dirty="0" smtClean="0"/>
              <a:t> PDCCH monitoring reduction – PDCCH skipping</a:t>
            </a:r>
          </a:p>
          <a:p>
            <a:pPr lvl="2"/>
            <a:r>
              <a:rPr lang="en-US" dirty="0" smtClean="0"/>
              <a:t>Support of small data power consumption in CONNECTED mode</a:t>
            </a:r>
          </a:p>
          <a:p>
            <a:pPr lvl="1"/>
            <a:r>
              <a:rPr lang="en-US" dirty="0" smtClean="0"/>
              <a:t>Further SCell  PDCCH monitoring reduction</a:t>
            </a:r>
          </a:p>
          <a:p>
            <a:pPr lvl="2"/>
            <a:r>
              <a:rPr lang="en-US" dirty="0" smtClean="0"/>
              <a:t>PDCCH monitoring reduction for SCell in non-dormancy like behavior, in particular for SCell with large SCS in FR2</a:t>
            </a:r>
          </a:p>
          <a:p>
            <a:r>
              <a:rPr lang="en-US" dirty="0" smtClean="0"/>
              <a:t>Power saving techniques for Rel-17 enhanced beam management in FR2</a:t>
            </a:r>
          </a:p>
          <a:p>
            <a:pPr lvl="1"/>
            <a:r>
              <a:rPr lang="en-US" dirty="0" smtClean="0"/>
              <a:t>Power saving for FR2 beam measurements - temperate RS </a:t>
            </a:r>
          </a:p>
          <a:p>
            <a:pPr lvl="1"/>
            <a:r>
              <a:rPr lang="en-US" dirty="0" smtClean="0"/>
              <a:t>Power saving for FR2 beam reporting </a:t>
            </a:r>
          </a:p>
          <a:p>
            <a:pPr lvl="2"/>
            <a:endParaRPr lang="en-US" dirty="0" smtClean="0"/>
          </a:p>
          <a:p>
            <a:pPr lvl="2"/>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15779</TotalTime>
  <Words>882</Words>
  <Application>Microsoft Office PowerPoint</Application>
  <PresentationFormat>全屏显示(4:3)</PresentationFormat>
  <Paragraphs>99</Paragraphs>
  <Slides>7</Slides>
  <Notes>2</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1_Office 主题</vt:lpstr>
      <vt:lpstr>Office 主题</vt:lpstr>
      <vt:lpstr>Views on Power Saving  in Rel-17</vt:lpstr>
      <vt:lpstr>Vision of 5G</vt:lpstr>
      <vt:lpstr>NR Evolution to Rel-17 and Beyond</vt:lpstr>
      <vt:lpstr>UE Power Saving Study in Rel-16</vt:lpstr>
      <vt:lpstr>UE Power Saving Work in Rel-16</vt:lpstr>
      <vt:lpstr>Power Saving Scope in Rel-17</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catt</dc:creator>
  <cp:lastModifiedBy>CATT</cp:lastModifiedBy>
  <cp:revision>847</cp:revision>
  <dcterms:created xsi:type="dcterms:W3CDTF">2016-07-17T04:57:15Z</dcterms:created>
  <dcterms:modified xsi:type="dcterms:W3CDTF">2019-12-02T11:25:16Z</dcterms:modified>
</cp:coreProperties>
</file>