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0" r:id="rId2"/>
    <p:sldMasterId id="2147483672" r:id="rId3"/>
    <p:sldMasterId id="2147483676" r:id="rId4"/>
    <p:sldMasterId id="2147483678" r:id="rId5"/>
  </p:sldMasterIdLst>
  <p:notesMasterIdLst>
    <p:notesMasterId r:id="rId13"/>
  </p:notesMasterIdLst>
  <p:sldIdLst>
    <p:sldId id="337" r:id="rId6"/>
    <p:sldId id="435" r:id="rId7"/>
    <p:sldId id="436" r:id="rId8"/>
    <p:sldId id="431" r:id="rId9"/>
    <p:sldId id="432" r:id="rId10"/>
    <p:sldId id="433" r:id="rId11"/>
    <p:sldId id="439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50A0"/>
    <a:srgbClr val="0A5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445" autoAdjust="0"/>
    <p:restoredTop sz="91676" autoAdjust="0"/>
  </p:normalViewPr>
  <p:slideViewPr>
    <p:cSldViewPr>
      <p:cViewPr>
        <p:scale>
          <a:sx n="100" d="100"/>
          <a:sy n="100" d="100"/>
        </p:scale>
        <p:origin x="-2491" y="-984"/>
      </p:cViewPr>
      <p:guideLst>
        <p:guide orient="horz" pos="162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1642F-9570-4C8D-AD3A-FC78584FC494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66E8-2949-4A04-91DA-DCB6AB13FA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558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CA748-EBD8-45D8-9B01-38F9044B9C25}" type="slidenum">
              <a:rPr lang="zh-CN" alt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266E8-2949-4A04-91DA-DCB6AB13FAC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490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31591"/>
            <a:ext cx="7772400" cy="110172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355726"/>
            <a:ext cx="6400800" cy="13144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zh-CN" altLang="en-US" sz="2000" b="1" kern="1200" dirty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E2C22-1F35-4F97-870A-7933C6A2CEC6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FF37-E7EC-4C23-80A3-0F97A724E40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框 7"/>
          <p:cNvSpPr txBox="1"/>
          <p:nvPr userDrawn="1"/>
        </p:nvSpPr>
        <p:spPr>
          <a:xfrm>
            <a:off x="-1365116" y="1458766"/>
            <a:ext cx="1261884" cy="774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标题：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40pt</a:t>
            </a:r>
          </a:p>
          <a:p>
            <a:pPr>
              <a:spcBef>
                <a:spcPts val="500"/>
              </a:spcBef>
            </a:pPr>
            <a:r>
              <a:rPr kumimoji="1"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副标题：20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pt</a:t>
            </a: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字体：微软雅黑</a:t>
            </a:r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72" y="330893"/>
            <a:ext cx="1057003" cy="35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79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0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03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21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93179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2AEC-C823-491D-95BC-13A561B7141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042C5-73FA-4ED8-B3BC-01512D7E586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794" y="330048"/>
            <a:ext cx="1076079" cy="3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91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</p:spPr>
        <p:txBody>
          <a:bodyPr/>
          <a:lstStyle>
            <a:lvl1pPr algn="l">
              <a:defRPr b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931790"/>
            <a:ext cx="6400800" cy="1314450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095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BFAD-CFAD-4A72-89B1-8AECD9BFE448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84410-48FF-480E-ADE5-D7CEAEE9030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72" y="330893"/>
            <a:ext cx="1057003" cy="35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25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70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32171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2605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3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047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89756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24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651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9" y="951571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51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2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7474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1005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52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45246"/>
            <a:ext cx="8229600" cy="3542729"/>
          </a:xfrm>
        </p:spPr>
        <p:txBody>
          <a:bodyPr/>
          <a:lstStyle>
            <a:lvl1pPr>
              <a:lnSpc>
                <a:spcPct val="130000"/>
              </a:lnSpc>
              <a:defRPr/>
            </a:lvl1pPr>
            <a:lvl2pPr>
              <a:lnSpc>
                <a:spcPct val="130000"/>
              </a:lnSpc>
              <a:defRPr/>
            </a:lvl2pPr>
            <a:lvl3pPr>
              <a:lnSpc>
                <a:spcPct val="130000"/>
              </a:lnSpc>
              <a:defRPr/>
            </a:lvl3pPr>
            <a:lvl4pPr>
              <a:lnSpc>
                <a:spcPct val="130000"/>
              </a:lnSpc>
              <a:defRPr/>
            </a:lvl4pPr>
            <a:lvl5pPr>
              <a:lnSpc>
                <a:spcPct val="130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83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9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6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32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67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2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9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E2C22-1F35-4F97-870A-7933C6A2CEC6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BFF37-E7EC-4C23-80A3-0F97A724E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5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1520" y="206375"/>
            <a:ext cx="871296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520" y="1107096"/>
            <a:ext cx="8712968" cy="3624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F39BB-A16A-4EA3-A0FA-F7258149F33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06ABD-FABA-4171-8133-71536DB1356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框 14"/>
          <p:cNvSpPr txBox="1"/>
          <p:nvPr userDrawn="1"/>
        </p:nvSpPr>
        <p:spPr>
          <a:xfrm>
            <a:off x="-1365116" y="426627"/>
            <a:ext cx="1261884" cy="1272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0"/>
              </a:spcBef>
            </a:pP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标题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：微软雅黑</a:t>
            </a:r>
            <a:endParaRPr kumimoji="1"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字号：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28pt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正文</a:t>
            </a:r>
            <a:r>
              <a:rPr kumimoji="1" lang="en-US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：</a:t>
            </a:r>
            <a:r>
              <a: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微软雅黑</a:t>
            </a:r>
            <a:endParaRPr kumimoji="1"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字号：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20pt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  <a:p>
            <a:pPr algn="just">
              <a:spcBef>
                <a:spcPts val="500"/>
              </a:spcBef>
            </a:pP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行距：</a:t>
            </a:r>
            <a:r>
              <a:rPr kumimoji="1"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1.5</a:t>
            </a:r>
            <a:r>
              <a:rPr kumimoji="1"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倍</a:t>
            </a:r>
            <a:endParaRPr kumimoji="1"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9228770" y="968598"/>
            <a:ext cx="1651120" cy="1942626"/>
            <a:chOff x="9526482" y="888201"/>
            <a:chExt cx="1651120" cy="1942626"/>
          </a:xfrm>
        </p:grpSpPr>
        <p:sp>
          <p:nvSpPr>
            <p:cNvPr id="9" name="文本框 15"/>
            <p:cNvSpPr txBox="1"/>
            <p:nvPr/>
          </p:nvSpPr>
          <p:spPr>
            <a:xfrm>
              <a:off x="9526482" y="888201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配色参考</a:t>
              </a:r>
              <a:endParaRPr kumimoji="1"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526482" y="1382073"/>
              <a:ext cx="236538" cy="236538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26484" y="1849459"/>
              <a:ext cx="236538" cy="236538"/>
            </a:xfrm>
            <a:prstGeom prst="rect">
              <a:avLst/>
            </a:prstGeom>
            <a:solidFill>
              <a:srgbClr val="82C21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26484" y="1618611"/>
              <a:ext cx="236538" cy="236538"/>
            </a:xfrm>
            <a:prstGeom prst="rect">
              <a:avLst/>
            </a:prstGeom>
            <a:solidFill>
              <a:srgbClr val="00B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526484" y="2085997"/>
              <a:ext cx="236538" cy="2365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904497" y="1309898"/>
              <a:ext cx="1273105" cy="15209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R:253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G:184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B:18</a:t>
              </a: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R:0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G:191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B:255</a:t>
              </a: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R:130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G:194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:31</a:t>
              </a:r>
              <a:endPara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R:153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G:62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B:151</a:t>
              </a:r>
            </a:p>
            <a:p>
              <a:pPr>
                <a:spcBef>
                  <a:spcPts val="500"/>
                </a:spcBef>
              </a:pP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R:237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G:27</a:t>
              </a:r>
              <a:r>
                <a:rPr kumimoji="1"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   </a:t>
              </a:r>
              <a:r>
                <a:rPr kumimoji="1"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/>
                </a:rPr>
                <a:t>B:35</a:t>
              </a:r>
              <a:endPara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  <a:p>
              <a:pPr>
                <a:spcBef>
                  <a:spcPts val="500"/>
                </a:spcBef>
              </a:pPr>
              <a:endParaRPr kumimoji="1"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526484" y="2322535"/>
              <a:ext cx="236538" cy="23653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198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28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ts val="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ts val="2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2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2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2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E2AEC-C823-491D-95BC-13A561B7141E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042C5-73FA-4ED8-B3BC-01512D7E58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0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EBFAD-CFAD-4A72-89B1-8AECD9BFE448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84410-48FF-480E-ADE5-D7CEAEE903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7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1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4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223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9796" y="2067694"/>
            <a:ext cx="7772400" cy="832489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Views on Rel-17 package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485260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3GPP TSG RAN Meeting #</a:t>
            </a:r>
            <a:r>
              <a:rPr lang="en-US" b="1" dirty="0" smtClean="0">
                <a:solidFill>
                  <a:schemeClr val="bg1"/>
                </a:solidFill>
              </a:rPr>
              <a:t>86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                                                                          RP-192855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b="1" dirty="0" err="1">
                <a:solidFill>
                  <a:schemeClr val="bg1"/>
                </a:solidFill>
              </a:rPr>
              <a:t>Sitges</a:t>
            </a:r>
            <a:r>
              <a:rPr lang="en-US" b="1" dirty="0">
                <a:solidFill>
                  <a:schemeClr val="bg1"/>
                </a:solidFill>
              </a:rPr>
              <a:t>, Spain, December 9-12, </a:t>
            </a:r>
            <a:r>
              <a:rPr lang="en-US" b="1" dirty="0" smtClean="0">
                <a:solidFill>
                  <a:schemeClr val="bg1"/>
                </a:solidFill>
              </a:rPr>
              <a:t>2019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42875" y="3651870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94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灯片编号占位符 3"/>
          <p:cNvSpPr txBox="1">
            <a:spLocks/>
          </p:cNvSpPr>
          <p:nvPr/>
        </p:nvSpPr>
        <p:spPr bwMode="auto">
          <a:xfrm>
            <a:off x="8748713" y="4948239"/>
            <a:ext cx="373062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A863F3A-83F4-424D-94E1-160222AE9DF8}" type="slidenum">
              <a:rPr lang="zh-CN" altLang="en-US"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pPr algn="r"/>
              <a:t>2</a:t>
            </a:fld>
            <a:endParaRPr lang="en-US" altLang="zh-CN" sz="140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标题 1"/>
          <p:cNvSpPr txBox="1">
            <a:spLocks/>
          </p:cNvSpPr>
          <p:nvPr/>
        </p:nvSpPr>
        <p:spPr>
          <a:xfrm>
            <a:off x="5" y="836149"/>
            <a:ext cx="5565775" cy="404516"/>
          </a:xfrm>
          <a:prstGeom prst="rect">
            <a:avLst/>
          </a:prstGeom>
        </p:spPr>
        <p:txBody>
          <a:bodyPr/>
          <a:lstStyle/>
          <a:p>
            <a:pPr marL="180975" lvl="1" defTabSz="914377">
              <a:defRPr/>
            </a:pPr>
            <a:r>
              <a:rPr lang="en-US" altLang="zh-CN" b="1" dirty="0" smtClean="0">
                <a:solidFill>
                  <a:srgbClr val="1F497D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Roadmap of 5G standards</a:t>
            </a:r>
            <a:endParaRPr lang="en-US" altLang="zh-CN" b="1" dirty="0">
              <a:solidFill>
                <a:srgbClr val="1F497D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11411" y="3300840"/>
            <a:ext cx="8712968" cy="146557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altLang="zh-CN" sz="1600" b="1" dirty="0" smtClean="0">
                <a:solidFill>
                  <a:prstClr val="black"/>
                </a:solidFill>
              </a:rPr>
              <a:t>Principle for NR Rel-17 (2019/12-2021/06)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marL="342900" indent="-342900">
              <a:spcBef>
                <a:spcPts val="600"/>
              </a:spcBef>
              <a:buFontTx/>
              <a:buAutoNum type="arabicParenBoth"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Realistic Rel-17 package planning to fit in 18-month release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marL="342900" indent="-342900">
              <a:spcBef>
                <a:spcPts val="600"/>
              </a:spcBef>
              <a:buFontTx/>
              <a:buAutoNum type="arabicParenBoth"/>
              <a:defRPr/>
            </a:pPr>
            <a:r>
              <a:rPr lang="en-US" altLang="zh-CN" sz="1400" dirty="0" smtClean="0">
                <a:solidFill>
                  <a:prstClr val="black"/>
                </a:solidFill>
              </a:rPr>
              <a:t>Continued evolution to improve user experience for mobile broadband</a:t>
            </a:r>
          </a:p>
          <a:p>
            <a:pPr marL="342900" indent="-342900">
              <a:spcBef>
                <a:spcPts val="600"/>
              </a:spcBef>
              <a:buFontTx/>
              <a:buAutoNum type="arabicParenBoth"/>
              <a:defRPr/>
            </a:pPr>
            <a:r>
              <a:rPr lang="en-US" altLang="zh-CN" sz="1400" dirty="0" smtClean="0">
                <a:solidFill>
                  <a:prstClr val="black"/>
                </a:solidFill>
              </a:rPr>
              <a:t>Extension to support new vertical services</a:t>
            </a:r>
          </a:p>
          <a:p>
            <a:pPr marL="342900" indent="-342900">
              <a:spcBef>
                <a:spcPts val="600"/>
              </a:spcBef>
              <a:buFontTx/>
              <a:buAutoNum type="arabicParenBoth"/>
              <a:defRPr/>
            </a:pPr>
            <a:r>
              <a:rPr lang="en-US" altLang="zh-CN" sz="1400" dirty="0" smtClean="0">
                <a:solidFill>
                  <a:prstClr val="black"/>
                </a:solidFill>
              </a:rPr>
              <a:t>Strive to avoid duplicated work among different work/study items</a:t>
            </a:r>
          </a:p>
        </p:txBody>
      </p:sp>
      <p:graphicFrame>
        <p:nvGraphicFramePr>
          <p:cNvPr id="8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3726352"/>
              </p:ext>
            </p:extLst>
          </p:nvPr>
        </p:nvGraphicFramePr>
        <p:xfrm>
          <a:off x="242891" y="1349651"/>
          <a:ext cx="6068421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269"/>
                <a:gridCol w="674269"/>
                <a:gridCol w="674269"/>
                <a:gridCol w="674269"/>
                <a:gridCol w="674269"/>
                <a:gridCol w="674269"/>
                <a:gridCol w="674269"/>
                <a:gridCol w="674269"/>
                <a:gridCol w="674269"/>
              </a:tblGrid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2019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2020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2021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Q4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Q1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Q2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Q3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Q4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Q1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Q2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Q3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Q4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8" name="表格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639041"/>
              </p:ext>
            </p:extLst>
          </p:nvPr>
        </p:nvGraphicFramePr>
        <p:xfrm>
          <a:off x="6318154" y="1347614"/>
          <a:ext cx="2697076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269"/>
                <a:gridCol w="674269"/>
                <a:gridCol w="674269"/>
                <a:gridCol w="674269"/>
              </a:tblGrid>
              <a:tr h="28575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2022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Q1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Q2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Q3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Q4</a:t>
                      </a:r>
                      <a:endParaRPr lang="en-US" sz="1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0" name="Rounded Rectangle 9"/>
          <p:cNvSpPr/>
          <p:nvPr/>
        </p:nvSpPr>
        <p:spPr>
          <a:xfrm>
            <a:off x="899592" y="2075362"/>
            <a:ext cx="4104456" cy="28036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Rel-17 (RAN1)</a:t>
            </a:r>
            <a:endParaRPr lang="en-US" sz="140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6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Rel-17 timeline and principles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8" name="灯片编号占位符 3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91C961-2B99-49D1-B40F-285341BDA220}" type="slidenum">
              <a:rPr lang="zh-CN" altLang="en-US" sz="1400" smtClean="0">
                <a:solidFill>
                  <a:srgbClr val="10386B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z="1400" dirty="0" smtClean="0">
              <a:solidFill>
                <a:srgbClr val="10386B"/>
              </a:solidFill>
            </a:endParaRPr>
          </a:p>
        </p:txBody>
      </p:sp>
      <p:sp>
        <p:nvSpPr>
          <p:cNvPr id="17" name="Rounded Rectangle 9"/>
          <p:cNvSpPr/>
          <p:nvPr/>
        </p:nvSpPr>
        <p:spPr>
          <a:xfrm>
            <a:off x="1547664" y="2507410"/>
            <a:ext cx="4104456" cy="28036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Rel-17 (RAN2/3/4)</a:t>
            </a:r>
            <a:endParaRPr lang="en-US" sz="140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Rounded Rectangle 9"/>
          <p:cNvSpPr/>
          <p:nvPr/>
        </p:nvSpPr>
        <p:spPr>
          <a:xfrm>
            <a:off x="5004048" y="2931791"/>
            <a:ext cx="4104456" cy="28036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Rel-18 study/work item</a:t>
            </a:r>
            <a:endParaRPr lang="en-US" sz="140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55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NR Evolution to Rel-17 and Beyond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User-oriented system evolution</a:t>
            </a:r>
          </a:p>
          <a:p>
            <a:pPr lvl="1"/>
            <a:r>
              <a:rPr lang="en-US" dirty="0" smtClean="0"/>
              <a:t>Evolution of network architecture and operation</a:t>
            </a:r>
          </a:p>
          <a:p>
            <a:pPr lvl="2"/>
            <a:r>
              <a:rPr lang="en-US" dirty="0" smtClean="0"/>
              <a:t>Maximizing revenue generation – new revenue from diverse vertical applications</a:t>
            </a:r>
          </a:p>
          <a:p>
            <a:pPr lvl="2"/>
            <a:r>
              <a:rPr lang="en-US" dirty="0" smtClean="0"/>
              <a:t>Minimizing TCO (total cost of operation)</a:t>
            </a:r>
          </a:p>
          <a:p>
            <a:pPr lvl="1"/>
            <a:r>
              <a:rPr lang="en-US" dirty="0" smtClean="0"/>
              <a:t>Better user experience</a:t>
            </a:r>
          </a:p>
          <a:p>
            <a:pPr lvl="2"/>
            <a:r>
              <a:rPr lang="en-US" dirty="0" smtClean="0"/>
              <a:t>Optimizing user perceived throughput</a:t>
            </a:r>
          </a:p>
          <a:p>
            <a:pPr lvl="2"/>
            <a:r>
              <a:rPr lang="en-US" dirty="0" smtClean="0"/>
              <a:t>Minimizing mobile phone power consumptions</a:t>
            </a:r>
          </a:p>
          <a:p>
            <a:r>
              <a:rPr lang="en-US" dirty="0" smtClean="0"/>
              <a:t>Vertical extensions of 5G network </a:t>
            </a:r>
          </a:p>
          <a:p>
            <a:pPr lvl="1"/>
            <a:r>
              <a:rPr lang="en-US" dirty="0" smtClean="0"/>
              <a:t>Network enhancement in support of vertical services</a:t>
            </a:r>
          </a:p>
          <a:p>
            <a:pPr lvl="1"/>
            <a:r>
              <a:rPr lang="en-US" dirty="0" smtClean="0"/>
              <a:t>Functional virtualization and distributed control  </a:t>
            </a:r>
          </a:p>
          <a:p>
            <a:pPr lvl="1"/>
            <a:r>
              <a:rPr lang="en-US" dirty="0" smtClean="0"/>
              <a:t>Local and small cluster optimization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49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CATT views on Rel-17 package – R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AN1 leading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130484"/>
              </p:ext>
            </p:extLst>
          </p:nvPr>
        </p:nvGraphicFramePr>
        <p:xfrm>
          <a:off x="323528" y="931118"/>
          <a:ext cx="8496944" cy="333025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728192"/>
                <a:gridCol w="6768752"/>
              </a:tblGrid>
              <a:tr h="386969"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Power saving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PDCCH monitoring reduction/DRX enhancement</a:t>
                      </a:r>
                      <a:r>
                        <a:rPr lang="en-US" altLang="zh-CN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/Multi-RAT/FR2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956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Positioning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Improve accuracy/availability/reliability; </a:t>
                      </a:r>
                      <a:r>
                        <a:rPr lang="en-US" sz="1600" dirty="0" err="1" smtClean="0"/>
                        <a:t>Sidelink</a:t>
                      </a:r>
                      <a:r>
                        <a:rPr lang="en-US" sz="1600" dirty="0" smtClean="0"/>
                        <a:t>/</a:t>
                      </a:r>
                      <a:r>
                        <a:rPr lang="en-US" sz="1600" dirty="0" err="1" smtClean="0"/>
                        <a:t>IIoT</a:t>
                      </a:r>
                      <a:r>
                        <a:rPr lang="en-US" sz="1600" baseline="0" dirty="0" smtClean="0"/>
                        <a:t> positioning;  A-BDS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6969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Sidelink</a:t>
                      </a:r>
                      <a:r>
                        <a:rPr lang="en-US" sz="1600" dirty="0" smtClean="0"/>
                        <a:t>/V2X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Multi-carrier/V2P/multiple</a:t>
                      </a:r>
                      <a:r>
                        <a:rPr lang="en-US" altLang="zh-CN" sz="1600" baseline="0" dirty="0" smtClean="0"/>
                        <a:t> antennas</a:t>
                      </a:r>
                      <a:endParaRPr lang="en-US" altLang="zh-CN" sz="1600" dirty="0" smtClean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696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MIMO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UL enhancement/Multi-beam/Multi-TRP/High mobility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220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NR Light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Reducing complexity, cost, overhead, peak data rate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696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Coverage  </a:t>
                      </a:r>
                      <a:r>
                        <a:rPr lang="en-US" sz="1600" dirty="0" err="1" smtClean="0"/>
                        <a:t>enh</a:t>
                      </a:r>
                      <a:r>
                        <a:rPr lang="en-US" sz="1600" dirty="0" smtClean="0"/>
                        <a:t>.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220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URLLC/IIOT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Left over from Rel-16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8696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Beyond 52.6GHz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Study item focusing on waveform with RAN4 involved</a:t>
                      </a: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220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XR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item focusing on traffic model development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80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微软雅黑" pitchFamily="34" charset="-122"/>
                <a:ea typeface="微软雅黑" pitchFamily="34" charset="-122"/>
              </a:rPr>
              <a:t>CATT views on Rel-17 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package – RAN2 leading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499708"/>
              </p:ext>
            </p:extLst>
          </p:nvPr>
        </p:nvGraphicFramePr>
        <p:xfrm>
          <a:off x="323528" y="915566"/>
          <a:ext cx="8496944" cy="38404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36038"/>
                <a:gridCol w="6260906"/>
              </a:tblGrid>
              <a:tr h="504056"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</a:rPr>
                        <a:t>NR UDC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WI 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</a:rPr>
                        <a:t>with 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LTE UDC as baseline, DC scenarios, UM data comp. (if time allows), potential </a:t>
                      </a:r>
                      <a:r>
                        <a:rPr lang="en-US" sz="1600" b="0" baseline="0" dirty="0" err="1" smtClean="0">
                          <a:solidFill>
                            <a:schemeClr val="tx1"/>
                          </a:solidFill>
                        </a:rPr>
                        <a:t>signalling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comp. (decided by RAN).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RAN slicing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QoE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SI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Broadcasting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focus on Objective A, support of all RRC states, service continuity as a general requirement, PHY impact minimized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MultiSIM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WI, with refined work scope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Small data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WI, with clear work scope and known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solution(s)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MR-DC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WI, MR-DC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and mobility enhancements if justified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IAB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Mobile IAB support, and other enhancements if justified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Sidelink</a:t>
                      </a:r>
                      <a:r>
                        <a:rPr lang="en-US" sz="1600" baseline="0" dirty="0" smtClean="0"/>
                        <a:t> relay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L3 relay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NTN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Follow  up WI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97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微软雅黑" pitchFamily="34" charset="-122"/>
                <a:ea typeface="微软雅黑" pitchFamily="34" charset="-122"/>
              </a:rPr>
              <a:t>CATT views on Rel-17 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package – RAN3 leading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43320"/>
              </p:ext>
            </p:extLst>
          </p:nvPr>
        </p:nvGraphicFramePr>
        <p:xfrm>
          <a:off x="323528" y="915566"/>
          <a:ext cx="8064896" cy="1597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60240"/>
                <a:gridCol w="5904656"/>
              </a:tblGrid>
              <a:tr h="487658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Disaggregated</a:t>
                      </a:r>
                      <a:r>
                        <a:rPr lang="en-US" sz="1600" b="0" baseline="0" dirty="0" smtClean="0"/>
                        <a:t> </a:t>
                      </a:r>
                      <a:r>
                        <a:rPr lang="en-US" sz="1600" b="0" baseline="0" dirty="0" err="1" smtClean="0"/>
                        <a:t>gNB</a:t>
                      </a:r>
                      <a:r>
                        <a:rPr lang="en-US" sz="1600" b="0" baseline="0" dirty="0" smtClean="0"/>
                        <a:t> enhancement</a:t>
                      </a:r>
                      <a:endParaRPr lang="en-US" sz="1600" b="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Follow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up 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WI, support of UE connectivity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multiple CU-UPs which support different service type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413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Data collection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WI, Rel-16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left over, area optimization and AI related data collection.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9777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LMC in NG-RAN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Follow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up WI, support of LMC in NG-RAN 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4136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NPN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enhancement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27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2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3975</TotalTime>
  <Words>414</Words>
  <Application>Microsoft Office PowerPoint</Application>
  <PresentationFormat>全屏显示(16:9)</PresentationFormat>
  <Paragraphs>98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2_自定义设计方案</vt:lpstr>
      <vt:lpstr>自定义设计方案</vt:lpstr>
      <vt:lpstr>1_自定义设计方案</vt:lpstr>
      <vt:lpstr>3_自定义设计方案</vt:lpstr>
      <vt:lpstr>Office 主题</vt:lpstr>
      <vt:lpstr>Views on Rel-17 package</vt:lpstr>
      <vt:lpstr>Rel-17 timeline and principles</vt:lpstr>
      <vt:lpstr>NR Evolution to Rel-17 and Beyond</vt:lpstr>
      <vt:lpstr>CATT views on Rel-17 package – RAN1 leading</vt:lpstr>
      <vt:lpstr>CATT views on Rel-17 package – RAN2 leading</vt:lpstr>
      <vt:lpstr>CATT views on Rel-17 package – RAN3 leading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catt</dc:creator>
  <cp:lastModifiedBy>CATT</cp:lastModifiedBy>
  <cp:revision>304</cp:revision>
  <dcterms:created xsi:type="dcterms:W3CDTF">2016-04-28T01:38:25Z</dcterms:created>
  <dcterms:modified xsi:type="dcterms:W3CDTF">2019-12-02T11:19:55Z</dcterms:modified>
</cp:coreProperties>
</file>