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</p:sldIdLst>
  <p:sldSz cx="12192000" cy="685800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en-US" sz="6000" b="0" strike="noStrike" spc="-1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lang="en-US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E50CBE22-7638-4DDE-AC60-ECD2D1BF0DEB}" type="datetime">
              <a:rPr lang="en-IN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02-12-2019</a:t>
            </a:fld>
            <a:endParaRPr lang="en-IN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IN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177569F-B1CE-4A2F-84BC-B5ED2FE97E71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IN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</a:rPr>
              <a:t>Edit Master text styles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Second level</a:t>
            </a:r>
          </a:p>
          <a:p>
            <a:pPr marL="1143000" lvl="2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Third level</a:t>
            </a:r>
          </a:p>
          <a:p>
            <a:pPr marL="1600200" lvl="3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Fourth level</a:t>
            </a:r>
          </a:p>
          <a:p>
            <a:pPr marL="2057400" lvl="4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Fifth level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90023F3D-34B3-490B-A47B-ED6BD10772CA}" type="datetime">
              <a:rPr lang="en-IN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02-12-2019</a:t>
            </a:fld>
            <a:endParaRPr lang="en-IN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en-IN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47993039-3342-40EE-B138-8DAE9361EFB8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IN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0" y="2022840"/>
            <a:ext cx="12191760" cy="238716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 strike="noStrike" spc="-1">
                <a:solidFill>
                  <a:srgbClr val="000000"/>
                </a:solidFill>
                <a:latin typeface="Calibri Light"/>
              </a:rPr>
              <a:t>Views on Rel-17</a:t>
            </a:r>
            <a:br/>
            <a:br/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RP-192404</a:t>
            </a:r>
            <a:br/>
            <a:r>
              <a:rPr lang="en-US" sz="4400" b="0" strike="noStrike" spc="-1">
                <a:solidFill>
                  <a:srgbClr val="000000"/>
                </a:solidFill>
                <a:latin typeface="Calibri Light"/>
              </a:rPr>
              <a:t>IITH, Reliance Jio, IITM, CEWIT, Tejas Networks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1" strike="noStrike" spc="-1">
                <a:solidFill>
                  <a:srgbClr val="000000"/>
                </a:solidFill>
                <a:latin typeface="Calibri Light"/>
              </a:rPr>
              <a:t>pi/2 BPSK feature in Rel-15 and Rel-16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838080" y="1825560"/>
            <a:ext cx="11048760" cy="43509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Fix the loopholes in the pi/2 BPSK feature in the 3GPp Rel-15 and Rel-16 specifications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Currently filtering/ spectrum shaping is spec transparent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Spec doesn’t clearly explain how filtering must be done for multiple port PUSCH transmissions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Else the spec is broken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RP-192403 has more details</a:t>
            </a:r>
          </a:p>
          <a:p>
            <a:pPr marL="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</a:pPr>
            <a:r>
              <a:rPr lang="en-US" sz="2800" b="1" spc="-1" dirty="0">
                <a:solidFill>
                  <a:srgbClr val="FF0000"/>
                </a:solidFill>
                <a:latin typeface="Calibri"/>
              </a:rPr>
              <a:t>Status of email discussion: Not considered in “coverage” or “MIMO” items</a:t>
            </a:r>
            <a:endParaRPr lang="en-US" sz="2800" b="1" strike="noStrike" spc="-1" dirty="0">
              <a:solidFill>
                <a:srgbClr val="FF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1" strike="noStrike" spc="-1">
                <a:solidFill>
                  <a:srgbClr val="000000"/>
                </a:solidFill>
                <a:latin typeface="Calibri Light"/>
              </a:rPr>
              <a:t>Coverage extension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838080" y="1825560"/>
            <a:ext cx="10515240" cy="46674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77500" lnSpcReduction="20000"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LMLC requirements i.e., meeting low-mobility with large cell radius such as 12 Km ISD and beyond must be achieved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all the DL and UL physical channel be able to operate at very low SNR,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alibri"/>
              </a:rPr>
              <a:t>eg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 -14 </a:t>
            </a:r>
            <a:r>
              <a:rPr lang="en-US" sz="2400" b="0" strike="noStrike" spc="-1" dirty="0" err="1">
                <a:solidFill>
                  <a:srgbClr val="000000"/>
                </a:solidFill>
                <a:latin typeface="Calibri"/>
              </a:rPr>
              <a:t>dB.</a:t>
            </a: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 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Low SNR operation not only improves rural coverage, the benefit extends to urban scenarios where high wall penetration losses are encountered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The current specifications do not always guarantee such low SNR operation in DL and UL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Significant improvement of physical channel operation is possible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e.g., Beam sweeping in sub-6GHz provides the additional coverage compared to fixed sector scenario. 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0000"/>
                </a:solidFill>
                <a:latin typeface="Calibri"/>
              </a:rPr>
              <a:t>Proposal</a:t>
            </a:r>
            <a:r>
              <a:rPr lang="en-US" sz="2800" b="0" strike="noStrike" spc="-1" dirty="0">
                <a:solidFill>
                  <a:srgbClr val="000000"/>
                </a:solidFill>
                <a:latin typeface="Calibri"/>
              </a:rPr>
              <a:t>: Study the link level performance of all DL and UL physical channel operation to attain low SNR operation. 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latin typeface="Calibri"/>
              </a:rPr>
              <a:t>Identity the "weak" links and specify necessary enhancements to improve low SNR operation</a:t>
            </a:r>
          </a:p>
          <a:p>
            <a:pPr marL="685800" lvl="1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latin typeface="Calibri"/>
              </a:rPr>
              <a:t>Target data rate of at least 512 Kbps for Rural scenario </a:t>
            </a:r>
          </a:p>
          <a:p>
            <a:pPr marL="36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</a:pPr>
            <a:endParaRPr lang="en-US" sz="3100" b="1" strike="noStrike" spc="-1" dirty="0">
              <a:solidFill>
                <a:srgbClr val="FF000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</a:pPr>
            <a:r>
              <a:rPr lang="en-US" sz="3100" b="1" strike="noStrike" spc="-1" dirty="0">
                <a:solidFill>
                  <a:srgbClr val="FF0000"/>
                </a:solidFill>
                <a:latin typeface="Calibri"/>
              </a:rPr>
              <a:t>Status: ISD and target data rates and target system SNR operation yet to be agreed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1" strike="noStrike" spc="-1">
                <a:solidFill>
                  <a:srgbClr val="000000"/>
                </a:solidFill>
                <a:latin typeface="Calibri Light"/>
              </a:rPr>
              <a:t>MIMO</a:t>
            </a:r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838080" y="1509120"/>
            <a:ext cx="10515240" cy="49838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MIMO Enhancements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Non-linear precoding: its impacts on data channels and reference signals must be studied. This will significantly enhance NR SE.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Study the impact of TDD/FDD reciprocity in improving MIMO/beamforming performance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Reciprocity based MIMO enhancements for carrier aggregation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High Speed UE and Train Scenarios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Enhance the DL reference signals and UL reference signals (CP-OFDM and DFT-s-OFDM) for high speed scenarios with speeds up to 500 kmph, e.g. PTRS density enhancement for sub-6 GHz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strike="noStrike" spc="-1" dirty="0">
                <a:solidFill>
                  <a:srgbClr val="000000"/>
                </a:solidFill>
                <a:latin typeface="Calibri"/>
              </a:rPr>
              <a:t>CSI enhancem</a:t>
            </a:r>
            <a:r>
              <a:rPr lang="en-US" sz="1600" spc="-1" dirty="0">
                <a:solidFill>
                  <a:srgbClr val="000000"/>
                </a:solidFill>
                <a:latin typeface="Calibri"/>
              </a:rPr>
              <a:t>ent such as explicit interference measurement, doppler compensation</a:t>
            </a:r>
            <a:endParaRPr lang="en-US" sz="160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Enhanced Interference Measurement and Feedback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Interference measurement and feedback be improved in NR for enhancing the performance of MU-MIMO. Explicit feedback and feedback compression techniques can be explored as part of this study.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The channel will remain nearly static for fixed and low speed scenario. However, the interference can vary due to various factors like MU-MIMO, scheduling of resources in adjacent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</a:rPr>
              <a:t>gNB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, etc. Explore the possibility of interference only feedback report for the above case.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SRS enhancements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SRS triggering enhancements to improve coverage and throughput </a:t>
            </a:r>
          </a:p>
          <a:p>
            <a:pPr marL="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</a:pPr>
            <a:endParaRPr lang="en-US" sz="2600" b="1" spc="-1" dirty="0">
              <a:solidFill>
                <a:srgbClr val="FF000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</a:pPr>
            <a:r>
              <a:rPr lang="en-US" sz="2600" b="1" spc="-1" dirty="0">
                <a:solidFill>
                  <a:srgbClr val="FF0000"/>
                </a:solidFill>
                <a:latin typeface="Calibri"/>
              </a:rPr>
              <a:t>Status: Our inputs not yet captured in the WID draft </a:t>
            </a:r>
            <a:endParaRPr lang="en-US" sz="2600" b="1" strike="noStrike" spc="-1" dirty="0">
              <a:solidFill>
                <a:srgbClr val="FF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1" strike="noStrike" spc="-1" dirty="0">
                <a:solidFill>
                  <a:srgbClr val="000000"/>
                </a:solidFill>
                <a:latin typeface="Calibri Light"/>
              </a:rPr>
              <a:t>Flexible UL DL resource utilization</a:t>
            </a:r>
            <a:endParaRPr lang="en-US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838080" y="1812600"/>
            <a:ext cx="10515240" cy="46674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Signaling framework for flexible UL DL resource utilization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Study whether existing signaling framework is enough for dynamic resource utilization for multi-TRP with same cell ID scenario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Study enhancements related to semi static UL DL resource utilization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Intra-cell cross-link interference (CLI) management 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Framework for intra-cell CLI measurement and management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Study whether existing signaling techniques are enough to manage intra-cell CLI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trike="noStrike" spc="-1" dirty="0">
                <a:solidFill>
                  <a:srgbClr val="000000"/>
                </a:solidFill>
                <a:latin typeface="Calibri"/>
              </a:rPr>
              <a:t>Enhancement to CLI measurement and reporting techniques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Introduce L1 based CLI measurement and reporting to support dynamic UL DL resource utilization 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SRS configuration sharing among </a:t>
            </a:r>
            <a:r>
              <a:rPr lang="en-US" sz="1600" spc="-1" dirty="0" err="1">
                <a:solidFill>
                  <a:srgbClr val="000000"/>
                </a:solidFill>
                <a:latin typeface="Calibri"/>
              </a:rPr>
              <a:t>gNBs</a:t>
            </a:r>
            <a:r>
              <a:rPr lang="en-US" sz="1600" spc="-1" dirty="0">
                <a:solidFill>
                  <a:srgbClr val="000000"/>
                </a:solidFill>
                <a:latin typeface="Calibri"/>
              </a:rPr>
              <a:t>/TRPs for accurate RSRP measurement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Study any other feature as a part of enhancement to CLI management which was not discussed in Rel.16 due to lack of time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4400" b="1" strike="noStrike" spc="-1" dirty="0">
                <a:solidFill>
                  <a:srgbClr val="000000"/>
                </a:solidFill>
                <a:latin typeface="Calibri Light"/>
              </a:rPr>
              <a:t>Positioning Enhancement</a:t>
            </a:r>
            <a:endParaRPr lang="en-US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838080" y="1524000"/>
            <a:ext cx="10515240" cy="5181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pc="-1" dirty="0">
                <a:solidFill>
                  <a:srgbClr val="000000"/>
                </a:solidFill>
                <a:latin typeface="Calibri"/>
              </a:rPr>
              <a:t>Enhancement in UE based positioning For Rel 17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Same accuracy and reliability for  deep indoor scenario compared with other cases in Rel 16.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Enhanced privacy and security.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Power optimization especially for IoT devices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UE’s with  good coverage/in-coverage can assist UE’s  in partial coverage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Support V2X, IIoT and high mobile </a:t>
            </a:r>
            <a:r>
              <a:rPr lang="en-US" sz="1600" spc="-1" dirty="0" err="1">
                <a:solidFill>
                  <a:srgbClr val="000000"/>
                </a:solidFill>
                <a:latin typeface="Calibri"/>
              </a:rPr>
              <a:t>usecases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pc="-1" dirty="0">
                <a:solidFill>
                  <a:srgbClr val="000000"/>
                </a:solidFill>
                <a:latin typeface="Calibri"/>
              </a:rPr>
              <a:t>Support for positioning in inactive and idle mode in Rel 17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It is beneficial for overhead reduction,  power consumption reduction  and latency reduction.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Enhanced privacy and security.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pc="-1" dirty="0">
                <a:solidFill>
                  <a:srgbClr val="000000"/>
                </a:solidFill>
                <a:latin typeface="Calibri"/>
              </a:rPr>
              <a:t>Support for NavIC in NR and E-UTRA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NavIC WID is agreed in Rel 16 for LTE. Its support needs to be extended further for other RAT in Rel 17.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en-US" sz="1600" b="1" spc="-1" dirty="0">
                <a:solidFill>
                  <a:srgbClr val="000000"/>
                </a:solidFill>
                <a:latin typeface="Calibri"/>
              </a:rPr>
              <a:t>Enhance the A-GNSS support for NB-IoT</a:t>
            </a:r>
          </a:p>
          <a:p>
            <a:pPr marL="285750" indent="-28575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Battery optimization with respect to UE A-GNSS for  NB-IoT should be standardized</a:t>
            </a:r>
            <a:endParaRPr lang="en-US" sz="160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039202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0208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Calibri" pitchFamily="34" charset="0"/>
                <a:cs typeface="Arial" panose="020B0604020202020204" pitchFamily="34" charset="0"/>
              </a:rPr>
              <a:t>IAB enhancements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1348033"/>
            <a:ext cx="10515600" cy="4892511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indent="0" fontAlgn="auto">
              <a:spcBef>
                <a:spcPts val="1001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spc="-1" dirty="0">
                <a:solidFill>
                  <a:srgbClr val="000000"/>
                </a:solidFill>
                <a:latin typeface="Calibri"/>
              </a:rPr>
              <a:t>Resource allocation between backhaul and access links </a:t>
            </a:r>
          </a:p>
          <a:p>
            <a:pPr marL="285750" lvl="2" indent="-285750"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FDM, SDM  and Full duplexing techniques</a:t>
            </a:r>
          </a:p>
          <a:p>
            <a:pPr marL="0" lvl="2">
              <a:spcBef>
                <a:spcPts val="1001"/>
              </a:spcBef>
            </a:pPr>
            <a:endParaRPr lang="en-US" sz="1600" spc="-1" dirty="0">
              <a:solidFill>
                <a:srgbClr val="0000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spc="-1" dirty="0">
                <a:solidFill>
                  <a:srgbClr val="000000"/>
                </a:solidFill>
                <a:latin typeface="Calibri"/>
              </a:rPr>
              <a:t>Power control enhancements</a:t>
            </a:r>
          </a:p>
          <a:p>
            <a:pPr marL="285750" lvl="2" indent="-285750"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To handle Tx from child IAB to parent that overwhelm access UE Tx</a:t>
            </a:r>
          </a:p>
          <a:p>
            <a:pPr marL="0" lvl="2">
              <a:spcBef>
                <a:spcPts val="1001"/>
              </a:spcBef>
            </a:pPr>
            <a:endParaRPr lang="en-US" sz="1600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defRPr/>
            </a:pPr>
            <a:r>
              <a:rPr lang="en-US" b="1" kern="0" spc="-1" dirty="0">
                <a:solidFill>
                  <a:sysClr val="windowText" lastClr="000000"/>
                </a:solidFill>
                <a:latin typeface="Calibri" pitchFamily="34" charset="0"/>
              </a:rPr>
              <a:t>Se</a:t>
            </a:r>
            <a:r>
              <a:rPr lang="en-US" b="1" spc="-1" dirty="0">
                <a:solidFill>
                  <a:srgbClr val="000000"/>
                </a:solidFill>
                <a:latin typeface="Calibri"/>
              </a:rPr>
              <a:t>lf interference and cross interference mitigation</a:t>
            </a:r>
          </a:p>
          <a:p>
            <a:pPr>
              <a:lnSpc>
                <a:spcPct val="100000"/>
              </a:lnSpc>
              <a:spcBef>
                <a:spcPts val="1001"/>
              </a:spcBef>
              <a:defRPr/>
            </a:pPr>
            <a:endParaRPr lang="en-US" b="1" spc="-1" dirty="0">
              <a:solidFill>
                <a:srgbClr val="0000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spc="-1" dirty="0">
                <a:solidFill>
                  <a:srgbClr val="000000"/>
                </a:solidFill>
                <a:latin typeface="Calibri"/>
              </a:rPr>
              <a:t>Timing alignment between backhaul and access links</a:t>
            </a:r>
          </a:p>
          <a:p>
            <a:pPr marL="285750" lvl="2" indent="-285750">
              <a:spcBef>
                <a:spcPts val="1001"/>
              </a:spcBef>
              <a:buFont typeface="Arial" panose="020B0604020202020204" pitchFamily="34" charset="0"/>
              <a:buChar char="•"/>
            </a:pPr>
            <a:r>
              <a:rPr lang="en-US" sz="1600" spc="-1" dirty="0">
                <a:solidFill>
                  <a:srgbClr val="000000"/>
                </a:solidFill>
                <a:latin typeface="Calibri"/>
              </a:rPr>
              <a:t>Study of Case #6 and Case #7 timing</a:t>
            </a:r>
          </a:p>
          <a:p>
            <a:pPr marL="0" lvl="2">
              <a:spcBef>
                <a:spcPts val="1001"/>
              </a:spcBef>
            </a:pPr>
            <a:endParaRPr lang="en-US" sz="1600" spc="-1" dirty="0">
              <a:solidFill>
                <a:srgbClr val="0000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spc="-1" dirty="0">
                <a:solidFill>
                  <a:srgbClr val="000000"/>
                </a:solidFill>
                <a:latin typeface="Calibri"/>
              </a:rPr>
              <a:t>Signaling support for FDM/SDM/Full duplex schemes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</a:endParaRP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3130</TotalTime>
  <Words>787</Words>
  <Application>Microsoft Office PowerPoint</Application>
  <PresentationFormat>Widescreen</PresentationFormat>
  <Paragraphs>77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IAB enhancements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Koteswara Rao</dc:creator>
  <dc:description/>
  <cp:lastModifiedBy>Sai Dhiraj Amuru</cp:lastModifiedBy>
  <cp:revision>429</cp:revision>
  <dcterms:created xsi:type="dcterms:W3CDTF">2019-04-08T08:45:16Z</dcterms:created>
  <dcterms:modified xsi:type="dcterms:W3CDTF">2019-12-02T07:45:59Z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