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1"/>
  </p:sldMasterIdLst>
  <p:notesMasterIdLst>
    <p:notesMasterId r:id="rId43"/>
  </p:notesMasterIdLst>
  <p:handoutMasterIdLst>
    <p:handoutMasterId r:id="rId44"/>
  </p:handoutMasterIdLst>
  <p:sldIdLst>
    <p:sldId id="452" r:id="rId2"/>
    <p:sldId id="920" r:id="rId3"/>
    <p:sldId id="922" r:id="rId4"/>
    <p:sldId id="883" r:id="rId5"/>
    <p:sldId id="921" r:id="rId6"/>
    <p:sldId id="894" r:id="rId7"/>
    <p:sldId id="863" r:id="rId8"/>
    <p:sldId id="911" r:id="rId9"/>
    <p:sldId id="913" r:id="rId10"/>
    <p:sldId id="914" r:id="rId11"/>
    <p:sldId id="927" r:id="rId12"/>
    <p:sldId id="928" r:id="rId13"/>
    <p:sldId id="929" r:id="rId14"/>
    <p:sldId id="930" r:id="rId15"/>
    <p:sldId id="940" r:id="rId16"/>
    <p:sldId id="912" r:id="rId17"/>
    <p:sldId id="931" r:id="rId18"/>
    <p:sldId id="932" r:id="rId19"/>
    <p:sldId id="876" r:id="rId20"/>
    <p:sldId id="937" r:id="rId21"/>
    <p:sldId id="934" r:id="rId22"/>
    <p:sldId id="935" r:id="rId23"/>
    <p:sldId id="936" r:id="rId24"/>
    <p:sldId id="933" r:id="rId25"/>
    <p:sldId id="939" r:id="rId26"/>
    <p:sldId id="938" r:id="rId27"/>
    <p:sldId id="943" r:id="rId28"/>
    <p:sldId id="887" r:id="rId29"/>
    <p:sldId id="919" r:id="rId30"/>
    <p:sldId id="839" r:id="rId31"/>
    <p:sldId id="874" r:id="rId32"/>
    <p:sldId id="899" r:id="rId33"/>
    <p:sldId id="941" r:id="rId34"/>
    <p:sldId id="942" r:id="rId35"/>
    <p:sldId id="866" r:id="rId36"/>
    <p:sldId id="923" r:id="rId37"/>
    <p:sldId id="924" r:id="rId38"/>
    <p:sldId id="925" r:id="rId39"/>
    <p:sldId id="926" r:id="rId40"/>
    <p:sldId id="848" r:id="rId41"/>
    <p:sldId id="908" r:id="rId42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AF2F"/>
    <a:srgbClr val="B1D254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0" autoAdjust="0"/>
    <p:restoredTop sz="94660" autoAdjust="0"/>
  </p:normalViewPr>
  <p:slideViewPr>
    <p:cSldViewPr snapToGrid="0">
      <p:cViewPr varScale="1">
        <p:scale>
          <a:sx n="67" d="100"/>
          <a:sy n="67" d="100"/>
        </p:scale>
        <p:origin x="1224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6"/>
                <c:pt idx="0">
                  <c:v>#90</c:v>
                </c:pt>
                <c:pt idx="1">
                  <c:v>#90bis</c:v>
                </c:pt>
                <c:pt idx="2">
                  <c:v>#91</c:v>
                </c:pt>
                <c:pt idx="3">
                  <c:v>#92</c:v>
                </c:pt>
                <c:pt idx="4">
                  <c:v>#92bis</c:v>
                </c:pt>
                <c:pt idx="5">
                  <c:v>#93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372</c:v>
                </c:pt>
                <c:pt idx="1">
                  <c:v>324</c:v>
                </c:pt>
                <c:pt idx="2">
                  <c:v>387</c:v>
                </c:pt>
                <c:pt idx="3">
                  <c:v>266</c:v>
                </c:pt>
                <c:pt idx="4">
                  <c:v>298</c:v>
                </c:pt>
                <c:pt idx="5">
                  <c:v>382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7855032"/>
        <c:axId val="277856992"/>
      </c:barChart>
      <c:catAx>
        <c:axId val="2778550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77856992"/>
        <c:crosses val="autoZero"/>
        <c:auto val="1"/>
        <c:lblAlgn val="ctr"/>
        <c:lblOffset val="100"/>
        <c:noMultiLvlLbl val="0"/>
      </c:catAx>
      <c:valAx>
        <c:axId val="27785699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7785503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6"/>
                <c:pt idx="0">
                  <c:v>#90</c:v>
                </c:pt>
                <c:pt idx="1">
                  <c:v>#90bis</c:v>
                </c:pt>
                <c:pt idx="2">
                  <c:v>#91</c:v>
                </c:pt>
                <c:pt idx="3">
                  <c:v>#92</c:v>
                </c:pt>
                <c:pt idx="4">
                  <c:v>#92bis</c:v>
                </c:pt>
                <c:pt idx="5">
                  <c:v>#93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2584</c:v>
                </c:pt>
                <c:pt idx="1">
                  <c:v>2774</c:v>
                </c:pt>
                <c:pt idx="2">
                  <c:v>2337</c:v>
                </c:pt>
                <c:pt idx="3">
                  <c:v>2576</c:v>
                </c:pt>
                <c:pt idx="4">
                  <c:v>2230</c:v>
                </c:pt>
                <c:pt idx="5">
                  <c:v>2886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7476016"/>
        <c:axId val="281678656"/>
      </c:barChart>
      <c:catAx>
        <c:axId val="3674760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81678656"/>
        <c:crosses val="autoZero"/>
        <c:auto val="1"/>
        <c:lblAlgn val="ctr"/>
        <c:lblOffset val="100"/>
        <c:noMultiLvlLbl val="0"/>
      </c:catAx>
      <c:valAx>
        <c:axId val="2816786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6747601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6934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6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241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8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828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6023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16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453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32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8207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36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5976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38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354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© 3GPP 2019     RP-192363 RAN4 Status Report to RAN#86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altLang="zh-CN" dirty="0"/>
            </a:br>
            <a:br>
              <a:rPr lang="en-US" altLang="zh-CN" dirty="0"/>
            </a:br>
            <a:endParaRPr lang="en-GB" altLang="zh-CN" dirty="0">
              <a:ea typeface="SimSun" pitchFamily="2" charset="-122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125744" y="4096574"/>
            <a:ext cx="5651369" cy="379414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2000" dirty="0">
                <a:latin typeface="Arial" charset="0"/>
              </a:rPr>
              <a:t>RAN4 Outgoing Chairman:          Xutao Zhou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#8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6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Text Box 65"/>
          <p:cNvSpPr txBox="1">
            <a:spLocks noChangeArrowheads="1"/>
          </p:cNvSpPr>
          <p:nvPr/>
        </p:nvSpPr>
        <p:spPr bwMode="auto">
          <a:xfrm>
            <a:off x="273347" y="258763"/>
            <a:ext cx="71135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#8</a:t>
            </a:r>
            <a:r>
              <a:rPr lang="en-US" altLang="en-US" sz="2000" b="1" i="1" dirty="0">
                <a:latin typeface="Arial" charset="0"/>
                <a:cs typeface="Times New Roman" pitchFamily="18" charset="0"/>
              </a:rPr>
              <a:t>6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RP-19</a:t>
            </a:r>
            <a:r>
              <a:rPr lang="en-US" altLang="en-US" sz="2000" b="1" i="1" dirty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2363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i="1" dirty="0" err="1">
                <a:latin typeface="Arial" charset="0"/>
                <a:cs typeface="Times New Roman" pitchFamily="18" charset="0"/>
              </a:rPr>
              <a:t>Sitges</a:t>
            </a:r>
            <a:r>
              <a:rPr lang="en-US" altLang="zh-CN" sz="2000" b="1" i="1" dirty="0">
                <a:latin typeface="Arial" charset="0"/>
                <a:cs typeface="Times New Roman" pitchFamily="18" charset="0"/>
              </a:rPr>
              <a:t>, Spain, 9</a:t>
            </a:r>
            <a:r>
              <a:rPr lang="en-US" altLang="zh-CN" sz="2000" b="1" i="1" baseline="30000" dirty="0">
                <a:latin typeface="Arial" charset="0"/>
                <a:cs typeface="Times New Roman" pitchFamily="18" charset="0"/>
              </a:rPr>
              <a:t>th</a:t>
            </a:r>
            <a:r>
              <a:rPr lang="en-US" altLang="zh-CN" sz="2000" b="1" i="1" dirty="0">
                <a:latin typeface="Arial" charset="0"/>
                <a:cs typeface="Times New Roman" pitchFamily="18" charset="0"/>
              </a:rPr>
              <a:t> Dec. 2019-12</a:t>
            </a:r>
            <a:r>
              <a:rPr lang="en-US" altLang="zh-CN" sz="2000" b="1" i="1" baseline="30000" dirty="0">
                <a:latin typeface="Arial" charset="0"/>
                <a:cs typeface="Times New Roman" pitchFamily="18" charset="0"/>
              </a:rPr>
              <a:t>th</a:t>
            </a:r>
            <a:r>
              <a:rPr lang="en-US" altLang="zh-CN" sz="2000" b="1" i="1" dirty="0">
                <a:latin typeface="Arial" charset="0"/>
                <a:cs typeface="Times New Roman" pitchFamily="18" charset="0"/>
              </a:rPr>
              <a:t> Dec. 2019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FR2 UE RF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852" y="1516413"/>
            <a:ext cx="8561600" cy="3715463"/>
          </a:xfrm>
        </p:spPr>
        <p:txBody>
          <a:bodyPr/>
          <a:lstStyle/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800" kern="1200" dirty="0"/>
              <a:t>MPE: Based on RAN agreed timeline, RAN4 approve LS to RAN2 on required MAC-CE signalling to address MPE issues.  RAN4 also did not see any needs for RAN1 spec changes. RAN4 will continue discuss the detailed solutions in Q1 2020. 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800" kern="1200" dirty="0"/>
              <a:t>Beam correspondence: WF for side condition for CSI-RS only and SSB only test are approved. WF for BC enhancement was approved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kern="1200" dirty="0"/>
              <a:t>RAN4 also achieve some progress on the objectives including intra-band DL CA, intra-band non-continuous UL CA, inter-band DL CA, MPR enhancement and spherical coverage enhancement </a:t>
            </a:r>
            <a:endParaRPr lang="en-GB" altLang="zh-CN" sz="1800" kern="1200" dirty="0"/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800" kern="1200" dirty="0"/>
              <a:t>RAN4 discussed inter-band uplink CA but no agreement reached. It is proposed to remove this objective from the WI.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kern="1200" dirty="0"/>
              <a:t>SR completion level: 25% for core part, 25% for perf. Part</a:t>
            </a:r>
          </a:p>
          <a:p>
            <a:pPr fontAlgn="ctr"/>
            <a:endParaRPr lang="en-GB" altLang="zh-CN" sz="2400" dirty="0"/>
          </a:p>
          <a:p>
            <a:pPr fontAlgn="ctr"/>
            <a:endParaRPr lang="zh-CN" altLang="zh-CN" sz="2400" dirty="0"/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/>
          </a:p>
          <a:p>
            <a:pPr lvl="1"/>
            <a:endParaRPr lang="ja-JP" altLang="en-US" sz="1050" dirty="0"/>
          </a:p>
          <a:p>
            <a:pPr lvl="2"/>
            <a:endParaRPr lang="en-US" sz="1050" dirty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0106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RRM Requirements Enhancements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FB96F17-E5C7-4F23-BD73-33AB4CECF771}"/>
              </a:ext>
            </a:extLst>
          </p:cNvPr>
          <p:cNvSpPr txBox="1">
            <a:spLocks/>
          </p:cNvSpPr>
          <p:nvPr/>
        </p:nvSpPr>
        <p:spPr bwMode="auto">
          <a:xfrm>
            <a:off x="457200" y="1260835"/>
            <a:ext cx="8229600" cy="502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RRM work started in Q4’19 (work plan approved in Q3’19)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Good progress for SRS carrier switching, multiple </a:t>
            </a:r>
            <a:r>
              <a:rPr lang="en-US" altLang="zh-CN" sz="1600" dirty="0" err="1"/>
              <a:t>SCell</a:t>
            </a:r>
            <a:r>
              <a:rPr lang="en-US" altLang="zh-CN" sz="1600" dirty="0"/>
              <a:t> activation, CGI reading, BWP switching on multiple CCs, inter-frequency measurement without MG and mandatory gap patterns objectives with multiple agreements reached in Q4.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No progress on non-simultaneous UL carrier operation in FR2, and FR2 Inter-band CA objectives due to dependency on the RF room progress.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RAN #86 proposals for updating the WI objectives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RP-192882: Remove objectives “UE specific CBW change”, “Non-simultaneous UL carrier operation in FR2”. Update “Inter-band CA requirement for FR2”  objectives based on RF session progress.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RP-192666: Add objectives on TCI state switch of the CSI-RS for CSI reporting and spatial relation switch for uplink 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SR completion level: 40% for core part, 0% for perf. part.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58076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CSI-RS based L3 Measurement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9191AC5-E7E7-41AC-8160-5797521755C1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RRM Core work started in Q4’19 (work plan approved in Q3’19)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Way forwards on CSI-RS based RRM measurements requirements were approved in R4-1910956 and R4-1913749.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Link-level simulation assumptions for CSI-RS based measurements was approved in R4-1910949.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CSI-RS based intra-frequency and inter-frequency measurement definition is FFS which has a big impact on the progress for several objectives. Candidate definition options identified and to be selected in RAN4 #94.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SR completion level: 30% for core part, 0% for perf. part. </a:t>
            </a:r>
            <a:endParaRPr lang="en-US" altLang="zh-CN" sz="20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88738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High Speed Train Scenarios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C7C006A-1475-4AF1-85E7-326A180FF901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GB" altLang="zh-CN" sz="1800" dirty="0"/>
              <a:t>RRM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WFs on RRM for NR HST were approved in R4-1912781, R4-1915887.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Link-level simulation assumptions agreed in R4-1912841, R4-1912842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LS on the UE capability and network assistance signaling was approved in R4-1915855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altLang="zh-CN" sz="1800" dirty="0"/>
              <a:t>Demodulation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600" dirty="0"/>
              <a:t>Good progress on UE Demodulation. Agreed to define requirements for HST-SFN, HST single tap and fading conditions. Many simulation assumptions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600" dirty="0"/>
              <a:t>Good progress on BS Demodulation. </a:t>
            </a:r>
            <a:r>
              <a:rPr lang="en-US" altLang="zh-CN" sz="1600" dirty="0"/>
              <a:t>Staged approach and prioritization for requirements definition agreed. </a:t>
            </a:r>
            <a:r>
              <a:rPr lang="en-GB" altLang="zh-CN" sz="1600" dirty="0"/>
              <a:t>Many simulation assumptions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LS to RAN2 on the UE capability and network assistance signaling approved in R4-1915916.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600" dirty="0"/>
              <a:t>RAN4 will continue to study </a:t>
            </a:r>
            <a:r>
              <a:rPr lang="en-US" altLang="zh-CN" sz="1600" dirty="0"/>
              <a:t>feasibility and performance benefits of additional transmission schemes in Q1’20.</a:t>
            </a:r>
            <a:endParaRPr lang="en-GB" altLang="zh-CN" sz="16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SR completion level: 50% for core part, 45% for perf. part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835753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Performance requirement enhancement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491DD9-80A2-4C39-9A14-9CF827185831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altLang="zh-CN" sz="1800" dirty="0"/>
              <a:t>Demodulation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600" dirty="0"/>
              <a:t>Good progress on both UE and BS Demodulation including </a:t>
            </a:r>
            <a:r>
              <a:rPr lang="en-US" altLang="zh-CN" sz="1600" dirty="0"/>
              <a:t>UE CA normal demodulation, UE TDD LTE-NR co-existence, UE PMI reporting and BS PUSCH requirements</a:t>
            </a:r>
            <a:endParaRPr lang="en-GB" altLang="zh-CN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UE CA power imbalance: Demod work put on hold in Q4’20 due to lack of RF requirements. WF on Rx image requirements agreed in RAN #93 and Demod work expected to resume in Q1’20.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UE CA CQI requirements: work planned to start in Q1’20 in accordance to WID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RAN #86 proposals for updating the WI objectives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RP-192532: Define UE CA CQI requirements for AWGN case only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SR completion level: 40% for perf. part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862998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FR2 DL 256QAM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491DD9-80A2-4C39-9A14-9CF827185831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RAN4 conclude the feasibility of FR2 DL 256QAM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BS TX EVM core requirement for DL 256QAM FR2 is agreed as 3.5%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SR completion level: 80% for Core part</a:t>
            </a:r>
            <a:r>
              <a:rPr lang="zh-CN" altLang="en-US" sz="1800" dirty="0"/>
              <a:t> </a:t>
            </a:r>
            <a:r>
              <a:rPr lang="en-US" altLang="zh-CN" sz="1800" dirty="0"/>
              <a:t>and 0% for perf. part</a:t>
            </a:r>
            <a:endParaRPr lang="zh-CN" altLang="zh-CN" sz="18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zh-CN" altLang="zh-CN" sz="18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70857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NR – Other WG led items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8315917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Rel-16 NR – </a:t>
            </a:r>
            <a:r>
              <a:rPr lang="en-GB" dirty="0" err="1"/>
              <a:t>eMIMO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534" y="1101634"/>
            <a:ext cx="8561600" cy="5756366"/>
          </a:xfrm>
        </p:spPr>
        <p:txBody>
          <a:bodyPr/>
          <a:lstStyle/>
          <a:p>
            <a:pPr fontAlgn="ctr"/>
            <a:r>
              <a:rPr lang="en-US" altLang="zh-CN" sz="2000" dirty="0"/>
              <a:t>RF</a:t>
            </a:r>
            <a:endParaRPr lang="en-US" sz="2000" dirty="0"/>
          </a:p>
          <a:p>
            <a:pPr lvl="1" fontAlgn="ctr"/>
            <a:r>
              <a:rPr lang="en-US" sz="1600" dirty="0"/>
              <a:t>WF for full power transmission test cases have been approved</a:t>
            </a:r>
          </a:p>
          <a:p>
            <a:pPr lvl="1" fontAlgn="ctr"/>
            <a:r>
              <a:rPr lang="en-US" sz="1600" dirty="0"/>
              <a:t>Simulation assumption for MPR evaluation for pi/2 BPSK DMRS has been approved 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RRM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RRM Core work started in Q4’19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RRM requirement scope agreed in WF R4-1912742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Details of NR </a:t>
            </a:r>
            <a:r>
              <a:rPr lang="en-US" altLang="zh-CN" sz="1600" dirty="0" err="1"/>
              <a:t>eMIMO</a:t>
            </a:r>
            <a:r>
              <a:rPr lang="en-US" altLang="zh-CN" sz="1600" dirty="0"/>
              <a:t> RRM requirement agreed in WF R4-1915850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Reply to RAN1 LS on applicable timing for </a:t>
            </a:r>
            <a:r>
              <a:rPr lang="en-US" altLang="zh-CN" sz="1600" dirty="0" err="1"/>
              <a:t>pathloss</a:t>
            </a:r>
            <a:r>
              <a:rPr lang="en-US" altLang="zh-CN" sz="1600" dirty="0"/>
              <a:t> RS activated/updated by MAC-CE was approved (R4-1915929)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level: 95% for core part, 0% for perf. part</a:t>
            </a:r>
            <a:endParaRPr lang="zh-CN" altLang="zh-CN" sz="1800" dirty="0"/>
          </a:p>
          <a:p>
            <a:pPr marL="0" indent="0" fontAlgn="ctr">
              <a:buNone/>
            </a:pPr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/>
          </a:p>
          <a:p>
            <a:pPr lvl="1"/>
            <a:endParaRPr lang="ja-JP" altLang="en-US" sz="1050" dirty="0"/>
          </a:p>
          <a:p>
            <a:pPr lvl="2"/>
            <a:endParaRPr lang="en-US" sz="1050" dirty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81482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CLI and RIM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800" dirty="0"/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Reporting range for SRS-RSRP and CLI-RSSI were agreed and sent LS to RAN2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CRs for CLI RRM Core requirements agreed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cs typeface="Arial" charset="0"/>
              </a:rPr>
              <a:t>All RRM Core requirements open issues were finalized.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RRM Performance part will start in Q1’20.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SR completion level: RAN4 - 90% for core part, 0% for perf. part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76908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Rel-16 NR – NR-U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534" y="1101634"/>
            <a:ext cx="8561600" cy="5756366"/>
          </a:xfrm>
        </p:spPr>
        <p:txBody>
          <a:bodyPr/>
          <a:lstStyle/>
          <a:p>
            <a:pPr fontAlgn="ctr">
              <a:spcBef>
                <a:spcPts val="0"/>
              </a:spcBef>
              <a:spcAft>
                <a:spcPts val="600"/>
              </a:spcAft>
            </a:pPr>
            <a:endParaRPr lang="en-US" altLang="zh-CN" sz="1800" dirty="0"/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RF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NR-U general SEM is agreed in R4-1915979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WF and draft CRs for other system parameters including channel raster, sync raster, guard-band design were also approved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Input from operators request on band combinations were collected. The WID is supposed to be updated by captured these band combination requests. 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Key agreements are captured in WFs R4-1915777, R4-1912851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Outline specification structure for 36.133 and 38.133 NR-U requirements agreed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RAN #86 proposals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RP-192775: Rapporteur’s views on the remaining open issues and timelines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SR completion level: RAN4 ~ [50]% for Core part</a:t>
            </a:r>
            <a:endParaRPr lang="zh-CN" altLang="zh-CN" sz="1800" dirty="0"/>
          </a:p>
          <a:p>
            <a:pPr fontAlgn="ctr"/>
            <a:endParaRPr lang="en-US" sz="2000" dirty="0"/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/>
          </a:p>
          <a:p>
            <a:pPr lvl="1"/>
            <a:endParaRPr lang="ja-JP" altLang="en-US" sz="1050" dirty="0"/>
          </a:p>
          <a:p>
            <a:pPr lvl="2"/>
            <a:endParaRPr lang="en-US" sz="1050" dirty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6541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Executive Summary – </a:t>
            </a:r>
            <a:r>
              <a:rPr lang="en-US" altLang="zh-CN" dirty="0"/>
              <a:t>RAN4 Chairman election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5DB0B-C0D7-4C62-A89C-F6E83EC7A4B0}" type="slidenum">
              <a:rPr lang="en-GB" altLang="en-US" smtClean="0"/>
              <a:pPr/>
              <a:t>2</a:t>
            </a:fld>
            <a:endParaRPr lang="en-GB" altLang="en-US"/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37307" y="1319328"/>
            <a:ext cx="8901131" cy="405477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altLang="ko-KR" sz="2000" dirty="0"/>
              <a:t>An election for the position of RAN4 Chairmen </a:t>
            </a:r>
            <a:r>
              <a:rPr lang="en-US" altLang="ko-KR" sz="2000" dirty="0"/>
              <a:t>was held in RAN4 #93 meeting. </a:t>
            </a:r>
          </a:p>
          <a:p>
            <a:r>
              <a:rPr lang="en-US" altLang="ko-KR" sz="2000" dirty="0"/>
              <a:t>Result of the election  (Two ballots)</a:t>
            </a:r>
          </a:p>
          <a:p>
            <a:pPr marL="457200" lvl="1" indent="0" eaLnBrk="1" fontAlgn="b" hangingPunct="1">
              <a:buNone/>
            </a:pPr>
            <a:endParaRPr lang="en-US" sz="1600" kern="0" dirty="0"/>
          </a:p>
          <a:p>
            <a:pPr eaLnBrk="1" fontAlgn="b" hangingPunct="1"/>
            <a:endParaRPr lang="en-US" altLang="zh-CN" sz="2000" kern="0" dirty="0"/>
          </a:p>
          <a:p>
            <a:pPr lvl="1" eaLnBrk="1" fontAlgn="b" hangingPunct="1"/>
            <a:endParaRPr lang="en-US" sz="1600" kern="0" dirty="0"/>
          </a:p>
          <a:p>
            <a:pPr lvl="1" eaLnBrk="1" fontAlgn="b" hangingPunct="1"/>
            <a:endParaRPr lang="fi-FI" altLang="ja-JP" sz="1600" kern="0" dirty="0"/>
          </a:p>
          <a:p>
            <a:pPr lvl="1" eaLnBrk="1" fontAlgn="b" hangingPunct="1"/>
            <a:endParaRPr lang="en-US" sz="1600" kern="0" dirty="0"/>
          </a:p>
          <a:p>
            <a:pPr eaLnBrk="1" fontAlgn="b" hangingPunct="1"/>
            <a:endParaRPr lang="en-GB" altLang="zh-CN" sz="2000" dirty="0"/>
          </a:p>
          <a:p>
            <a:pPr eaLnBrk="1" fontAlgn="b" hangingPunct="1"/>
            <a:endParaRPr lang="en-GB" altLang="zh-CN" sz="2000" dirty="0"/>
          </a:p>
          <a:p>
            <a:pPr eaLnBrk="1" fontAlgn="b" hangingPunct="1"/>
            <a:r>
              <a:rPr lang="en-GB" altLang="zh-CN" sz="2000" dirty="0" err="1"/>
              <a:t>Dr.</a:t>
            </a:r>
            <a:r>
              <a:rPr lang="en-GB" altLang="zh-CN" sz="2000" dirty="0"/>
              <a:t> Xiang (Steven) Chen (</a:t>
            </a:r>
            <a:r>
              <a:rPr lang="en-GB" altLang="zh-CN" sz="2000" dirty="0" err="1"/>
              <a:t>Futurewei</a:t>
            </a:r>
            <a:r>
              <a:rPr lang="en-GB" altLang="zh-CN" sz="2000" dirty="0"/>
              <a:t> Technologies / ETSI) was elected as the RAN4 Chairman.</a:t>
            </a:r>
            <a:endParaRPr lang="fi-FI" altLang="ja-JP" sz="1050" kern="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kern="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A633BD-F5A6-41D1-917B-BA8DB2929A3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60" y="2272707"/>
            <a:ext cx="3600000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43A0BA-EF10-4FAB-B1E9-16B18049682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72706"/>
            <a:ext cx="3600000" cy="180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0190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dirty="0" err="1"/>
              <a:t>eURLLC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37C937C-DB19-4BB4-ACA7-753CCF72197E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RRM</a:t>
            </a:r>
            <a:endParaRPr lang="en-US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RAN4 agreed not to introduce a mechanism to prevent RLF for URLLC in the scope of R16 NR </a:t>
            </a:r>
            <a:r>
              <a:rPr lang="en-US" sz="1600" dirty="0" err="1"/>
              <a:t>eURLLC</a:t>
            </a:r>
            <a:r>
              <a:rPr lang="en-US" sz="1600" dirty="0"/>
              <a:t> WI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RRM Core/Performance work is finalized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Demodulation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Good progress achieved on test feasibility for 10</a:t>
            </a:r>
            <a:r>
              <a:rPr lang="en-US" sz="1600" baseline="30000" dirty="0"/>
              <a:t>-5 </a:t>
            </a:r>
            <a:r>
              <a:rPr lang="en-US" sz="1600" dirty="0"/>
              <a:t>BLER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Key agreement captured in R4-1912725, R4-1915866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In RAN4 #94 companies should present their evaluation of test time and their preferred methodology to conclude on test feasibility</a:t>
            </a:r>
            <a:endParaRPr lang="ru-RU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Initial scope on UE and BS demodulation requirements agreed in WF R4-1915913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</a:t>
            </a:r>
            <a:r>
              <a:rPr lang="en-US" altLang="zh-CN" sz="1800" kern="0" dirty="0">
                <a:cs typeface="+mn-cs"/>
              </a:rPr>
              <a:t>: 95% for core part, 20% for perf. part</a:t>
            </a:r>
            <a:endParaRPr lang="zh-CN" altLang="zh-CN" sz="1800" kern="0" dirty="0">
              <a:cs typeface="+mn-cs"/>
            </a:endParaRPr>
          </a:p>
          <a:p>
            <a:pPr marL="800100" lvl="3" indent="-342900">
              <a:spcBef>
                <a:spcPts val="0"/>
              </a:spcBef>
              <a:spcAft>
                <a:spcPts val="600"/>
              </a:spcAft>
              <a:buFont typeface="Arial" charset="0"/>
              <a:buBlip>
                <a:blip r:embed="rId2"/>
              </a:buBlip>
            </a:pP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429253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Power Saving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D528C2F-EA1F-4313-9A61-B3A4F017C5EC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Font typeface="Arial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RF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No consensus reached on switching time for MIMO layer adaptation </a:t>
            </a:r>
            <a:endParaRPr lang="en-US" sz="1600" dirty="0"/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Font typeface="Arial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Way forwards on RRM measurement relaxation for Power Saving were agreed (R4-1910948 and R4-1915946)</a:t>
            </a:r>
            <a:endParaRPr lang="en-US" altLang="zh-CN" sz="1600" dirty="0"/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</a:t>
            </a:r>
            <a:r>
              <a:rPr lang="en-US" altLang="zh-CN" sz="1800" kern="0" dirty="0">
                <a:ea typeface="+mn-ea"/>
                <a:cs typeface="+mn-cs"/>
              </a:rPr>
              <a:t>: 90% for core part, 0% for perf. part</a:t>
            </a:r>
            <a:endParaRPr lang="zh-CN" altLang="zh-CN" sz="1800" kern="0" dirty="0">
              <a:ea typeface="+mn-ea"/>
              <a:cs typeface="+mn-cs"/>
            </a:endParaRPr>
          </a:p>
          <a:p>
            <a:pPr marL="800100" lvl="3" indent="-342900">
              <a:buFont typeface="Arial" charset="0"/>
              <a:buBlip>
                <a:blip r:embed="rId2"/>
              </a:buBlip>
            </a:pP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96324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Positioning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E2B00-F2F6-4E6D-9A05-40A066AA72D0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Font typeface="Arial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RRM Core work started in Q4’19 (only work plan approved in Q3’19)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Skeleton for the TS 38.133 agreed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System level simulation assumptions approved in R4-1912732.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Ad-hoc minutes for NR Positioning RRM work were approved in R4-1912793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RAN4 WG endorsed ad-hoc meeting minutes for NR Positioning RRM in R4-1915848 and agreed on a way-forward for NR Positioning R4-1915854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Link level simulation assumption for PRS RSTD that were agreed in R4-1915802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Reference Point for UE and </a:t>
            </a:r>
            <a:r>
              <a:rPr lang="en-US" altLang="zh-CN" sz="1600" dirty="0" err="1"/>
              <a:t>gNB</a:t>
            </a:r>
            <a:r>
              <a:rPr lang="en-US" altLang="zh-CN" sz="1600" dirty="0"/>
              <a:t> Timing Measurements agreed and LS to RAN1 was sent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No final decision whether to define </a:t>
            </a:r>
            <a:r>
              <a:rPr lang="en-US" altLang="zh-CN" sz="1600" dirty="0" err="1"/>
              <a:t>gNB</a:t>
            </a:r>
            <a:r>
              <a:rPr lang="en-US" altLang="zh-CN" sz="1600" dirty="0"/>
              <a:t> RRM performance requirements in R16 timeframe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</a:t>
            </a:r>
            <a:r>
              <a:rPr lang="en-US" altLang="zh-CN" sz="1800" kern="0" dirty="0">
                <a:cs typeface="+mn-cs"/>
              </a:rPr>
              <a:t>: 80% for core part, 0% for perf. part</a:t>
            </a:r>
            <a:endParaRPr lang="zh-CN" altLang="zh-CN" sz="1800" kern="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80630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5G V2X and NR </a:t>
            </a:r>
            <a:r>
              <a:rPr lang="en-GB" dirty="0" err="1"/>
              <a:t>sidelink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5421"/>
            <a:ext cx="8229600" cy="4525963"/>
          </a:xfrm>
        </p:spPr>
        <p:txBody>
          <a:bodyPr/>
          <a:lstStyle/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800" dirty="0">
                <a:ea typeface="+mn-ea"/>
                <a:cs typeface="+mn-cs"/>
              </a:rPr>
              <a:t>Several response LS to other WG were discussed in RAN4 and approved on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AGC settling time for PSFCH</a:t>
            </a:r>
            <a:endParaRPr lang="zh-CN" altLang="zh-CN" sz="1600" kern="1200" dirty="0">
              <a:ea typeface="+mn-ea"/>
              <a:cs typeface="Arial" charset="0"/>
            </a:endParaRP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NR V2X cross-RAT configuration</a:t>
            </a:r>
            <a:endParaRPr lang="zh-CN" altLang="zh-CN" sz="1600" kern="1200" dirty="0">
              <a:ea typeface="+mn-ea"/>
              <a:cs typeface="Arial" charset="0"/>
            </a:endParaRP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Simultaneous transmission of PSFCH</a:t>
            </a:r>
            <a:endParaRPr lang="zh-CN" altLang="zh-CN" sz="1600" kern="1200" dirty="0">
              <a:ea typeface="+mn-ea"/>
              <a:cs typeface="Arial" charset="0"/>
            </a:endParaRP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UL-SL prioritization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600" kern="1200" dirty="0">
                <a:ea typeface="+mn-ea"/>
                <a:cs typeface="Arial" charset="0"/>
              </a:rPr>
              <a:t>Transient period for SSB design</a:t>
            </a:r>
            <a:r>
              <a:rPr lang="en-US" sz="1600" kern="1200" dirty="0">
                <a:ea typeface="+mn-ea"/>
                <a:cs typeface="Arial" charset="0"/>
              </a:rPr>
              <a:t> 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800" dirty="0">
                <a:ea typeface="+mn-ea"/>
                <a:cs typeface="+mn-cs"/>
              </a:rPr>
              <a:t>RF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RAN4 agreed the V2X operation scenarios and prioritizations </a:t>
            </a:r>
            <a:endParaRPr lang="en-US" sz="1600" kern="1200" dirty="0">
              <a:ea typeface="+mn-ea"/>
              <a:cs typeface="Arial" charset="0"/>
            </a:endParaRP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Several TPs on system parameters and RF requirements for both unlicensed band licensed bands were approved 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800" dirty="0">
                <a:ea typeface="+mn-ea"/>
                <a:cs typeface="+mn-cs"/>
              </a:rPr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GB" sz="1600" kern="1200" dirty="0">
                <a:ea typeface="+mn-ea"/>
                <a:cs typeface="Arial" charset="0"/>
              </a:rPr>
              <a:t>WFs for NR V2X RRM requirements scope were approved in R4-1912708, </a:t>
            </a:r>
            <a:r>
              <a:rPr lang="en-US" sz="1600" kern="1200" dirty="0">
                <a:ea typeface="+mn-ea"/>
                <a:cs typeface="Arial" charset="0"/>
              </a:rPr>
              <a:t>R4-1915783</a:t>
            </a:r>
            <a:endParaRPr lang="en-GB" sz="1600" kern="1200" dirty="0">
              <a:ea typeface="+mn-ea"/>
              <a:cs typeface="Arial" charset="0"/>
            </a:endParaRP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Link-level simulation assumption agreed (R4-1912828)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Initial Draft CRs were endorsed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</a:t>
            </a:r>
            <a:r>
              <a:rPr lang="en-US" altLang="zh-CN" sz="1800" dirty="0">
                <a:ea typeface="+mn-ea"/>
                <a:cs typeface="+mn-cs"/>
              </a:rPr>
              <a:t>: 85% for core part, 0% for perf. part</a:t>
            </a:r>
            <a:endParaRPr lang="zh-CN" altLang="zh-CN" sz="1800" dirty="0">
              <a:ea typeface="+mn-ea"/>
              <a:cs typeface="+mn-cs"/>
            </a:endParaRPr>
          </a:p>
          <a:p>
            <a:pPr marL="800100" lvl="3" indent="-342900">
              <a:buBlip>
                <a:blip r:embed="rId2"/>
              </a:buBlip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840469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NR Mobility Enhancement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800" dirty="0"/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Key agreements captured in WFs R4-1913436 and R4-1911041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LS to RAN2 on NR Mobility Enhancements agreed in R4-1912707	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Reply LS to RAN2 on UE capabilities on DAPS HO agreed in R4-1915781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Initial Draft CRs were endorsed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SR completion level: 70% for core part, 0% for perf. part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6191948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MR-DC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61F58AB-9E98-4BEF-B96E-5453EFC1A7A1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RRM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WFs on MR-DC RRM requirements agreed in R4-1912717, R4-1915842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Reply LS to RAN2 on direct </a:t>
            </a:r>
            <a:r>
              <a:rPr lang="en-US" sz="1600" dirty="0" err="1"/>
              <a:t>SCell</a:t>
            </a:r>
            <a:r>
              <a:rPr lang="en-US" sz="1600" dirty="0"/>
              <a:t> activation in RRC resume message was approved in R4-1915844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Discussion on support of asynchronous and synchronous NR-NR DC is subject to RAN1 progress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</a:t>
            </a:r>
            <a:r>
              <a:rPr lang="en-US" altLang="zh-CN" sz="1800" kern="0" dirty="0">
                <a:cs typeface="+mn-cs"/>
              </a:rPr>
              <a:t>: 95% for core part, 20% for perf. part</a:t>
            </a:r>
            <a:endParaRPr lang="zh-CN" altLang="zh-CN" sz="1800" kern="0" dirty="0">
              <a:cs typeface="+mn-cs"/>
            </a:endParaRPr>
          </a:p>
          <a:p>
            <a:pPr marL="800100" lvl="3" indent="-342900">
              <a:spcBef>
                <a:spcPts val="0"/>
              </a:spcBef>
              <a:spcAft>
                <a:spcPts val="600"/>
              </a:spcAft>
              <a:buFont typeface="Arial" charset="0"/>
              <a:buBlip>
                <a:blip r:embed="rId2"/>
              </a:buBlip>
            </a:pP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3462294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IAB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D2C6531-CCFA-42C7-AC5F-D17107F2C970}"/>
              </a:ext>
            </a:extLst>
          </p:cNvPr>
          <p:cNvSpPr txBox="1">
            <a:spLocks/>
          </p:cNvSpPr>
          <p:nvPr/>
        </p:nvSpPr>
        <p:spPr bwMode="auto">
          <a:xfrm>
            <a:off x="457200" y="1208988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General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TS skeleton and skeleton was during e-mail discussion which is supposed to be approved before Feb meeting 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RF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A set of agreements for RF requirements for both IAB MT and IAB DU 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800" dirty="0"/>
              <a:t>RRM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RRM Core work started in Q4’19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 err="1"/>
              <a:t>T_delta</a:t>
            </a:r>
            <a:r>
              <a:rPr lang="en-US" altLang="zh-CN" sz="1600" dirty="0"/>
              <a:t> for IAB OTA timing alignment agreed and LS to RAN1 approved (R4-1912714)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RAN4 spend substantial efforts to agree on a set of IAB RRM requirements to be defined in Rel-16 timeframe.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Limited progress with details of the exact RRM requirements.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RAN #86 proposals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RP-192949: propose to define additional “</a:t>
            </a:r>
            <a:r>
              <a:rPr lang="en-US" altLang="ja-JP" sz="1600" dirty="0"/>
              <a:t>RLM and BFD/BFR requirements for the MT”</a:t>
            </a:r>
            <a:endParaRPr lang="ja-JP" altLang="en-US" sz="1600" dirty="0"/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level: RAN4 - 40% for core part, 0% for perf. part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1387999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SRVCC from 5G to 3G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D2C6531-CCFA-42C7-AC5F-D17107F2C970}"/>
              </a:ext>
            </a:extLst>
          </p:cNvPr>
          <p:cNvSpPr txBox="1">
            <a:spLocks/>
          </p:cNvSpPr>
          <p:nvPr/>
        </p:nvSpPr>
        <p:spPr bwMode="auto">
          <a:xfrm>
            <a:off x="372358" y="12137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2000" dirty="0"/>
              <a:t>RRM requirements were finalized</a:t>
            </a:r>
          </a:p>
          <a:p>
            <a:r>
              <a:rPr lang="en-US" altLang="zh-CN" sz="2000" dirty="0"/>
              <a:t>CRs to TS 38.133 were agreed </a:t>
            </a:r>
          </a:p>
          <a:p>
            <a:r>
              <a:rPr lang="en-US" altLang="zh-CN" sz="2000" dirty="0"/>
              <a:t>SR completion level</a:t>
            </a:r>
            <a:r>
              <a:rPr lang="en-US" altLang="zh-CN" sz="2000" kern="0" dirty="0"/>
              <a:t>: 95% for core part, 0% for perf. part</a:t>
            </a:r>
            <a:endParaRPr lang="zh-CN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42126584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-200850"/>
            <a:ext cx="7452360" cy="1143000"/>
          </a:xfrm>
        </p:spPr>
        <p:txBody>
          <a:bodyPr/>
          <a:lstStyle/>
          <a:p>
            <a:r>
              <a:rPr lang="en-GB" dirty="0"/>
              <a:t>Rel-16 NR –Spectrum WI(1/2)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26984"/>
            <a:ext cx="8561600" cy="5756366"/>
          </a:xfrm>
        </p:spPr>
        <p:txBody>
          <a:bodyPr/>
          <a:lstStyle/>
          <a:p>
            <a:r>
              <a:rPr lang="en-US" sz="2000" kern="1200" dirty="0"/>
              <a:t>Completed items are summarized in slide 7 </a:t>
            </a:r>
          </a:p>
          <a:p>
            <a:r>
              <a:rPr lang="en-US" sz="2000" kern="1200" dirty="0"/>
              <a:t>Band n26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Emission requirements and REFSENS were agreed </a:t>
            </a:r>
          </a:p>
          <a:p>
            <a:r>
              <a:rPr lang="en-US" sz="2000" kern="1200" dirty="0"/>
              <a:t>Band n259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WF for UE and BS RF requirements were approved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No consensus on the multi-band relaxation </a:t>
            </a:r>
            <a:endParaRPr lang="en-GB" sz="1600" kern="1200" dirty="0">
              <a:ea typeface="+mn-ea"/>
              <a:cs typeface="Arial" charset="0"/>
            </a:endParaRPr>
          </a:p>
          <a:p>
            <a:r>
              <a:rPr lang="en-US" altLang="zh-CN" sz="2000" kern="1200" dirty="0"/>
              <a:t>Addition of channel BW in NR band n1</a:t>
            </a:r>
            <a:r>
              <a:rPr lang="en-GB" sz="2000" kern="1200" dirty="0"/>
              <a:t> (</a:t>
            </a:r>
            <a:r>
              <a:rPr lang="en-US" altLang="zh-CN" sz="2000" kern="1200" dirty="0"/>
              <a:t>NR_n1_BW &amp; NR_n1_BW2) </a:t>
            </a:r>
            <a:endParaRPr lang="en-GB" sz="2000" kern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sz="1600" kern="1200" dirty="0">
                <a:ea typeface="+mn-ea"/>
                <a:cs typeface="Arial" charset="0"/>
              </a:rPr>
              <a:t>50MHz is proposed to be added in NR_n1_BW2 WI </a:t>
            </a:r>
          </a:p>
          <a:p>
            <a:r>
              <a:rPr lang="en-US" altLang="zh-CN" sz="2000" kern="1200" dirty="0"/>
              <a:t>Addition of wider channel bandwidths in NR band n28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BS-BS co-existence, UE spurious emission, Delta MPR for 30MHz</a:t>
            </a:r>
          </a:p>
          <a:p>
            <a:r>
              <a:rPr lang="en-US" altLang="zh-CN" sz="2000" kern="1200" dirty="0"/>
              <a:t>29 </a:t>
            </a:r>
            <a:r>
              <a:rPr lang="en-US" altLang="zh-CN" sz="2000" kern="1200" dirty="0" err="1"/>
              <a:t>dBm</a:t>
            </a:r>
            <a:r>
              <a:rPr lang="en-US" altLang="zh-CN" sz="2000" kern="1200" dirty="0"/>
              <a:t> UE Power Class for LTE band 41 and NR Band n41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RAN4 approved the WF on power class and tolerance requirements in R4-1916179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RAN4 discussed regulatory requirements and A-MPR improvement. No agreements yet. </a:t>
            </a:r>
          </a:p>
          <a:p>
            <a:pPr marL="0" indent="0" fontAlgn="ctr">
              <a:buNone/>
            </a:pPr>
            <a:r>
              <a:rPr lang="en-US" sz="2000" dirty="0">
                <a:ea typeface="MS PGothic" panose="020B0600070205080204" pitchFamily="50" charset="-128"/>
              </a:rPr>
              <a:t> </a:t>
            </a: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endParaRPr lang="en-US" sz="1600" dirty="0"/>
          </a:p>
          <a:p>
            <a:pPr lvl="1"/>
            <a:endParaRPr lang="ja-JP" altLang="en-US" sz="1600" dirty="0"/>
          </a:p>
          <a:p>
            <a:pPr lvl="2"/>
            <a:endParaRPr lang="en-US" sz="1600" dirty="0"/>
          </a:p>
          <a:p>
            <a:endParaRPr lang="en-US" sz="2000" dirty="0"/>
          </a:p>
          <a:p>
            <a:endParaRPr lang="en-US" dirty="0"/>
          </a:p>
          <a:p>
            <a:endParaRPr lang="en-US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43672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-200850"/>
            <a:ext cx="7452360" cy="1143000"/>
          </a:xfrm>
        </p:spPr>
        <p:txBody>
          <a:bodyPr/>
          <a:lstStyle/>
          <a:p>
            <a:r>
              <a:rPr lang="en-GB" dirty="0"/>
              <a:t>Rel-16 NR –Spectrum WI(2/2)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900" y="1184184"/>
            <a:ext cx="8561600" cy="5756366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kern="1200" dirty="0">
                <a:ea typeface="+mn-ea"/>
                <a:cs typeface="+mn-cs"/>
              </a:rPr>
              <a:t>Addition of asymmetric channel bandwidth for NR band n66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600" kern="1200" dirty="0">
                <a:ea typeface="+mn-ea"/>
                <a:cs typeface="Arial" charset="0"/>
              </a:rPr>
              <a:t>WF on support of asymmetric channel bandwidth for n66 was approved in R4-191618</a:t>
            </a:r>
            <a:endParaRPr lang="en-US" altLang="zh-CN" sz="1600" kern="1200" dirty="0">
              <a:ea typeface="+mn-ea"/>
              <a:cs typeface="Arial" charset="0"/>
            </a:endParaRPr>
          </a:p>
          <a:p>
            <a:pPr marL="342900" lvl="1" indent="-342900">
              <a:buBlip>
                <a:blip r:embed="rId2"/>
              </a:buBlip>
            </a:pPr>
            <a:endParaRPr lang="en-US" altLang="zh-CN" sz="2000" kern="1200" dirty="0">
              <a:ea typeface="+mn-ea"/>
              <a:cs typeface="+mn-cs"/>
            </a:endParaRPr>
          </a:p>
          <a:p>
            <a:pPr marL="342900" lvl="1" indent="-342900">
              <a:buBlip>
                <a:blip r:embed="rId2"/>
              </a:buBlip>
            </a:pPr>
            <a:r>
              <a:rPr lang="en-US" altLang="zh-CN" sz="2000" kern="1200" dirty="0">
                <a:ea typeface="+mn-ea"/>
                <a:cs typeface="+mn-cs"/>
              </a:rPr>
              <a:t>Introduction of NR FDD bands with variable duplex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It is identified that </a:t>
            </a:r>
            <a:r>
              <a:rPr lang="en-GB" sz="1600" kern="1200" dirty="0">
                <a:ea typeface="+mn-ea"/>
                <a:cs typeface="Arial" charset="0"/>
              </a:rPr>
              <a:t>t</a:t>
            </a:r>
            <a:r>
              <a:rPr lang="en-GB" altLang="zh-CN" sz="1600" kern="1200" dirty="0">
                <a:ea typeface="+mn-ea"/>
                <a:cs typeface="Arial" charset="0"/>
              </a:rPr>
              <a:t>iming mask requirement shall be defined as generic requirements for all the bands including New FDD </a:t>
            </a:r>
            <a:r>
              <a:rPr lang="en-GB" altLang="zh-CN" sz="1600" kern="1200" dirty="0" err="1">
                <a:ea typeface="+mn-ea"/>
                <a:cs typeface="Arial" charset="0"/>
              </a:rPr>
              <a:t>bandwih</a:t>
            </a:r>
            <a:r>
              <a:rPr lang="en-GB" altLang="zh-CN" sz="1600" kern="1200" dirty="0">
                <a:ea typeface="+mn-ea"/>
                <a:cs typeface="Arial" charset="0"/>
              </a:rPr>
              <a:t> variable duplex and other bands with uplink sharing </a:t>
            </a:r>
            <a:endParaRPr lang="zh-CN" altLang="zh-CN" sz="1600" kern="1200" dirty="0">
              <a:ea typeface="+mn-ea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RAN4 chairman proposed to define the generic requirements in separate WIs and close WI with band specific requirements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RAN4 has technically endorsed CRs to 38.104 and 38.141-1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Companies submit the company CRs to RAN #86 to close the W</a:t>
            </a:r>
            <a:r>
              <a:rPr lang="en-US" altLang="zh-CN" sz="1600" kern="1200" dirty="0">
                <a:ea typeface="+mn-ea"/>
                <a:cs typeface="Arial" charset="0"/>
              </a:rPr>
              <a:t>Is</a:t>
            </a:r>
          </a:p>
          <a:p>
            <a:pPr lvl="1" fontAlgn="ctr"/>
            <a:r>
              <a:rPr lang="en-US" altLang="zh-CN" sz="1600" kern="1200" dirty="0">
                <a:solidFill>
                  <a:srgbClr val="FF0000"/>
                </a:solidFill>
                <a:ea typeface="+mn-ea"/>
                <a:cs typeface="Arial" charset="0"/>
              </a:rPr>
              <a:t>Action to RAN</a:t>
            </a:r>
          </a:p>
          <a:p>
            <a:pPr lvl="2" fontAlgn="ctr"/>
            <a:r>
              <a:rPr lang="en-US" altLang="zh-CN" sz="1600" kern="1200" dirty="0">
                <a:ea typeface="+mn-ea"/>
                <a:cs typeface="Arial" charset="0"/>
              </a:rPr>
              <a:t>RAN guideline on which WI to capture generic requirements of timing mask is needed. Based on guideline, RAN decision on handling company CRs and also completion of WI is needed</a:t>
            </a:r>
          </a:p>
          <a:p>
            <a:pPr fontAlgn="ctr"/>
            <a:endParaRPr lang="en-US" sz="2400" dirty="0"/>
          </a:p>
          <a:p>
            <a:pPr lvl="1"/>
            <a:endParaRPr lang="ja-JP" altLang="en-US" sz="1600" dirty="0"/>
          </a:p>
          <a:p>
            <a:pPr lvl="2"/>
            <a:endParaRPr lang="en-US" sz="1600" dirty="0"/>
          </a:p>
          <a:p>
            <a:endParaRPr lang="en-US" sz="2000" dirty="0"/>
          </a:p>
          <a:p>
            <a:endParaRPr lang="en-US" dirty="0"/>
          </a:p>
          <a:p>
            <a:endParaRPr lang="en-US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7619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Executive Summary – NR </a:t>
            </a:r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903238"/>
            <a:ext cx="8901131" cy="539629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ko-KR" sz="2000" dirty="0"/>
              <a:t>Rel-15 NR</a:t>
            </a:r>
          </a:p>
          <a:p>
            <a:pPr lvl="1"/>
            <a:r>
              <a:rPr lang="en-US" altLang="en-US" sz="1600" dirty="0"/>
              <a:t>Still high load with </a:t>
            </a:r>
            <a:r>
              <a:rPr lang="en-US" altLang="zh-CN" sz="1600" dirty="0"/>
              <a:t>Rel-15 NR maintenance in Q4’19</a:t>
            </a:r>
            <a:endParaRPr lang="en-US" altLang="en-US" sz="1600" dirty="0"/>
          </a:p>
          <a:p>
            <a:pPr lvl="1"/>
            <a:r>
              <a:rPr lang="en-US" altLang="zh-CN" sz="1600" dirty="0"/>
              <a:t>Rel-16 RF Core maintenance</a:t>
            </a:r>
          </a:p>
          <a:p>
            <a:pPr lvl="2"/>
            <a:r>
              <a:rPr lang="en-US" altLang="zh-CN" sz="1200" dirty="0"/>
              <a:t>Several open issues are finalized or moved to ongoing Rel-16 WIs </a:t>
            </a:r>
          </a:p>
          <a:p>
            <a:pPr lvl="1"/>
            <a:r>
              <a:rPr lang="en-US" altLang="ko-KR" sz="1600" dirty="0"/>
              <a:t>Rel-15 NR RRM Core part maintenance </a:t>
            </a:r>
          </a:p>
          <a:p>
            <a:pPr lvl="2"/>
            <a:r>
              <a:rPr lang="en-US" altLang="ko-KR" sz="1200" dirty="0"/>
              <a:t>Several issues to be finalized or dropped out of R15 in Q1’20 incl. one shot timing adjustment requirements</a:t>
            </a:r>
          </a:p>
          <a:p>
            <a:pPr lvl="2"/>
            <a:r>
              <a:rPr lang="en-US" altLang="zh-CN" sz="1200" dirty="0"/>
              <a:t>RRM requirements TCI state switch of the CSI-RS for CSI reporting and spatial relation switch for uplink were agreed to be deprioritized in R15 and proposed to be considered in R16 (R4-1915937)</a:t>
            </a:r>
          </a:p>
          <a:p>
            <a:pPr lvl="1"/>
            <a:r>
              <a:rPr lang="en-US" altLang="ko-KR" sz="1600" dirty="0"/>
              <a:t>Rel-15 NR Performance part maintenance</a:t>
            </a:r>
          </a:p>
          <a:p>
            <a:pPr lvl="2"/>
            <a:r>
              <a:rPr lang="en-US" altLang="ko-KR" sz="1200" dirty="0"/>
              <a:t>Many RRM performance test cases defined</a:t>
            </a:r>
          </a:p>
          <a:p>
            <a:pPr lvl="2"/>
            <a:r>
              <a:rPr lang="en-US" altLang="zh-CN" sz="1200" dirty="0"/>
              <a:t>UE Demodulation/CSI requirements finalized</a:t>
            </a:r>
          </a:p>
          <a:p>
            <a:pPr lvl="2"/>
            <a:r>
              <a:rPr lang="en-US" altLang="ko-KR" sz="1200" dirty="0"/>
              <a:t>BS demodulation requirements finalized</a:t>
            </a:r>
          </a:p>
          <a:p>
            <a:pPr lvl="1"/>
            <a:r>
              <a:rPr lang="en-US" altLang="ko-KR" sz="1600" dirty="0"/>
              <a:t>Expect reduction in number of CRs for R15 NR in Q1’20 but still need to reserve TUs for maintenance</a:t>
            </a:r>
          </a:p>
          <a:p>
            <a:pPr marL="342900" lvl="2" indent="-342900">
              <a:buBlip>
                <a:blip r:embed="rId2"/>
              </a:buBlip>
            </a:pPr>
            <a:r>
              <a:rPr lang="en-US" altLang="en-US" dirty="0">
                <a:cs typeface="+mn-cs"/>
              </a:rPr>
              <a:t>Rel-16 NR </a:t>
            </a:r>
          </a:p>
          <a:p>
            <a:pPr lvl="1"/>
            <a:r>
              <a:rPr lang="en-US" altLang="en-US" sz="1600" dirty="0"/>
              <a:t>Good progress for Rel-16 NR WI/SI for both spectrum and non-spectrum. </a:t>
            </a:r>
          </a:p>
          <a:p>
            <a:pPr lvl="1"/>
            <a:r>
              <a:rPr lang="en-US" altLang="zh-CN" sz="1600" dirty="0"/>
              <a:t>For selected Rel-16 WIs the completed level is low and it may be challenging to achieve completion with current TU allocation in Q1’20</a:t>
            </a:r>
          </a:p>
        </p:txBody>
      </p:sp>
      <p:sp>
        <p:nvSpPr>
          <p:cNvPr id="5" name="矩形 4"/>
          <p:cNvSpPr/>
          <p:nvPr/>
        </p:nvSpPr>
        <p:spPr bwMode="auto">
          <a:xfrm>
            <a:off x="3947772" y="834081"/>
            <a:ext cx="2537254" cy="6178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9891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Rel-16 Basket WI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907" y="636841"/>
            <a:ext cx="8229600" cy="4525963"/>
          </a:xfrm>
        </p:spPr>
        <p:txBody>
          <a:bodyPr/>
          <a:lstStyle/>
          <a:p>
            <a:r>
              <a:rPr lang="en-US" sz="2000" dirty="0"/>
              <a:t>Rel-16 NR Basket WI Status Report</a:t>
            </a: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r>
              <a:rPr lang="en-US" altLang="ja-JP" sz="2000" dirty="0">
                <a:ea typeface="MS PGothic" panose="020B0600070205080204" pitchFamily="50" charset="-128"/>
              </a:rPr>
              <a:t>Above revised WIDs have been endorsed by RAN4</a:t>
            </a:r>
          </a:p>
          <a:p>
            <a:pPr marL="457200" lvl="1" indent="0">
              <a:buNone/>
            </a:pPr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6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30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119904"/>
              </p:ext>
            </p:extLst>
          </p:nvPr>
        </p:nvGraphicFramePr>
        <p:xfrm>
          <a:off x="300907" y="1019386"/>
          <a:ext cx="8381999" cy="42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3712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Revised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dirty="0"/>
                        <a:t>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intra-band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3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RP-192869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RP-192868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4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3134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2 bands DL with 2 bands UL (1 LTE band + 1 NR band)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RP-192741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RP-192742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3134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3 bands DL with 2 bands UL (2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RP-192814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RP-192815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31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 (3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31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 (4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RP-192767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RP-192768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 (5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RP-192779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of x bands (</a:t>
                      </a:r>
                      <a:r>
                        <a:rPr lang="en-US" altLang="zh-CN" sz="1400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xDL</a:t>
                      </a: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/1UL x=1.2,3,4) LTE and 2 NR bands (2DL/1UL);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RP-192593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R4-192592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3 bands DL with 3 bands UL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RP-192538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RP-192537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2 bands DL with up to 2 bands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RP-192614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RP-192615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3 bands DL with 2 bands UL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RP-192616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RP-192617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3281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Rel-16 NR – 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r>
              <a:rPr lang="en-US" sz="2000" kern="1200" dirty="0"/>
              <a:t>7-24 GHz </a:t>
            </a:r>
          </a:p>
          <a:p>
            <a:pPr lvl="1" fontAlgn="ctr"/>
            <a:r>
              <a:rPr lang="en-US" sz="1800" dirty="0"/>
              <a:t>Several TPs for system parameters, BS RF and UE RF were approved</a:t>
            </a:r>
          </a:p>
          <a:p>
            <a:r>
              <a:rPr lang="en-US" sz="2000" kern="1200" dirty="0"/>
              <a:t>MIMO OTA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RAN4 concluded all the open issues, including the test metrics and test methods, for FR1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RAN4 also achieve the progress on test methods for FR2 and further extension (1 quarter) is needed to complete the FR2 test methods</a:t>
            </a:r>
            <a:endParaRPr lang="en-GB" altLang="zh-CN" sz="1600" kern="1200" dirty="0">
              <a:ea typeface="+mn-ea"/>
              <a:cs typeface="Arial" charset="0"/>
            </a:endParaRPr>
          </a:p>
          <a:p>
            <a:pPr fontAlgn="ctr"/>
            <a:r>
              <a:rPr lang="en-US" sz="2000" kern="1200" dirty="0"/>
              <a:t>High power for EN-DC (FDD + TDD)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SI completed and WI proposal in RP-192830</a:t>
            </a:r>
          </a:p>
          <a:p>
            <a:pPr fontAlgn="ctr"/>
            <a:r>
              <a:rPr lang="en-US" sz="2000" kern="1200" dirty="0"/>
              <a:t>FR2 Test enhancement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 err="1">
                <a:ea typeface="+mn-ea"/>
                <a:cs typeface="Arial" charset="0"/>
              </a:rPr>
              <a:t>Workplan</a:t>
            </a:r>
            <a:r>
              <a:rPr lang="en-US" sz="1600" kern="1200" dirty="0">
                <a:ea typeface="+mn-ea"/>
                <a:cs typeface="Arial" charset="0"/>
              </a:rPr>
              <a:t> and TR skeleton were approved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RAN4 only focus on objective 1, 2 and 3 in Q4. </a:t>
            </a:r>
          </a:p>
          <a:p>
            <a:endParaRPr lang="en-US" sz="2200" dirty="0"/>
          </a:p>
          <a:p>
            <a:endParaRPr lang="en-US" sz="2400" dirty="0"/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endParaRPr lang="en-US" sz="1800" dirty="0"/>
          </a:p>
          <a:p>
            <a:pPr lvl="1"/>
            <a:endParaRPr lang="ja-JP" altLang="en-US" sz="1800" dirty="0"/>
          </a:p>
          <a:p>
            <a:pPr lvl="2"/>
            <a:endParaRPr lang="en-US" sz="1800" dirty="0"/>
          </a:p>
          <a:p>
            <a:endParaRPr lang="en-US" sz="2400" dirty="0"/>
          </a:p>
          <a:p>
            <a:endParaRPr lang="en-US" sz="3200" dirty="0"/>
          </a:p>
          <a:p>
            <a:endParaRPr lang="en-US" sz="32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32208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LTE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576545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Rel-16 LTE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4FCFB05-4610-41BA-AEB7-4EDB14985A2A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eMTC5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RRM: Good progress on RRM requirements finalization. WFs agreed in R4-1912735 and R4-1915889.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Demodulation: A work plan was agreed in R4-1914344, and a WF agreed in R4-1915876.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SR completion level: 90% for core part, 10% for perf. part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NB-IOTenh3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RF: TP on summary of co-existence study and power boosting requirements were approved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Conformance testing: WF for test cases for NR in-band operation was approved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RRM: Good progress on RRM requirements finalization. WFs agreed in R4-1912783 and R4-1915890.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Demodulation: a WF was agreed in R4-1915909.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SR completion level: 90% for core part, 10% for perf. part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23175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Rel-16 LTE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673C74-208C-4653-87FD-25051CC58223}"/>
              </a:ext>
            </a:extLst>
          </p:cNvPr>
          <p:cNvSpPr txBox="1">
            <a:spLocks/>
          </p:cNvSpPr>
          <p:nvPr/>
        </p:nvSpPr>
        <p:spPr bwMode="auto">
          <a:xfrm>
            <a:off x="457200" y="111472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LTE </a:t>
            </a:r>
            <a:r>
              <a:rPr lang="en-US" altLang="zh-CN" sz="1800" dirty="0"/>
              <a:t>MIMO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RAN4 agreed response LS on UE capability of </a:t>
            </a:r>
            <a:r>
              <a:rPr lang="en-GB" altLang="zh-CN" sz="1400" dirty="0"/>
              <a:t>guard period for SRS with frequency hopping and antenna switching</a:t>
            </a:r>
            <a:endParaRPr lang="en-US" sz="1400" dirty="0"/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Even further mobility enhancement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RRM: WFs on RRM requirements agreed in R4-1912784 and R4-1915920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Initial CRs agreed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SR completion level: 75% for core part, 10% for perf. part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LTE high speed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RRM: requirements finalized, CRs agreed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Demodulation: UE Demodulation requirements finalized. BS Demodulation requirements need another round of alignment for PUSCH.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SR completion level: 100% for core part, 95% for perf. Part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rgbClr val="FF3300"/>
                </a:solidFill>
              </a:rPr>
              <a:t>1Q extension requested by rapporteur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LTE-based 5G terrestrial broadcast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Work plan agreed in R4-1911284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RRM: WF and CRs for RRM requirements agreed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SR completion level: 95% for core part, 0% for perf. Part</a:t>
            </a:r>
          </a:p>
        </p:txBody>
      </p:sp>
    </p:spTree>
    <p:extLst>
      <p:ext uri="{BB962C8B-B14F-4D97-AF65-F5344CB8AC3E}">
        <p14:creationId xmlns:p14="http://schemas.microsoft.com/office/powerpoint/2010/main" val="41189785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Rel-16 LTE Spectrum related 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8" y="870013"/>
            <a:ext cx="8229600" cy="4525963"/>
          </a:xfrm>
        </p:spPr>
        <p:txBody>
          <a:bodyPr/>
          <a:lstStyle/>
          <a:p>
            <a:r>
              <a:rPr lang="en-US" sz="2400" dirty="0"/>
              <a:t>Rel-16 LTE Basket WI Status Report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pPr lvl="1"/>
            <a:r>
              <a:rPr lang="en-US" altLang="ja-JP" sz="2000" dirty="0">
                <a:ea typeface="MS PGothic" panose="020B0600070205080204" pitchFamily="50" charset="-128"/>
              </a:rPr>
              <a:t>Above revised WIDs have been endorsed by RAN4</a:t>
            </a:r>
          </a:p>
          <a:p>
            <a:pPr marL="457200" lvl="1" indent="0">
              <a:buNone/>
            </a:pPr>
            <a:endParaRPr lang="en-US" sz="2000" dirty="0">
              <a:ea typeface="MS PGothic" panose="020B0600070205080204" pitchFamily="50" charset="-128"/>
            </a:endParaRPr>
          </a:p>
          <a:p>
            <a:pPr lvl="1"/>
            <a:endParaRPr lang="en-US" sz="20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35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289504"/>
              </p:ext>
            </p:extLst>
          </p:nvPr>
        </p:nvGraphicFramePr>
        <p:xfrm>
          <a:off x="416380" y="1351601"/>
          <a:ext cx="8229598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1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19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5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5740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Revised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dirty="0"/>
                        <a:t>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intra-band CA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RP-192524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RP-192525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3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RP-192810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RP-192811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x bands DL (x=4, 5)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2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RP-192812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RP-192813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Carrier Aggregation for x bands DL  with 2 bands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RP-192587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RP-192686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Additional LTE bands for UE category M1 and/or NB1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Additional LTE bands for UE category M2 and/or NB2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RP-192454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7434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New Rel-16 Proposals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06352628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-239713"/>
            <a:ext cx="6834187" cy="1143001"/>
          </a:xfrm>
        </p:spPr>
        <p:txBody>
          <a:bodyPr/>
          <a:lstStyle/>
          <a:p>
            <a:r>
              <a:rPr lang="fi-FI" altLang="en-US" dirty="0"/>
              <a:t>New 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24092" y="732315"/>
            <a:ext cx="8293375" cy="5033485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dirty="0">
                <a:ea typeface="+mn-ea"/>
                <a:cs typeface="+mn-cs"/>
              </a:rPr>
              <a:t>Spectrum related proposal for NR (6) </a:t>
            </a:r>
          </a:p>
          <a:p>
            <a:pPr lvl="1"/>
            <a:r>
              <a:rPr lang="en-US" sz="1400" dirty="0"/>
              <a:t>WI: New WID: Dual Connectivity (EN-DC) of LTE inter-band CA </a:t>
            </a:r>
            <a:r>
              <a:rPr lang="en-US" sz="1400" dirty="0" err="1"/>
              <a:t>xDL</a:t>
            </a:r>
            <a:r>
              <a:rPr lang="en-US" sz="1400" dirty="0"/>
              <a:t>/1UL bands (x=2,3,4) and NR FR1 1DL/1UL band and NR FR2 1DL/1UL band</a:t>
            </a:r>
          </a:p>
          <a:p>
            <a:pPr lvl="1"/>
            <a:r>
              <a:rPr lang="en-US" sz="1400" dirty="0"/>
              <a:t>WI: </a:t>
            </a:r>
            <a:r>
              <a:rPr lang="en-US" altLang="zh-CN" sz="1400" dirty="0"/>
              <a:t>Power Class 2 UE for EN-DC (1 LTE FDD band +1 NR TDD band)</a:t>
            </a:r>
            <a:endParaRPr lang="en-US" sz="1400" dirty="0"/>
          </a:p>
          <a:p>
            <a:pPr lvl="1"/>
            <a:r>
              <a:rPr lang="en-US" sz="1400" dirty="0"/>
              <a:t>WI: New basket WID: adding new channel bandwidth(s) support to existing NR bands</a:t>
            </a:r>
          </a:p>
          <a:p>
            <a:pPr lvl="1"/>
            <a:r>
              <a:rPr lang="en-US" sz="1400" dirty="0"/>
              <a:t>WI: Adding 40 MHz channel bandwidth (15, 30 and 60kHz SCS) in NR band n3</a:t>
            </a:r>
          </a:p>
          <a:p>
            <a:pPr lvl="1"/>
            <a:r>
              <a:rPr lang="en-US" sz="1400" dirty="0"/>
              <a:t>WI: </a:t>
            </a:r>
            <a:r>
              <a:rPr lang="en-US" altLang="zh-CN" sz="1400" dirty="0"/>
              <a:t>Adding 50 MHz channel bandwidth (15, 30 and 60kHz SCS) in NR band n65</a:t>
            </a:r>
          </a:p>
          <a:p>
            <a:pPr lvl="1"/>
            <a:r>
              <a:rPr lang="en-US" sz="1400" dirty="0"/>
              <a:t>WI: Introduction of NR Band n53</a:t>
            </a:r>
            <a:r>
              <a:rPr lang="en-US" altLang="zh-CN" sz="1400" dirty="0"/>
              <a:t> </a:t>
            </a:r>
          </a:p>
          <a:p>
            <a:r>
              <a:rPr lang="en-US" altLang="zh-CN" sz="2000" dirty="0"/>
              <a:t>Spectrum related proposal for LTE (0) </a:t>
            </a:r>
          </a:p>
          <a:p>
            <a:r>
              <a:rPr lang="en-US" altLang="zh-CN" sz="2000" dirty="0"/>
              <a:t>Non-Spectrum related proposals for NR (0) </a:t>
            </a:r>
          </a:p>
          <a:p>
            <a:r>
              <a:rPr lang="en-US" altLang="zh-CN" sz="2000" dirty="0"/>
              <a:t>Non-Spectrum related proposals for LTE (1) </a:t>
            </a:r>
          </a:p>
          <a:p>
            <a:pPr lvl="1"/>
            <a:r>
              <a:rPr lang="en-US" altLang="zh-CN" sz="1400" dirty="0"/>
              <a:t>WI: introduction of NB-</a:t>
            </a:r>
            <a:r>
              <a:rPr lang="en-US" altLang="zh-CN" sz="1400" dirty="0" err="1"/>
              <a:t>IoT</a:t>
            </a:r>
            <a:r>
              <a:rPr lang="en-US" altLang="zh-CN" sz="1400" dirty="0"/>
              <a:t> in AAS specification </a:t>
            </a:r>
          </a:p>
          <a:p>
            <a:pPr marL="457200" lvl="1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890663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New Rel-17 Proposals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78149713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-239713"/>
            <a:ext cx="6834187" cy="1143001"/>
          </a:xfrm>
        </p:spPr>
        <p:txBody>
          <a:bodyPr/>
          <a:lstStyle/>
          <a:p>
            <a:r>
              <a:rPr lang="fi-FI" altLang="en-US" dirty="0"/>
              <a:t>New 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24092" y="732315"/>
            <a:ext cx="8293375" cy="5033485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dirty="0">
                <a:ea typeface="+mn-ea"/>
                <a:cs typeface="+mn-cs"/>
              </a:rPr>
              <a:t>Spectrum related proposal for NR (2) </a:t>
            </a:r>
          </a:p>
          <a:p>
            <a:pPr lvl="1"/>
            <a:r>
              <a:rPr lang="en-US" sz="1400" dirty="0"/>
              <a:t>WI: </a:t>
            </a:r>
            <a:r>
              <a:rPr lang="en-US" altLang="zh-CN" sz="1400" dirty="0"/>
              <a:t>introduction of brand new channel bandwidths for NR</a:t>
            </a:r>
            <a:endParaRPr lang="en-US" sz="1400" dirty="0"/>
          </a:p>
          <a:p>
            <a:pPr lvl="1"/>
            <a:r>
              <a:rPr lang="en-US" sz="1400" dirty="0"/>
              <a:t>WI: Spectrum sharing between NR and LTE </a:t>
            </a:r>
            <a:r>
              <a:rPr lang="en-US" sz="1400" dirty="0" err="1"/>
              <a:t>refarming</a:t>
            </a:r>
            <a:r>
              <a:rPr lang="en-US" sz="1400" dirty="0"/>
              <a:t> band</a:t>
            </a:r>
          </a:p>
          <a:p>
            <a:r>
              <a:rPr lang="en-US" altLang="zh-CN" sz="2000" dirty="0"/>
              <a:t>Spectrum related proposal for LTE (1) </a:t>
            </a:r>
          </a:p>
          <a:p>
            <a:pPr lvl="1"/>
            <a:r>
              <a:rPr lang="en-US" altLang="zh-CN" sz="1400" dirty="0"/>
              <a:t>SI: high-power UE operation for fixed-wireless/vehicle-mounted use cases in Band 12 and in Band 5</a:t>
            </a:r>
          </a:p>
          <a:p>
            <a:r>
              <a:rPr lang="en-US" altLang="zh-CN" sz="2000" dirty="0"/>
              <a:t>Non-Spectrum related proposals for NR (4) </a:t>
            </a:r>
          </a:p>
          <a:p>
            <a:pPr lvl="1"/>
            <a:r>
              <a:rPr lang="en-US" altLang="zh-CN" sz="1400" dirty="0"/>
              <a:t>WI: 1024 QAM for NR FR1</a:t>
            </a:r>
          </a:p>
          <a:p>
            <a:pPr lvl="1"/>
            <a:r>
              <a:rPr lang="en-US" altLang="zh-CN" sz="1400" dirty="0"/>
              <a:t>WI: RLM requirement enhancement for </a:t>
            </a:r>
            <a:r>
              <a:rPr lang="en-US" altLang="zh-CN" sz="1400" dirty="0" err="1"/>
              <a:t>VoNR</a:t>
            </a:r>
            <a:endParaRPr lang="en-US" altLang="zh-CN" sz="1400" dirty="0"/>
          </a:p>
          <a:p>
            <a:pPr lvl="1"/>
            <a:r>
              <a:rPr lang="en-US" altLang="zh-CN" sz="1400" dirty="0"/>
              <a:t>WI: PC5 for FR2</a:t>
            </a:r>
          </a:p>
          <a:p>
            <a:pPr lvl="1"/>
            <a:r>
              <a:rPr lang="en-US" altLang="zh-CN" sz="1400" dirty="0"/>
              <a:t>WI: measurement gap enhancements</a:t>
            </a:r>
          </a:p>
          <a:p>
            <a:r>
              <a:rPr lang="en-US" altLang="zh-CN" sz="1800" dirty="0"/>
              <a:t>Non-Spectrum related proposals for LTE (1) </a:t>
            </a:r>
            <a:endParaRPr lang="en-US" altLang="zh-CN" sz="1400" dirty="0"/>
          </a:p>
          <a:p>
            <a:pPr lvl="1"/>
            <a:r>
              <a:rPr lang="en-US" altLang="zh-CN" sz="1400" dirty="0"/>
              <a:t>WI: </a:t>
            </a:r>
            <a:r>
              <a:rPr lang="nn-NO" altLang="zh-CN" sz="1400" dirty="0"/>
              <a:t>supporting overlapping CA for LTE</a:t>
            </a:r>
            <a:endParaRPr lang="en-US" altLang="zh-CN" sz="1400" dirty="0"/>
          </a:p>
          <a:p>
            <a:pPr marL="457200" lvl="1" indent="0">
              <a:buNone/>
            </a:pPr>
            <a:endParaRPr lang="en-US" sz="1400" dirty="0"/>
          </a:p>
          <a:p>
            <a:pPr marL="742950" lvl="2" indent="-342900">
              <a:buFont typeface="Symbol" panose="05050102010706020507" pitchFamily="18" charset="2"/>
              <a:buChar char="Þ"/>
            </a:pPr>
            <a:r>
              <a:rPr lang="en-GB" altLang="zh-CN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Based on RAN #84 guideline (RP-191551), RAN4 R17 proposals will be discussed and decided in RAN #87 </a:t>
            </a:r>
          </a:p>
          <a:p>
            <a:pPr marL="742950" lvl="2" indent="-342900">
              <a:buFont typeface="Symbol" panose="05050102010706020507" pitchFamily="18" charset="2"/>
              <a:buChar char="Þ"/>
            </a:pPr>
            <a:r>
              <a:rPr lang="en-GB" altLang="zh-CN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Based on the workload estimation, it is suggested not to start Rel-17 items in RAN4  before Q3 2020 </a:t>
            </a:r>
          </a:p>
        </p:txBody>
      </p:sp>
    </p:spTree>
    <p:extLst>
      <p:ext uri="{BB962C8B-B14F-4D97-AF65-F5344CB8AC3E}">
        <p14:creationId xmlns:p14="http://schemas.microsoft.com/office/powerpoint/2010/main" val="385602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Executive Summary – LTE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5DB0B-C0D7-4C62-A89C-F6E83EC7A4B0}" type="slidenum">
              <a:rPr lang="en-GB" altLang="en-US" smtClean="0"/>
              <a:pPr/>
              <a:t>4</a:t>
            </a:fld>
            <a:endParaRPr lang="en-GB" altLang="en-US"/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900794"/>
            <a:ext cx="8901131" cy="511544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GB" altLang="ja-JP" sz="2400" kern="0" dirty="0"/>
              <a:t>LTE maintenance up to Rel-15</a:t>
            </a:r>
          </a:p>
          <a:p>
            <a:pPr lvl="1" eaLnBrk="1" fontAlgn="b" hangingPunct="1"/>
            <a:r>
              <a:rPr lang="en-GB" altLang="ja-JP" sz="1800" kern="0" dirty="0"/>
              <a:t>Number of maintenance CRs for Rel-15 WI performance parts has been reduced. </a:t>
            </a:r>
          </a:p>
          <a:p>
            <a:pPr eaLnBrk="1" fontAlgn="b" hangingPunct="1"/>
            <a:r>
              <a:rPr lang="en-GB" altLang="ja-JP" sz="2200" kern="0" dirty="0"/>
              <a:t>Rel-16 LTE</a:t>
            </a:r>
          </a:p>
          <a:p>
            <a:pPr lvl="1" eaLnBrk="1" fontAlgn="b" hangingPunct="1"/>
            <a:r>
              <a:rPr lang="en-GB" altLang="ja-JP" sz="1800" kern="0" dirty="0"/>
              <a:t>Good progress on Rel-16 LTE W</a:t>
            </a:r>
            <a:r>
              <a:rPr lang="en-US" altLang="zh-CN" sz="1800" kern="0" dirty="0"/>
              <a:t>Is</a:t>
            </a:r>
            <a:r>
              <a:rPr lang="en-GB" altLang="ja-JP" sz="1800" kern="0" dirty="0"/>
              <a:t>  for both spectrum related and non-spectrum related</a:t>
            </a:r>
          </a:p>
          <a:p>
            <a:pPr lvl="1" eaLnBrk="1" fontAlgn="b" hangingPunct="1"/>
            <a:endParaRPr lang="en-US" sz="1800" kern="0" dirty="0"/>
          </a:p>
          <a:p>
            <a:pPr eaLnBrk="1" fontAlgn="b" hangingPunct="1"/>
            <a:endParaRPr lang="en-US" altLang="zh-CN" sz="2400" kern="0" dirty="0"/>
          </a:p>
          <a:p>
            <a:pPr lvl="1" eaLnBrk="1" fontAlgn="b" hangingPunct="1"/>
            <a:endParaRPr lang="en-US" sz="1800" kern="0" dirty="0"/>
          </a:p>
          <a:p>
            <a:pPr lvl="1" eaLnBrk="1" fontAlgn="b" hangingPunct="1"/>
            <a:endParaRPr lang="fi-FI" altLang="ja-JP" sz="1800" kern="0" dirty="0"/>
          </a:p>
          <a:p>
            <a:pPr lvl="1" eaLnBrk="1" fontAlgn="b" hangingPunct="1"/>
            <a:endParaRPr lang="en-US" sz="1800" kern="0" dirty="0"/>
          </a:p>
          <a:p>
            <a:pPr lvl="1" eaLnBrk="1" fontAlgn="b" hangingPunct="1"/>
            <a:endParaRPr lang="en-US" altLang="ja-JP" sz="1800" b="1" kern="1200" dirty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1" eaLnBrk="1" fontAlgn="b" hangingPunct="1"/>
            <a:endParaRPr lang="en-GB" altLang="zh-CN" sz="1800" kern="0" dirty="0"/>
          </a:p>
          <a:p>
            <a:pPr lvl="1" eaLnBrk="1" fontAlgn="b" hangingPunct="1"/>
            <a:endParaRPr lang="en-GB" altLang="zh-CN" sz="1800" kern="0" dirty="0"/>
          </a:p>
          <a:p>
            <a:pPr lvl="1" eaLnBrk="1" fontAlgn="b" hangingPunct="1"/>
            <a:endParaRPr lang="en-GB" altLang="zh-CN" sz="1800" kern="0" dirty="0"/>
          </a:p>
          <a:p>
            <a:pPr lvl="1" eaLnBrk="1" fontAlgn="b" hangingPunct="1"/>
            <a:endParaRPr lang="en-GB" sz="1800" kern="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100" kern="0" dirty="0"/>
          </a:p>
          <a:p>
            <a:pPr marL="0" inden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ja-JP" sz="2000" b="1" kern="0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2000" kern="0" dirty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2000" kern="0" dirty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kern="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1000" kern="0" dirty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1000" kern="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17480309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zh-CN" dirty="0"/>
              <a:t>Thanks to</a:t>
            </a:r>
            <a:endParaRPr lang="zh-CN" altLang="en-US" dirty="0"/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198286" y="1030153"/>
            <a:ext cx="8515607" cy="257156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1400" dirty="0"/>
          </a:p>
          <a:p>
            <a:pPr marL="342900" lvl="1" indent="-342900">
              <a:lnSpc>
                <a:spcPct val="80000"/>
              </a:lnSpc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NR specifications rapporteturs and their companies for their extraordinary effort of coordinating the RAN4 discussions and also editing RAN4 NR specifications: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Ville Vintola (Qualcomm): 38.101-1/2/3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Johan Sköld (Ericsson): 38.104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Yang Tang (Intel): 38.133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Haijie Qiu (Samsung): 38.101-4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Steven Chen (Huawei): 38.141-1/2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err="1">
                <a:latin typeface="Calibri" pitchFamily="34" charset="0"/>
                <a:ea typeface="MS PGothic" pitchFamily="34" charset="-128"/>
              </a:rPr>
              <a:t>Aijun</a:t>
            </a: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 Cao and </a:t>
            </a:r>
            <a:r>
              <a:rPr lang="en-US" altLang="en-US" sz="1800" b="1" kern="1200" dirty="0" err="1">
                <a:latin typeface="Calibri" pitchFamily="34" charset="0"/>
                <a:ea typeface="MS PGothic" pitchFamily="34" charset="-128"/>
              </a:rPr>
              <a:t>Rui</a:t>
            </a: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 Zhou (ZTE): 38.113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Christian Bergljung (Ericsson): 38.124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Petri Vasenkari (Nokia): 38.307</a:t>
            </a:r>
          </a:p>
          <a:p>
            <a:pPr marL="342900" lvl="1" indent="-342900">
              <a:lnSpc>
                <a:spcPct val="80000"/>
              </a:lnSpc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Kyoungseok Oh and Kai-Erik Sunell for efficient secretary support</a:t>
            </a:r>
          </a:p>
          <a:p>
            <a:pPr marL="342900" lvl="1" indent="-342900">
              <a:lnSpc>
                <a:spcPct val="80000"/>
              </a:lnSpc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AH chairs and WI rapporteurs for coordinating the offline/ad-hoc discussions</a:t>
            </a:r>
          </a:p>
          <a:p>
            <a:pPr marL="342900" lvl="1" indent="-342900">
              <a:lnSpc>
                <a:spcPct val="80000"/>
              </a:lnSpc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Delegates for enthusiastic contributions</a:t>
            </a:r>
          </a:p>
          <a:p>
            <a:pPr marL="342900" lvl="1" indent="-342900">
              <a:lnSpc>
                <a:spcPct val="80000"/>
              </a:lnSpc>
              <a:buBlip>
                <a:blip r:embed="rId2"/>
              </a:buBlip>
            </a:pPr>
            <a:r>
              <a:rPr lang="en-US" altLang="en-US" sz="2000" dirty="0">
                <a:ea typeface="+mn-ea"/>
                <a:cs typeface="+mn-cs"/>
              </a:rPr>
              <a:t>CF3 and NF3 for </a:t>
            </a:r>
            <a:r>
              <a:rPr lang="sv-SE" altLang="en-US" sz="2000" dirty="0">
                <a:ea typeface="+mn-ea"/>
                <a:cs typeface="+mn-cs"/>
              </a:rPr>
              <a:t>meeting hosting</a:t>
            </a:r>
          </a:p>
        </p:txBody>
      </p:sp>
    </p:spTree>
    <p:extLst>
      <p:ext uri="{BB962C8B-B14F-4D97-AF65-F5344CB8AC3E}">
        <p14:creationId xmlns:p14="http://schemas.microsoft.com/office/powerpoint/2010/main" val="3599014948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707" y="274638"/>
            <a:ext cx="7830705" cy="1143000"/>
          </a:xfrm>
        </p:spPr>
        <p:txBody>
          <a:bodyPr/>
          <a:lstStyle/>
          <a:p>
            <a:r>
              <a:rPr lang="en-US" altLang="zh-CN" sz="2800" dirty="0"/>
              <a:t>Special thanks to all RAN4 delegates for your kindly and always support in my last 4 years term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41</a:t>
            </a:fld>
            <a:endParaRPr lang="en-GB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549" y="3750300"/>
            <a:ext cx="4007664" cy="26717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73" y="3750300"/>
            <a:ext cx="4007664" cy="26717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83" y="1315554"/>
            <a:ext cx="3502715" cy="23351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354" y="1315554"/>
            <a:ext cx="4108053" cy="2309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05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/>
              <a:t>Statistics</a:t>
            </a:r>
          </a:p>
        </p:txBody>
      </p:sp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/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/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81109" y="2712498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/>
          </p:nvPr>
        </p:nvGraphicFramePr>
        <p:xfrm>
          <a:off x="381107" y="1281298"/>
          <a:ext cx="8561724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1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47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69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05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#92bis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14th – 18th October 2019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fi-FI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Chongqing , CN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CF3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370/298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2381/2230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#93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18th – 22nd November 2019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Reno, USA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NF3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439/382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3111/2886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68416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8516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NR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7629978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/>
              <a:t>Completion of ongoing WI/SI</a:t>
            </a:r>
            <a:endParaRPr lang="en-US" altLang="en-US" dirty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072243"/>
            <a:ext cx="8081131" cy="4625975"/>
          </a:xfrm>
        </p:spPr>
        <p:txBody>
          <a:bodyPr/>
          <a:lstStyle/>
          <a:p>
            <a:pPr eaLnBrk="1" fontAlgn="b" hangingPunct="1"/>
            <a:r>
              <a:rPr lang="en-US" altLang="zh-CN" sz="2400" dirty="0"/>
              <a:t>SI/WI to be completed </a:t>
            </a:r>
          </a:p>
          <a:p>
            <a:pPr marL="0" indent="0" eaLnBrk="1" fontAlgn="b" hangingPunct="1">
              <a:buNone/>
            </a:pPr>
            <a:endParaRPr lang="en-US" altLang="zh-CN" sz="2400" dirty="0"/>
          </a:p>
          <a:p>
            <a:pPr eaLnBrk="1" fontAlgn="b" hangingPunct="1"/>
            <a:endParaRPr lang="en-US" altLang="zh-CN" sz="2400" dirty="0"/>
          </a:p>
          <a:p>
            <a:pPr eaLnBrk="1" fontAlgn="b" hangingPunct="1"/>
            <a:endParaRPr lang="en-US" altLang="zh-CN" sz="2400" dirty="0"/>
          </a:p>
          <a:p>
            <a:pPr marL="0" indent="0" eaLnBrk="1" fontAlgn="b" hangingPunct="1">
              <a:buNone/>
            </a:pPr>
            <a:endParaRPr lang="en-GB" altLang="ja-JP" sz="2400" dirty="0"/>
          </a:p>
          <a:p>
            <a:pPr lvl="1" eaLnBrk="1" fontAlgn="b" hangingPunct="1"/>
            <a:endParaRPr lang="fi-FI" altLang="ja-JP" sz="1800" dirty="0"/>
          </a:p>
          <a:p>
            <a:pPr lvl="1" eaLnBrk="1" fontAlgn="b" hangingPunct="1"/>
            <a:endParaRPr lang="en-US" sz="1800" dirty="0"/>
          </a:p>
          <a:p>
            <a:pPr eaLnBrk="1" fontAlgn="b" hangingPunct="1"/>
            <a:endParaRPr lang="en-US" altLang="zh-CN" sz="2400" dirty="0"/>
          </a:p>
          <a:p>
            <a:pPr lvl="1" eaLnBrk="1" fontAlgn="b" hangingPunct="1"/>
            <a:endParaRPr lang="en-US" sz="1800" dirty="0"/>
          </a:p>
          <a:p>
            <a:pPr eaLnBrk="1" fontAlgn="b" hangingPunct="1"/>
            <a:endParaRPr lang="en-GB" altLang="zh-CN" sz="2200" dirty="0">
              <a:solidFill>
                <a:srgbClr val="FF0000"/>
              </a:solidFill>
            </a:endParaRPr>
          </a:p>
          <a:p>
            <a:pPr eaLnBrk="1" fontAlgn="b" hangingPunct="1"/>
            <a:r>
              <a:rPr lang="en-GB" altLang="zh-CN" sz="2200" dirty="0">
                <a:solidFill>
                  <a:srgbClr val="FF0000"/>
                </a:solidFill>
              </a:rPr>
              <a:t>Action to RAN </a:t>
            </a:r>
            <a:r>
              <a:rPr lang="en-US" altLang="zh-CN" sz="2200" dirty="0">
                <a:solidFill>
                  <a:srgbClr val="FF0000"/>
                </a:solidFill>
              </a:rPr>
              <a:t>on addition of bandwidth for band n25</a:t>
            </a:r>
            <a:r>
              <a:rPr lang="en-GB" altLang="zh-CN" sz="2200" dirty="0"/>
              <a:t>:</a:t>
            </a:r>
          </a:p>
          <a:p>
            <a:pPr lvl="2" eaLnBrk="1" fontAlgn="b" hangingPunct="1"/>
            <a:r>
              <a:rPr lang="en-GB" altLang="zh-CN" sz="1400" dirty="0"/>
              <a:t>Endorsed CR packs are supposed to be approved in RAN #86 based on the approval of revised WID (RP-192401) on removing bandwidth 35</a:t>
            </a:r>
            <a:r>
              <a:rPr lang="en-US" altLang="zh-CN" sz="1400" dirty="0"/>
              <a:t>MHz</a:t>
            </a:r>
            <a:r>
              <a:rPr lang="en-GB" altLang="zh-CN" sz="1400" dirty="0"/>
              <a:t>. </a:t>
            </a:r>
          </a:p>
          <a:p>
            <a:pPr lvl="1" eaLnBrk="1" fontAlgn="b" hangingPunct="1"/>
            <a:endParaRPr lang="en-GB" sz="18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100" dirty="0"/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ja-JP" sz="20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20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20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1000" dirty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10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488234"/>
              </p:ext>
            </p:extLst>
          </p:nvPr>
        </p:nvGraphicFramePr>
        <p:xfrm>
          <a:off x="554261" y="1708783"/>
          <a:ext cx="76962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2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2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14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02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r>
                        <a:rPr lang="en-US" sz="14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 packs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Endorsed CR packs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high power UE (power class 2) to EN-DC(1 LTE FDD band and 1 NR TDD band) 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RP-19786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Introduction of 2010-2025MHz SUL band for NR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RP-192585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RP-193013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 of 25, 30, and 40 MHz channel bandwidth for NR band n25 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RP-192785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R4-193015 </a:t>
                      </a:r>
                      <a:r>
                        <a:rPr lang="zh-CN" altLang="en-US" sz="1400" dirty="0"/>
                        <a:t>*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 of wider channel bandwidth in NR band n38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RP-192809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RP-193016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20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Adding wider channel bandwidth support to band n75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RP-192515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RP-193017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20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High power UE (power class 2) for EN-DC (1 LTE TDD band + 1 NR TDD band)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RP-192582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RP-13019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09351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NR – RAN4 led items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9784871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FR1 UE RF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900" y="1233609"/>
            <a:ext cx="8561600" cy="5756366"/>
          </a:xfrm>
        </p:spPr>
        <p:txBody>
          <a:bodyPr/>
          <a:lstStyle/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800" kern="1200" dirty="0"/>
              <a:t>Almost contiguous allocation MPR was agreed in R4-1915520. </a:t>
            </a:r>
            <a:r>
              <a:rPr lang="en-US" altLang="zh-CN" sz="1800" kern="1200" dirty="0"/>
              <a:t>WF for intra-band UL CA for FR1 power class 3 was approved in R4-1910273 – Objective completed </a:t>
            </a:r>
            <a:endParaRPr lang="zh-CN" altLang="zh-CN" sz="1800" kern="1200" dirty="0"/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800" kern="1200" dirty="0"/>
              <a:t>Rx requirement for NR intra-band contiguous CA was agreed in R4-1916015 – Objective completed</a:t>
            </a:r>
            <a:endParaRPr lang="en-US" sz="1800" kern="1200" dirty="0"/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kern="1200" dirty="0" err="1"/>
              <a:t>Tx</a:t>
            </a:r>
            <a:r>
              <a:rPr lang="en-US" altLang="zh-CN" sz="1800" kern="1200" dirty="0"/>
              <a:t> switching between case 1 and case 2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LS to RAN2 on UE capability and required RRC signaling was approved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RRM: Requirements for </a:t>
            </a:r>
            <a:r>
              <a:rPr lang="en-US" altLang="zh-CN" sz="1600" kern="1200" dirty="0" err="1">
                <a:ea typeface="+mn-ea"/>
                <a:cs typeface="Arial" charset="0"/>
              </a:rPr>
              <a:t>Tx</a:t>
            </a:r>
            <a:r>
              <a:rPr lang="en-US" altLang="zh-CN" sz="1600" kern="1200" dirty="0">
                <a:ea typeface="+mn-ea"/>
                <a:cs typeface="Arial" charset="0"/>
              </a:rPr>
              <a:t> switching between two UL carriers: Initial discussion in RAN4 #93. RAN4 agreed to further study further study if interruption requirements shall be defined and the interruption length in RAN4 #94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kern="1200" dirty="0"/>
              <a:t>SR completion level: 50% for core part, 20% for perf. Part</a:t>
            </a:r>
          </a:p>
          <a:p>
            <a:pPr fontAlgn="ctr"/>
            <a:endParaRPr lang="zh-CN" altLang="zh-CN" dirty="0"/>
          </a:p>
          <a:p>
            <a:pPr fontAlgn="ctr"/>
            <a:endParaRPr lang="en-US" sz="2400" dirty="0"/>
          </a:p>
          <a:p>
            <a:pPr marL="457200" lvl="1" indent="0">
              <a:buNone/>
            </a:pPr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/>
          </a:p>
          <a:p>
            <a:pPr lvl="1"/>
            <a:endParaRPr lang="ja-JP" altLang="en-US" sz="1050" dirty="0"/>
          </a:p>
          <a:p>
            <a:pPr lvl="2"/>
            <a:endParaRPr lang="en-US" sz="1050" dirty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30139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290141</TotalTime>
  <Words>3604</Words>
  <Application>Microsoft Office PowerPoint</Application>
  <PresentationFormat>On-screen Show (4:3)</PresentationFormat>
  <Paragraphs>562</Paragraphs>
  <Slides>41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Calibri</vt:lpstr>
      <vt:lpstr>Symbol</vt:lpstr>
      <vt:lpstr>Times New Roman</vt:lpstr>
      <vt:lpstr>3gpp</vt:lpstr>
      <vt:lpstr>  </vt:lpstr>
      <vt:lpstr>Executive Summary – RAN4 Chairman election</vt:lpstr>
      <vt:lpstr>Executive Summary – NR </vt:lpstr>
      <vt:lpstr>Executive Summary – LTE </vt:lpstr>
      <vt:lpstr>Statistics</vt:lpstr>
      <vt:lpstr>NR</vt:lpstr>
      <vt:lpstr>Completion of ongoing WI/SI</vt:lpstr>
      <vt:lpstr>NR – RAN4 led items</vt:lpstr>
      <vt:lpstr>FR1 UE RF </vt:lpstr>
      <vt:lpstr>FR2 UE RF </vt:lpstr>
      <vt:lpstr>RRM Requirements Enhancements</vt:lpstr>
      <vt:lpstr>CSI-RS based L3 Measurement</vt:lpstr>
      <vt:lpstr>High Speed Train Scenarios</vt:lpstr>
      <vt:lpstr>Performance requirement enhancement</vt:lpstr>
      <vt:lpstr>FR2 DL 256QAM</vt:lpstr>
      <vt:lpstr>NR – Other WG led items</vt:lpstr>
      <vt:lpstr>Rel-16 NR – eMIMO </vt:lpstr>
      <vt:lpstr>Rel-16 NR – CLI and RIM</vt:lpstr>
      <vt:lpstr>Rel-16 NR – NR-U</vt:lpstr>
      <vt:lpstr>Rel-16 NR – eURLLC</vt:lpstr>
      <vt:lpstr>Rel-16 NR – Power Saving</vt:lpstr>
      <vt:lpstr>Rel-16 NR – Positioning</vt:lpstr>
      <vt:lpstr>Rel-16 NR – 5G V2X and NR sidelink</vt:lpstr>
      <vt:lpstr>Rel-16 NR – NR Mobility Enhancement</vt:lpstr>
      <vt:lpstr>Rel-16 NR – MR-DC</vt:lpstr>
      <vt:lpstr>Rel-16 NR – IAB</vt:lpstr>
      <vt:lpstr>Rel-16 NR – SRVCC from 5G to 3G</vt:lpstr>
      <vt:lpstr>Rel-16 NR –Spectrum WI(1/2)</vt:lpstr>
      <vt:lpstr>Rel-16 NR –Spectrum WI(2/2)</vt:lpstr>
      <vt:lpstr> Rel-16 Basket WI Status</vt:lpstr>
      <vt:lpstr>Rel-16 NR – SI</vt:lpstr>
      <vt:lpstr>LTE</vt:lpstr>
      <vt:lpstr>Rel-16 LTE</vt:lpstr>
      <vt:lpstr>Rel-16 LTE</vt:lpstr>
      <vt:lpstr> Rel-16 LTE Spectrum related WI</vt:lpstr>
      <vt:lpstr>New Rel-16 Proposals</vt:lpstr>
      <vt:lpstr>New WI/SI proposals</vt:lpstr>
      <vt:lpstr>New Rel-17 Proposals</vt:lpstr>
      <vt:lpstr>New WI/SI proposals</vt:lpstr>
      <vt:lpstr>Thanks to</vt:lpstr>
      <vt:lpstr>Special thanks to all RAN4 delegates for your kindly and always support in my last 4 years term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Steven Chen</cp:lastModifiedBy>
  <cp:revision>4794</cp:revision>
  <cp:lastPrinted>2016-09-15T08:31:35Z</cp:lastPrinted>
  <dcterms:created xsi:type="dcterms:W3CDTF">2009-11-27T05:15:11Z</dcterms:created>
  <dcterms:modified xsi:type="dcterms:W3CDTF">2019-12-09T08:45:06Z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</Properties>
</file>