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1144" r:id="rId2"/>
    <p:sldId id="1153" r:id="rId3"/>
    <p:sldId id="1150" r:id="rId4"/>
    <p:sldId id="435" r:id="rId5"/>
    <p:sldId id="1149" r:id="rId6"/>
    <p:sldId id="1154" r:id="rId7"/>
    <p:sldId id="1151" r:id="rId8"/>
    <p:sldId id="1152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8" autoAdjust="0"/>
    <p:restoredTop sz="94660"/>
  </p:normalViewPr>
  <p:slideViewPr>
    <p:cSldViewPr snapToGrid="0">
      <p:cViewPr varScale="1">
        <p:scale>
          <a:sx n="74" d="100"/>
          <a:sy n="74" d="100"/>
        </p:scale>
        <p:origin x="-37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EBC103-9925-4CE2-99A4-81AFFC4EEAE8}" type="datetimeFigureOut">
              <a:rPr lang="en-GB" smtClean="0"/>
              <a:t>12/09/2019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466D7E-F5C0-4930-BB60-D9984FBBA0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56745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7A4A982-4583-594B-8963-25FB74E0DC5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56246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31B247D-E298-4212-BE5F-AE090DD32B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FC62A314-0C1A-4B46-8BC8-64EA8C88F1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8C9B8B8-3827-4B5D-8358-0AC07491B0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AE273-4B5F-4EBF-931F-03B52A1A232A}" type="datetimeFigureOut">
              <a:rPr lang="en-GB" smtClean="0"/>
              <a:t>12/09/2019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4944D9D-0E53-4872-99F4-8F2C913D32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12B45A3-644E-40DB-A500-CFEECEF817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1123E-A59D-4552-AB30-6850142081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27604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CB109A9-E751-4F1E-AF1B-ACC706D73A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6A2C44C3-A4AB-4CE3-A271-B105727441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8309B97-3042-416A-9D05-BFAA95E2F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AE273-4B5F-4EBF-931F-03B52A1A232A}" type="datetimeFigureOut">
              <a:rPr lang="en-GB" smtClean="0"/>
              <a:t>12/09/2019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8FAC2C7-F987-483D-A195-43C44A35D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ECEC3F8-B194-4EC7-A96A-74CFD209EA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1123E-A59D-4552-AB30-6850142081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4591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170E4407-1960-49AB-8C95-D468314790A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ED8EB69D-7753-4218-8F66-F667C63CD4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D7073CE-E914-4055-8DBE-094DD7DB6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AE273-4B5F-4EBF-931F-03B52A1A232A}" type="datetimeFigureOut">
              <a:rPr lang="en-GB" smtClean="0"/>
              <a:t>12/09/2019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F44F19F-A35E-4075-9690-B4AA598F7A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3E8339D-FC60-4871-8D03-556B6F174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1123E-A59D-4552-AB30-6850142081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83381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page photo - EBU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991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2E8D4CB8-A0CC-4763-9984-DFC99A8379BD}"/>
              </a:ext>
            </a:extLst>
          </p:cNvPr>
          <p:cNvSpPr/>
          <p:nvPr userDrawn="1"/>
        </p:nvSpPr>
        <p:spPr>
          <a:xfrm>
            <a:off x="1" y="2060028"/>
            <a:ext cx="6082219" cy="3417905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2400" dirty="0"/>
          </a:p>
        </p:txBody>
      </p:sp>
      <p:pic>
        <p:nvPicPr>
          <p:cNvPr id="7" name="Afbeelding 7" descr="overlay2-white.png"/>
          <p:cNvPicPr>
            <a:picLocks noChangeAspect="1"/>
          </p:cNvPicPr>
          <p:nvPr userDrawn="1"/>
        </p:nvPicPr>
        <p:blipFill>
          <a:blip r:embed="rId3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5699" y="1915"/>
            <a:ext cx="2362200" cy="6858000"/>
          </a:xfrm>
          <a:prstGeom prst="rect">
            <a:avLst/>
          </a:prstGeom>
        </p:spPr>
      </p:pic>
      <p:pic>
        <p:nvPicPr>
          <p:cNvPr id="8" name="Afbeelding 8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7" y="514539"/>
            <a:ext cx="2918887" cy="630283"/>
          </a:xfrm>
          <a:prstGeom prst="rect">
            <a:avLst/>
          </a:prstGeom>
        </p:spPr>
      </p:pic>
      <p:sp>
        <p:nvSpPr>
          <p:cNvPr id="11" name="Text Placeholder 5">
            <a:extLst>
              <a:ext uri="{FF2B5EF4-FFF2-40B4-BE49-F238E27FC236}">
                <a16:creationId xmlns="" xmlns:a16="http://schemas.microsoft.com/office/drawing/2014/main" id="{4D017FB8-9B0A-471F-89C2-BC958A08EA8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75734" y="3837518"/>
            <a:ext cx="4965700" cy="113453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133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585" indent="0">
              <a:buFontTx/>
              <a:buNone/>
              <a:defRPr sz="2133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219170" indent="0">
              <a:buFontTx/>
              <a:buNone/>
              <a:defRPr sz="2133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828754" indent="0">
              <a:buFontTx/>
              <a:buNone/>
              <a:defRPr sz="2133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438339" indent="0">
              <a:buFontTx/>
              <a:buNone/>
              <a:defRPr sz="2133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Add name</a:t>
            </a:r>
            <a:br>
              <a:rPr lang="en-GB" noProof="0" dirty="0"/>
            </a:br>
            <a:r>
              <a:rPr lang="en-GB" noProof="0" dirty="0"/>
              <a:t>Add date</a:t>
            </a:r>
          </a:p>
        </p:txBody>
      </p:sp>
      <p:sp>
        <p:nvSpPr>
          <p:cNvPr id="13" name="Titel 1">
            <a:extLst>
              <a:ext uri="{FF2B5EF4-FFF2-40B4-BE49-F238E27FC236}">
                <a16:creationId xmlns="" xmlns:a16="http://schemas.microsoft.com/office/drawing/2014/main" id="{6A061AFD-D836-4FC9-ADAE-DAAE8386B2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6398" y="2625979"/>
            <a:ext cx="4965037" cy="1143000"/>
          </a:xfrm>
          <a:prstGeom prst="rect">
            <a:avLst/>
          </a:prstGeom>
          <a:ln>
            <a:noFill/>
          </a:ln>
        </p:spPr>
        <p:txBody>
          <a:bodyPr anchor="b">
            <a:noAutofit/>
          </a:bodyPr>
          <a:lstStyle>
            <a:lvl1pPr algn="l">
              <a:defRPr sz="3733" b="0" cap="all" baseline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28503509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1756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8080F07-5E2D-407F-9ED3-58B4673BD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8EA426C-F73B-457B-92DD-F617167FF5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DEAA107-8247-406D-9AE2-32CF4903E3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AE273-4B5F-4EBF-931F-03B52A1A232A}" type="datetimeFigureOut">
              <a:rPr lang="en-GB" smtClean="0"/>
              <a:t>12/09/2019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7ED1765-39A3-4E96-83BE-2BBF1222A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673E60B-59E2-4ED2-BBE0-59661752D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1123E-A59D-4552-AB30-6850142081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1539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3098B2D-0D20-4023-83B8-C9E806B2E6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E14F573A-5F5A-447E-BE51-47994E6E35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CE26EED-D87F-46A2-A0B5-CFBDA62A4D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AE273-4B5F-4EBF-931F-03B52A1A232A}" type="datetimeFigureOut">
              <a:rPr lang="en-GB" smtClean="0"/>
              <a:t>12/09/2019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4A8BCC1-75B9-4F21-B498-DB9D9447A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EB206D0-6794-4FEC-B21C-474BC8C91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1123E-A59D-4552-AB30-6850142081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5013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C4A05A7-FAA6-44C0-A031-504DDF2DCF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8419299-D395-4DD5-912B-DC3CEB4D86B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90EC9878-1746-4D56-8965-5321E20780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932C2DE5-B5C0-4FB1-8BCE-DAA8963ED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AE273-4B5F-4EBF-931F-03B52A1A232A}" type="datetimeFigureOut">
              <a:rPr lang="en-GB" smtClean="0"/>
              <a:t>12/09/2019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B79FAC84-504E-47C1-B7F9-2E02ECF9A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C86C1FD5-D29E-4FD0-A2E7-9BE6A179C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1123E-A59D-4552-AB30-6850142081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8124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5F06565-69D2-48A5-8236-31C5880951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F2145839-0B2C-4F87-A40F-6CD0AC65EF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A84C1451-7107-4E25-86E2-79CBE297BF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1AD2E8D4-C188-4401-9827-06F5589EBD5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B22ED74C-A349-47E9-83B2-E5671EA7FDE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8FC90341-4D29-47C3-8E88-012465866D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AE273-4B5F-4EBF-931F-03B52A1A232A}" type="datetimeFigureOut">
              <a:rPr lang="en-GB" smtClean="0"/>
              <a:t>12/09/2019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DAAC81F9-EA53-49E5-8E34-1415DEA9E9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0F55D584-F8AF-4FF6-BF38-F851DEACE9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1123E-A59D-4552-AB30-6850142081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8006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9C8240D-4ADD-417B-9789-ABE08BDB3C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66A7EB76-83BC-4EB7-B48C-C8B00F1E37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AE273-4B5F-4EBF-931F-03B52A1A232A}" type="datetimeFigureOut">
              <a:rPr lang="en-GB" smtClean="0"/>
              <a:t>12/09/2019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74868BB6-F1D7-4EAA-99BA-FB3E440B9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DE70B024-1E76-4ECF-B30E-6E1AEB68D7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1123E-A59D-4552-AB30-6850142081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6592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2AFE22F8-E275-4F24-A06D-5F7105D6AC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AE273-4B5F-4EBF-931F-03B52A1A232A}" type="datetimeFigureOut">
              <a:rPr lang="en-GB" smtClean="0"/>
              <a:t>12/09/2019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4B31B7F4-A7E8-4125-80E6-D09FD11486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E249E548-7762-4773-8DDD-91EE5599F6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1123E-A59D-4552-AB30-6850142081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4725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2EB1A4A-1A97-49A3-97CD-6F56893B7E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90A3280-7393-4C48-9C18-FE82FE300E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CBDD749F-7B30-4063-9940-F0EBEE41E5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E4B74021-F4F2-47A4-8769-3E2272331F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AE273-4B5F-4EBF-931F-03B52A1A232A}" type="datetimeFigureOut">
              <a:rPr lang="en-GB" smtClean="0"/>
              <a:t>12/09/2019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C70CAD42-A435-4DD3-8F4E-366A7F4685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BBCB4BD1-BEAE-416B-80AF-24F0EC024C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1123E-A59D-4552-AB30-6850142081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6309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E2A435C-ED70-4FBB-AC80-2A0EC10DF1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FDC73E0D-723E-4F89-ABEC-4664679BF22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0C8A39B4-7C2C-4853-AEF2-8AA1E7D015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C02B8D0-1D93-4663-970B-D17E6E97D9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AE273-4B5F-4EBF-931F-03B52A1A232A}" type="datetimeFigureOut">
              <a:rPr lang="en-GB" smtClean="0"/>
              <a:t>12/09/2019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3B13D5E0-BD4A-42A4-9C01-3D720B4B1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A5F85DCF-E0F8-42C1-9E75-A0DC0BFC8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1123E-A59D-4552-AB30-6850142081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6332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D692AEA0-5DDF-48C4-AE2B-E77DAEDDBE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8F48009-2F61-47D7-B26E-DAA6DA56F4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024EE81-484C-4E90-976C-39F4771123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8AE273-4B5F-4EBF-931F-03B52A1A232A}" type="datetimeFigureOut">
              <a:rPr lang="en-GB" smtClean="0"/>
              <a:t>12/09/2019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3E7A790-F300-4A3C-9EAB-F906C66824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2EBCC4C-9512-48B8-9938-91D2AA633F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81123E-A59D-4552-AB30-6850142081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4815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="" xmlns:a16="http://schemas.microsoft.com/office/drawing/2014/main" id="{820E61BD-C16E-495A-9DC5-6BC9965B5B3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Roland Beutler (EBU)</a:t>
            </a:r>
          </a:p>
          <a:p>
            <a:r>
              <a:rPr lang="en-GB" dirty="0"/>
              <a:t>Simon Elliott (BBC)</a:t>
            </a:r>
          </a:p>
        </p:txBody>
      </p:sp>
      <p:sp>
        <p:nvSpPr>
          <p:cNvPr id="3" name="Title 2">
            <a:extLst>
              <a:ext uri="{FF2B5EF4-FFF2-40B4-BE49-F238E27FC236}">
                <a16:creationId xmlns="" xmlns:a16="http://schemas.microsoft.com/office/drawing/2014/main" id="{870ACF8E-5AB6-4346-A838-D237F66B29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398" y="2060620"/>
            <a:ext cx="10512312" cy="1708359"/>
          </a:xfrm>
        </p:spPr>
        <p:txBody>
          <a:bodyPr/>
          <a:lstStyle/>
          <a:p>
            <a:r>
              <a:rPr lang="en-GB" dirty="0"/>
              <a:t>Unmanaged delivery of Linear, live and on-demand broadcaster content</a:t>
            </a:r>
          </a:p>
        </p:txBody>
      </p:sp>
    </p:spTree>
    <p:extLst>
      <p:ext uri="{BB962C8B-B14F-4D97-AF65-F5344CB8AC3E}">
        <p14:creationId xmlns:p14="http://schemas.microsoft.com/office/powerpoint/2010/main" val="1848905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Broadcasters deliver linear audio/visual content over terrestrial broadcast networks today e.g. DTT, DAB.</a:t>
            </a:r>
          </a:p>
          <a:p>
            <a:endParaRPr lang="en-GB" sz="3600" dirty="0"/>
          </a:p>
          <a:p>
            <a:r>
              <a:rPr lang="en-GB" sz="3600" dirty="0"/>
              <a:t>Broadcasters </a:t>
            </a:r>
            <a:r>
              <a:rPr lang="en-GB" sz="3600" b="1" dirty="0"/>
              <a:t>also</a:t>
            </a:r>
            <a:r>
              <a:rPr lang="en-GB" sz="3600" dirty="0"/>
              <a:t> deliver linear, live and on-demand audio/visual services over the top (OTT) on the internet (i.e. unmanaged), including mobile networks e.g. BBC iPlayer and </a:t>
            </a:r>
            <a:r>
              <a:rPr lang="en-GB" sz="3600" dirty="0" err="1"/>
              <a:t>Mediathek</a:t>
            </a:r>
            <a:r>
              <a:rPr lang="en-GB" sz="3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76727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 descr="image001">
            <a:extLst>
              <a:ext uri="{FF2B5EF4-FFF2-40B4-BE49-F238E27FC236}">
                <a16:creationId xmlns="" xmlns:a16="http://schemas.microsoft.com/office/drawing/2014/main" id="{B3CC7996-F454-4461-BE37-0430DD5B05D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906"/>
          <a:stretch/>
        </p:blipFill>
        <p:spPr bwMode="auto">
          <a:xfrm>
            <a:off x="-3" y="979486"/>
            <a:ext cx="12192003" cy="5878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1">
            <a:extLst>
              <a:ext uri="{FF2B5EF4-FFF2-40B4-BE49-F238E27FC236}">
                <a16:creationId xmlns="" xmlns:a16="http://schemas.microsoft.com/office/drawing/2014/main" id="{5D7DC688-03BA-4311-9083-B102A8F1C1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215" y="-179388"/>
            <a:ext cx="10515600" cy="1325563"/>
          </a:xfrm>
        </p:spPr>
        <p:txBody>
          <a:bodyPr/>
          <a:lstStyle/>
          <a:p>
            <a:r>
              <a:rPr lang="en-GB" b="1" dirty="0"/>
              <a:t>Examples of OTT portals from broadcasters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DAFDECC-7A4F-4E13-BDA5-E3056840244C}"/>
              </a:ext>
            </a:extLst>
          </p:cNvPr>
          <p:cNvSpPr/>
          <p:nvPr/>
        </p:nvSpPr>
        <p:spPr>
          <a:xfrm>
            <a:off x="24136" y="1404938"/>
            <a:ext cx="2325185" cy="481012"/>
          </a:xfrm>
          <a:prstGeom prst="rect">
            <a:avLst/>
          </a:prstGeom>
          <a:noFill/>
          <a:ln w="666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7E8E6D83-8857-464C-AFC2-54DCCCCD00C9}"/>
              </a:ext>
            </a:extLst>
          </p:cNvPr>
          <p:cNvSpPr txBox="1"/>
          <p:nvPr/>
        </p:nvSpPr>
        <p:spPr>
          <a:xfrm>
            <a:off x="2362200" y="1273314"/>
            <a:ext cx="50788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000" dirty="0">
                <a:solidFill>
                  <a:srgbClr val="FFFF00"/>
                </a:solidFill>
              </a:rPr>
              <a:t>Live Video programmes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D4BB70B0-471D-4D90-863D-B76F4E9E0B88}"/>
              </a:ext>
            </a:extLst>
          </p:cNvPr>
          <p:cNvSpPr/>
          <p:nvPr/>
        </p:nvSpPr>
        <p:spPr>
          <a:xfrm>
            <a:off x="11196" y="3906496"/>
            <a:ext cx="2325185" cy="481012"/>
          </a:xfrm>
          <a:prstGeom prst="rect">
            <a:avLst/>
          </a:prstGeom>
          <a:noFill/>
          <a:ln w="666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095CDE61-E987-4690-895E-51D2A27AF7B9}"/>
              </a:ext>
            </a:extLst>
          </p:cNvPr>
          <p:cNvSpPr txBox="1"/>
          <p:nvPr/>
        </p:nvSpPr>
        <p:spPr>
          <a:xfrm>
            <a:off x="2336381" y="3826388"/>
            <a:ext cx="67478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000" dirty="0">
                <a:solidFill>
                  <a:srgbClr val="FFFF00"/>
                </a:solidFill>
              </a:rPr>
              <a:t>On-demand Video programmes</a:t>
            </a:r>
          </a:p>
        </p:txBody>
      </p:sp>
    </p:spTree>
    <p:extLst>
      <p:ext uri="{BB962C8B-B14F-4D97-AF65-F5344CB8AC3E}">
        <p14:creationId xmlns:p14="http://schemas.microsoft.com/office/powerpoint/2010/main" val="740132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7" grpId="0" animBg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001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B279DDEE-04E8-427D-9330-1EF455713B25}"/>
              </a:ext>
            </a:extLst>
          </p:cNvPr>
          <p:cNvSpPr/>
          <p:nvPr/>
        </p:nvSpPr>
        <p:spPr>
          <a:xfrm>
            <a:off x="489398" y="928256"/>
            <a:ext cx="3708647" cy="2201309"/>
          </a:xfrm>
          <a:prstGeom prst="rect">
            <a:avLst/>
          </a:prstGeom>
          <a:noFill/>
          <a:ln w="666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294049FD-77DC-4847-9FE5-29DB61822BA6}"/>
              </a:ext>
            </a:extLst>
          </p:cNvPr>
          <p:cNvSpPr txBox="1"/>
          <p:nvPr/>
        </p:nvSpPr>
        <p:spPr>
          <a:xfrm>
            <a:off x="4326834" y="1621322"/>
            <a:ext cx="41025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>
                <a:solidFill>
                  <a:srgbClr val="FFFF00"/>
                </a:solidFill>
              </a:rPr>
              <a:t>Live Video programmes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D62BCA07-31EE-49D6-A119-D479133B15EE}"/>
              </a:ext>
            </a:extLst>
          </p:cNvPr>
          <p:cNvSpPr/>
          <p:nvPr/>
        </p:nvSpPr>
        <p:spPr>
          <a:xfrm>
            <a:off x="489398" y="4229711"/>
            <a:ext cx="2704564" cy="481012"/>
          </a:xfrm>
          <a:prstGeom prst="rect">
            <a:avLst/>
          </a:prstGeom>
          <a:noFill/>
          <a:ln w="666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A99AEF4A-3FBE-4192-8B11-D5784152A579}"/>
              </a:ext>
            </a:extLst>
          </p:cNvPr>
          <p:cNvSpPr txBox="1"/>
          <p:nvPr/>
        </p:nvSpPr>
        <p:spPr>
          <a:xfrm>
            <a:off x="3375030" y="4177829"/>
            <a:ext cx="54419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>
                <a:solidFill>
                  <a:srgbClr val="FFFF00"/>
                </a:solidFill>
              </a:rPr>
              <a:t>On-demand Video programmes</a:t>
            </a:r>
          </a:p>
        </p:txBody>
      </p:sp>
    </p:spTree>
    <p:extLst>
      <p:ext uri="{BB962C8B-B14F-4D97-AF65-F5344CB8AC3E}">
        <p14:creationId xmlns:p14="http://schemas.microsoft.com/office/powerpoint/2010/main" val="1295568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175" y="4763"/>
            <a:ext cx="12193588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6D43200A-157E-41E7-87DB-2549298D375E}"/>
              </a:ext>
            </a:extLst>
          </p:cNvPr>
          <p:cNvSpPr/>
          <p:nvPr/>
        </p:nvSpPr>
        <p:spPr>
          <a:xfrm>
            <a:off x="37015" y="1195078"/>
            <a:ext cx="2325185" cy="481012"/>
          </a:xfrm>
          <a:prstGeom prst="rect">
            <a:avLst/>
          </a:prstGeom>
          <a:noFill/>
          <a:ln w="666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206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C3E7F5A7-7282-4227-81B2-F1A15401A2D6}"/>
              </a:ext>
            </a:extLst>
          </p:cNvPr>
          <p:cNvSpPr txBox="1"/>
          <p:nvPr/>
        </p:nvSpPr>
        <p:spPr>
          <a:xfrm>
            <a:off x="2362200" y="1063454"/>
            <a:ext cx="46035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>
                <a:solidFill>
                  <a:srgbClr val="002060"/>
                </a:solidFill>
              </a:rPr>
              <a:t>Live Audio programmes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DA099542-BCE3-4282-AA45-CA85E0CA8588}"/>
              </a:ext>
            </a:extLst>
          </p:cNvPr>
          <p:cNvSpPr/>
          <p:nvPr/>
        </p:nvSpPr>
        <p:spPr>
          <a:xfrm>
            <a:off x="37015" y="3769185"/>
            <a:ext cx="2325185" cy="481012"/>
          </a:xfrm>
          <a:prstGeom prst="rect">
            <a:avLst/>
          </a:prstGeom>
          <a:noFill/>
          <a:ln w="666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206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1EF48006-F1C7-4E59-A9BE-A0B47BDBBAF8}"/>
              </a:ext>
            </a:extLst>
          </p:cNvPr>
          <p:cNvSpPr txBox="1"/>
          <p:nvPr/>
        </p:nvSpPr>
        <p:spPr>
          <a:xfrm>
            <a:off x="2362200" y="3637561"/>
            <a:ext cx="61052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>
                <a:solidFill>
                  <a:srgbClr val="002060"/>
                </a:solidFill>
              </a:rPr>
              <a:t>On-demand Audio programmes</a:t>
            </a:r>
          </a:p>
        </p:txBody>
      </p:sp>
    </p:spTree>
    <p:extLst>
      <p:ext uri="{BB962C8B-B14F-4D97-AF65-F5344CB8AC3E}">
        <p14:creationId xmlns:p14="http://schemas.microsoft.com/office/powerpoint/2010/main" val="248218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Observations and Conclusions (I)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sz="3200" dirty="0"/>
              <a:t>Broadcasters deliver linear audio/visual content over terrestrial broadcast networks today. </a:t>
            </a:r>
          </a:p>
          <a:p>
            <a:pPr lvl="0"/>
            <a:endParaRPr lang="en-GB" sz="3200" dirty="0"/>
          </a:p>
          <a:p>
            <a:pPr lvl="0"/>
            <a:r>
              <a:rPr lang="en-GB" sz="3200" dirty="0"/>
              <a:t>Delivery of content over terrestrial broadcast networks is addressed by Rel-16 LTE 5G terrestrial broadcast.</a:t>
            </a:r>
          </a:p>
          <a:p>
            <a:pPr lvl="0"/>
            <a:endParaRPr lang="en-GB" sz="3200" dirty="0"/>
          </a:p>
          <a:p>
            <a:pPr lvl="0"/>
            <a:endParaRPr lang="en-GB" sz="3200" dirty="0"/>
          </a:p>
          <a:p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3951635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Observations and Conclusions (II)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sz="3200" dirty="0"/>
              <a:t>Broadcasters </a:t>
            </a:r>
            <a:r>
              <a:rPr lang="en-GB" sz="3200" b="1" dirty="0"/>
              <a:t>also</a:t>
            </a:r>
            <a:r>
              <a:rPr lang="en-GB" sz="3200" dirty="0"/>
              <a:t> deliver linear, live and on-demand audio/visual services over the internet (OTT), including </a:t>
            </a:r>
            <a:r>
              <a:rPr lang="en-GB" sz="3200" dirty="0" smtClean="0"/>
              <a:t>over mobile </a:t>
            </a:r>
            <a:r>
              <a:rPr lang="en-GB" sz="3200" dirty="0"/>
              <a:t>networks.</a:t>
            </a:r>
          </a:p>
          <a:p>
            <a:pPr lvl="0"/>
            <a:endParaRPr lang="en-GB" sz="3200" dirty="0"/>
          </a:p>
          <a:p>
            <a:pPr lvl="0"/>
            <a:r>
              <a:rPr lang="en-GB" sz="3200" dirty="0"/>
              <a:t>We wish to ensure that 5G-NR can deliver </a:t>
            </a:r>
            <a:r>
              <a:rPr lang="en-GB" sz="3200" dirty="0" smtClean="0"/>
              <a:t>linear, live and on-demand audio visual services </a:t>
            </a:r>
            <a:r>
              <a:rPr lang="en-GB" sz="3200" dirty="0"/>
              <a:t>as efficiently as possible and with high </a:t>
            </a:r>
            <a:r>
              <a:rPr lang="en-GB" sz="3200" dirty="0" err="1"/>
              <a:t>QoS</a:t>
            </a:r>
            <a:r>
              <a:rPr lang="en-GB" sz="3200" dirty="0"/>
              <a:t>, particularly at times of peak audience demand.</a:t>
            </a:r>
          </a:p>
          <a:p>
            <a:pPr lvl="0"/>
            <a:endParaRPr lang="en-GB" sz="3200" dirty="0"/>
          </a:p>
          <a:p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219685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1144250" cy="4351338"/>
          </a:xfrm>
        </p:spPr>
        <p:txBody>
          <a:bodyPr>
            <a:normAutofit/>
          </a:bodyPr>
          <a:lstStyle/>
          <a:p>
            <a:r>
              <a:rPr lang="en-GB" sz="3600" dirty="0"/>
              <a:t>Release 17 NR multicast/broadcast services should include media services i.e. video and audio distribution</a:t>
            </a:r>
          </a:p>
        </p:txBody>
      </p:sp>
    </p:spTree>
    <p:extLst>
      <p:ext uri="{BB962C8B-B14F-4D97-AF65-F5344CB8AC3E}">
        <p14:creationId xmlns:p14="http://schemas.microsoft.com/office/powerpoint/2010/main" val="1061986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</TotalTime>
  <Words>205</Words>
  <Application>Microsoft Office PowerPoint</Application>
  <PresentationFormat>Custom</PresentationFormat>
  <Paragraphs>26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Unmanaged delivery of Linear, live and on-demand broadcaster content</vt:lpstr>
      <vt:lpstr>Background</vt:lpstr>
      <vt:lpstr>Examples of OTT portals from broadcasters</vt:lpstr>
      <vt:lpstr>PowerPoint Presentation</vt:lpstr>
      <vt:lpstr>PowerPoint Presentation</vt:lpstr>
      <vt:lpstr>Observations and Conclusions (I)</vt:lpstr>
      <vt:lpstr>Observations and Conclusions (II)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Darko Ratkaj</dc:creator>
  <cp:lastModifiedBy>Simon Elliott</cp:lastModifiedBy>
  <cp:revision>35</cp:revision>
  <dcterms:created xsi:type="dcterms:W3CDTF">2019-09-10T13:47:04Z</dcterms:created>
  <dcterms:modified xsi:type="dcterms:W3CDTF">2019-09-12T16:02:57Z</dcterms:modified>
</cp:coreProperties>
</file>