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4" r:id="rId3"/>
    <p:sldId id="258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762" y="-102"/>
      </p:cViewPr>
      <p:guideLst>
        <p:guide orient="horz" pos="2160"/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 on UE requirements to allow switching between </a:t>
            </a:r>
            <a:r>
              <a:rPr lang="en-US" altLang="zh-CN" dirty="0"/>
              <a:t>two </a:t>
            </a:r>
            <a:r>
              <a:rPr lang="en-US" altLang="zh-CN" dirty="0" smtClean="0"/>
              <a:t>uplink </a:t>
            </a:r>
            <a:r>
              <a:rPr lang="en-US" altLang="zh-CN" dirty="0"/>
              <a:t>carriers</a:t>
            </a:r>
            <a:endParaRPr lang="zh-CN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41480"/>
            <a:ext cx="5281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 RAN Meeting #</a:t>
            </a:r>
            <a:r>
              <a:rPr lang="en-US" altLang="zh-CN" sz="2000" dirty="0" smtClean="0"/>
              <a:t>85</a:t>
            </a:r>
            <a:r>
              <a:rPr lang="en-US" altLang="zh-CN" sz="2000" dirty="0"/>
              <a:t>	</a:t>
            </a:r>
          </a:p>
          <a:p>
            <a:r>
              <a:rPr lang="de-DE" altLang="zh-CN" sz="2000" dirty="0"/>
              <a:t>Newport Beach, USA, September 16-20, 2019</a:t>
            </a:r>
            <a:endParaRPr lang="de-DE" altLang="zh-CN" sz="2000" dirty="0" smtClean="0"/>
          </a:p>
          <a:p>
            <a:r>
              <a:rPr lang="en-US" altLang="ja-JP" sz="2000" dirty="0" smtClean="0"/>
              <a:t>Agenda: </a:t>
            </a:r>
            <a:r>
              <a:rPr lang="en-US" altLang="ja-JP" sz="2000" dirty="0"/>
              <a:t>9.4.19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041132" y="173273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 smtClean="0"/>
              <a:t>RP-192251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副标题 2"/>
          <p:cNvSpPr txBox="1">
            <a:spLocks/>
          </p:cNvSpPr>
          <p:nvPr/>
        </p:nvSpPr>
        <p:spPr>
          <a:xfrm>
            <a:off x="1371600" y="3489852"/>
            <a:ext cx="6400800" cy="73924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tx1"/>
                </a:solidFill>
              </a:rPr>
              <a:t>China </a:t>
            </a:r>
            <a:r>
              <a:rPr lang="en-US" altLang="zh-CN" sz="2800" dirty="0" smtClean="0">
                <a:solidFill>
                  <a:schemeClr val="tx1"/>
                </a:solidFill>
              </a:rPr>
              <a:t>Telecom</a:t>
            </a:r>
            <a:r>
              <a:rPr lang="en-US" altLang="zh-CN" sz="2800" dirty="0" smtClean="0">
                <a:solidFill>
                  <a:schemeClr val="tx1"/>
                </a:solidFill>
              </a:rPr>
              <a:t>, China Mobile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September </a:t>
            </a:r>
            <a:r>
              <a:rPr lang="en-US" altLang="zh-CN" sz="2800" dirty="0">
                <a:solidFill>
                  <a:schemeClr val="tx1"/>
                </a:solidFill>
              </a:rPr>
              <a:t>2019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167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411510"/>
            <a:ext cx="8229600" cy="38884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600" dirty="0" smtClean="0"/>
              <a:t>Add </a:t>
            </a:r>
            <a:r>
              <a:rPr lang="en-US" altLang="zh-CN" sz="1600" dirty="0"/>
              <a:t>the following objective in “RF requirements for NR frequency range 1” </a:t>
            </a:r>
            <a:r>
              <a:rPr lang="en-US" altLang="zh-CN" sz="1600" dirty="0" smtClean="0"/>
              <a:t>WI:  </a:t>
            </a:r>
          </a:p>
          <a:p>
            <a:pPr hangingPunct="0"/>
            <a:r>
              <a:rPr lang="en-US" altLang="zh-CN" sz="1400" dirty="0" smtClean="0"/>
              <a:t>Specify UE </a:t>
            </a:r>
            <a:r>
              <a:rPr lang="en-US" altLang="zh-CN" sz="1400" dirty="0"/>
              <a:t>requirements to allow switching between </a:t>
            </a:r>
            <a:r>
              <a:rPr lang="en-US" altLang="zh-CN" sz="1400" dirty="0" smtClean="0"/>
              <a:t>case 1 and case 2 as below for </a:t>
            </a:r>
            <a:r>
              <a:rPr lang="en-US" altLang="zh-CN" sz="1400" dirty="0"/>
              <a:t>two uplink carriers case </a:t>
            </a:r>
            <a:r>
              <a:rPr lang="en-US" altLang="zh-CN" sz="1400" dirty="0" smtClean="0"/>
              <a:t>inter-band </a:t>
            </a:r>
            <a:r>
              <a:rPr lang="en-US" altLang="zh-CN" sz="1400" dirty="0"/>
              <a:t>EN-DC without SUL, inter-band UL CA and </a:t>
            </a:r>
            <a:r>
              <a:rPr lang="en-US" altLang="zh-CN" sz="1400" dirty="0" smtClean="0"/>
              <a:t>standalone SUL for </a:t>
            </a:r>
            <a:r>
              <a:rPr lang="en-US" altLang="zh-CN" sz="1400" dirty="0"/>
              <a:t>UE supporting maximum two concurrent transmission</a:t>
            </a:r>
            <a:r>
              <a:rPr lang="en-US" altLang="zh-CN" sz="2000" dirty="0" smtClean="0"/>
              <a:t>  </a:t>
            </a:r>
          </a:p>
          <a:p>
            <a:pPr marL="0" indent="0" hangingPunct="0">
              <a:buNone/>
            </a:pPr>
            <a:endParaRPr lang="en-US" altLang="zh-CN" sz="2000" dirty="0"/>
          </a:p>
          <a:p>
            <a:pPr lvl="1" hangingPunct="0"/>
            <a:endParaRPr lang="en-US" altLang="zh-CN" sz="1200" dirty="0"/>
          </a:p>
          <a:p>
            <a:pPr lvl="1" hangingPunct="0"/>
            <a:r>
              <a:rPr lang="en-US" altLang="zh-CN" sz="1200" dirty="0" smtClean="0"/>
              <a:t>UE RF requirements, e.g</a:t>
            </a:r>
            <a:r>
              <a:rPr lang="en-US" altLang="zh-CN" sz="1200" dirty="0"/>
              <a:t>., time mask RF </a:t>
            </a:r>
            <a:r>
              <a:rPr lang="en-US" altLang="zh-CN" sz="1200" dirty="0" smtClean="0"/>
              <a:t>requirements and other necessary RF requirements if any</a:t>
            </a:r>
          </a:p>
          <a:p>
            <a:pPr lvl="2" hangingPunct="0"/>
            <a:r>
              <a:rPr lang="en-US" altLang="zh-CN" sz="1000" dirty="0" smtClean="0"/>
              <a:t>The </a:t>
            </a:r>
            <a:r>
              <a:rPr lang="en-US" altLang="zh-CN" sz="1000" dirty="0"/>
              <a:t>options agreed at RAN4 #92 in R4-1910531 can be considered as starting point</a:t>
            </a:r>
            <a:endParaRPr lang="zh-CN" altLang="zh-CN" sz="1000" dirty="0"/>
          </a:p>
          <a:p>
            <a:pPr lvl="1" hangingPunct="0"/>
            <a:r>
              <a:rPr lang="en-US" altLang="zh-CN" sz="1200" dirty="0"/>
              <a:t>Study if there are any impact to interruption and delay requirements, and specify the RRM requirements if </a:t>
            </a:r>
            <a:r>
              <a:rPr lang="en-US" altLang="zh-CN" sz="1200" dirty="0" smtClean="0"/>
              <a:t>needed</a:t>
            </a:r>
            <a:endParaRPr lang="en-US" altLang="zh-CN" sz="1200" dirty="0"/>
          </a:p>
          <a:p>
            <a:pPr lvl="1" hangingPunct="0"/>
            <a:r>
              <a:rPr lang="en-US" altLang="zh-CN" sz="1200" dirty="0" smtClean="0"/>
              <a:t>RAN1 will further study by Dec 2019 if there are any RAN1 potential impacts based on RAN4 LS if any</a:t>
            </a:r>
          </a:p>
          <a:p>
            <a:pPr lvl="2" hangingPunct="0"/>
            <a:r>
              <a:rPr lang="en-US" altLang="zh-CN" sz="1050" dirty="0"/>
              <a:t>No </a:t>
            </a:r>
            <a:r>
              <a:rPr lang="en-US" altLang="zh-CN" sz="1050" dirty="0" smtClean="0"/>
              <a:t>new TDM pattern will </a:t>
            </a:r>
            <a:r>
              <a:rPr lang="en-US" altLang="zh-CN" sz="1050" dirty="0"/>
              <a:t>be </a:t>
            </a:r>
            <a:r>
              <a:rPr lang="en-US" altLang="zh-CN" sz="1050" dirty="0" smtClean="0"/>
              <a:t>defined, i.e. scheduling-based switching is assumed. </a:t>
            </a:r>
          </a:p>
          <a:p>
            <a:pPr lvl="2" hangingPunct="0"/>
            <a:r>
              <a:rPr lang="en-US" altLang="zh-CN" sz="1050" dirty="0" smtClean="0"/>
              <a:t>Finalization of RAN4 requirements and approval of RAN4 CRs shall be based on RAN1 LS  </a:t>
            </a:r>
          </a:p>
          <a:p>
            <a:pPr lvl="2" hangingPunct="0"/>
            <a:r>
              <a:rPr lang="en-US" altLang="zh-CN" sz="1050" dirty="0" smtClean="0"/>
              <a:t>Strive to minimize RAN1 impact. </a:t>
            </a:r>
          </a:p>
          <a:p>
            <a:pPr lvl="2" hangingPunct="0"/>
            <a:r>
              <a:rPr lang="en-US" altLang="zh-CN" sz="1050" dirty="0" smtClean="0"/>
              <a:t>Strive to achieve no impact to RAN1 E-UTRAN spec </a:t>
            </a:r>
          </a:p>
          <a:p>
            <a:pPr lvl="2" hangingPunct="0"/>
            <a:r>
              <a:rPr lang="en-US" altLang="zh-CN" sz="1050" dirty="0" smtClean="0"/>
              <a:t>Strive to avoid defining location of switching period impacting RAN1 spec </a:t>
            </a:r>
          </a:p>
          <a:p>
            <a:pPr lvl="1" hangingPunct="0"/>
            <a:r>
              <a:rPr lang="en-US" altLang="zh-CN" sz="1200" dirty="0"/>
              <a:t>Define per band per band combination or per band combination UE capability signaling if needed</a:t>
            </a:r>
            <a:endParaRPr lang="zh-CN" altLang="zh-CN" sz="1200" dirty="0"/>
          </a:p>
          <a:p>
            <a:pPr lvl="1" hangingPunct="0">
              <a:buNone/>
            </a:pPr>
            <a:r>
              <a:rPr lang="en-US" altLang="zh-CN" sz="1200" dirty="0"/>
              <a:t>Note 1: Only addressing the case of co-located and synchronized network deployment for the two UL carriers</a:t>
            </a:r>
          </a:p>
          <a:p>
            <a:pPr lvl="1" hangingPunct="0">
              <a:buNone/>
            </a:pPr>
            <a:r>
              <a:rPr lang="en-US" altLang="zh-CN" sz="1200" dirty="0"/>
              <a:t>Note 2:  Only addressing the case of single TAG for the two UL carriers for SUL and for UL CA</a:t>
            </a:r>
          </a:p>
          <a:p>
            <a:pPr lvl="1" hangingPunct="0">
              <a:buNone/>
            </a:pPr>
            <a:r>
              <a:rPr lang="en-US" altLang="zh-CN" sz="1200" dirty="0"/>
              <a:t>Note 3:  The above objectives will not relax the existing requirements </a:t>
            </a:r>
            <a:r>
              <a:rPr lang="en-US" altLang="zh-CN" sz="1200" dirty="0" smtClean="0"/>
              <a:t>specified </a:t>
            </a:r>
            <a:r>
              <a:rPr lang="en-US" altLang="zh-CN" sz="1200" dirty="0"/>
              <a:t>in Rel-15 38.101-3 for band combinations allowing single uplink </a:t>
            </a:r>
            <a:r>
              <a:rPr lang="en-US" altLang="zh-CN" sz="1200" dirty="0" smtClean="0"/>
              <a:t>transmission</a:t>
            </a:r>
            <a:endParaRPr lang="en-US" altLang="zh-CN" sz="1200" dirty="0"/>
          </a:p>
          <a:p>
            <a:pPr lvl="1" hangingPunct="0">
              <a:buNone/>
            </a:pPr>
            <a:r>
              <a:rPr lang="en-US" altLang="zh-CN" sz="1200" dirty="0"/>
              <a:t>Note 4: The UE is configured with two different uplink carrier frequencies.</a:t>
            </a:r>
            <a:endParaRPr lang="zh-CN" altLang="en-US" sz="1200" dirty="0"/>
          </a:p>
          <a:p>
            <a:pPr lvl="1" hangingPunct="0">
              <a:buNone/>
            </a:pPr>
            <a:endParaRPr lang="zh-CN" altLang="zh-CN" sz="1200" dirty="0" smtClean="0"/>
          </a:p>
          <a:p>
            <a:pPr lvl="1"/>
            <a:endParaRPr lang="zh-CN" altLang="en-US" sz="11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8351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800" dirty="0" smtClean="0"/>
              <a:t>Proposal</a:t>
            </a:r>
            <a:endParaRPr lang="zh-CN" altLang="en-US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13420248"/>
              </p:ext>
            </p:extLst>
          </p:nvPr>
        </p:nvGraphicFramePr>
        <p:xfrm>
          <a:off x="2483768" y="1485066"/>
          <a:ext cx="3840088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7760"/>
                <a:gridCol w="2952328"/>
              </a:tblGrid>
              <a:tr h="252028">
                <a:tc>
                  <a:txBody>
                    <a:bodyPr/>
                    <a:lstStyle/>
                    <a:p>
                      <a:r>
                        <a:rPr lang="en-US" altLang="zh-CN" sz="1200" kern="1200" dirty="0" smtClean="0"/>
                        <a:t>Case 1 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/>
                        <a:t>1 </a:t>
                      </a:r>
                      <a:r>
                        <a:rPr lang="en-US" altLang="zh-CN" sz="1200" kern="1200" dirty="0" err="1" smtClean="0"/>
                        <a:t>Tx</a:t>
                      </a:r>
                      <a:r>
                        <a:rPr lang="en-US" altLang="zh-CN" sz="1200" kern="1200" dirty="0" smtClean="0"/>
                        <a:t> on carrier 1 and 1 </a:t>
                      </a:r>
                      <a:r>
                        <a:rPr lang="en-US" altLang="zh-CN" sz="1200" kern="1200" dirty="0" err="1" smtClean="0"/>
                        <a:t>Tx</a:t>
                      </a:r>
                      <a:r>
                        <a:rPr lang="en-US" altLang="zh-CN" sz="1200" kern="1200" dirty="0" smtClean="0"/>
                        <a:t> on carrier 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en-US" altLang="zh-CN" sz="1200" kern="1200" dirty="0" smtClean="0"/>
                        <a:t>Case 2 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/>
                        <a:t>0 </a:t>
                      </a:r>
                      <a:r>
                        <a:rPr lang="en-US" altLang="zh-CN" sz="1200" kern="1200" dirty="0" err="1" smtClean="0"/>
                        <a:t>Tx</a:t>
                      </a:r>
                      <a:r>
                        <a:rPr lang="en-US" altLang="zh-CN" sz="1200" kern="1200" dirty="0" smtClean="0"/>
                        <a:t> on carrier 1 and</a:t>
                      </a:r>
                      <a:r>
                        <a:rPr lang="en-US" altLang="zh-CN" sz="1200" kern="1200" baseline="0" dirty="0" smtClean="0"/>
                        <a:t> </a:t>
                      </a:r>
                      <a:r>
                        <a:rPr lang="en-US" altLang="zh-CN" sz="1200" kern="1200" dirty="0" smtClean="0"/>
                        <a:t>2 </a:t>
                      </a:r>
                      <a:r>
                        <a:rPr lang="en-US" altLang="zh-CN" sz="1200" kern="1200" dirty="0" err="1" smtClean="0"/>
                        <a:t>Tx</a:t>
                      </a:r>
                      <a:r>
                        <a:rPr lang="en-US" altLang="zh-CN" sz="1200" kern="1200" dirty="0" smtClean="0"/>
                        <a:t> on carrier 2 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40840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031690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ea typeface="微软雅黑" pitchFamily="34" charset="-122"/>
              </a:rPr>
              <a:t>Thanks</a:t>
            </a:r>
            <a:r>
              <a:rPr lang="en-US" altLang="zh-CN" sz="5400" dirty="0">
                <a:ea typeface="微软雅黑" pitchFamily="34" charset="-122"/>
              </a:rPr>
              <a:t>!</a:t>
            </a:r>
            <a:endParaRPr lang="zh-CN" altLang="en-US" sz="5400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996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273</Words>
  <Application>Microsoft Office PowerPoint</Application>
  <PresentationFormat>全屏显示(16:9)</PresentationFormat>
  <Paragraphs>34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Proposal on UE requirements to allow switching between two uplink carriers</vt:lpstr>
      <vt:lpstr>Proposal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She xiaoming</cp:lastModifiedBy>
  <cp:revision>76</cp:revision>
  <dcterms:created xsi:type="dcterms:W3CDTF">2019-09-05T02:26:38Z</dcterms:created>
  <dcterms:modified xsi:type="dcterms:W3CDTF">2019-09-18T23:05:04Z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1567614408</vt:lpwstr>
  </property>
  <property fmtid="{D5CDD505-2E9C-101B-9397-08002B2CF9AE}" pid="6" name="NSCPROP_SA">
    <vt:lpwstr>D:\RAN\RAN85\draft RP-192251 v1.pptx</vt:lpwstr>
  </property>
</Properties>
</file>