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7" r:id="rId4"/>
    <p:sldId id="268"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6699"/>
    <a:srgbClr val="CCFF33"/>
    <a:srgbClr val="CCECFF"/>
    <a:srgbClr val="E7FFA3"/>
    <a:srgbClr val="CCFF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26" autoAdjust="0"/>
    <p:restoredTop sz="94664" autoAdjust="0"/>
  </p:normalViewPr>
  <p:slideViewPr>
    <p:cSldViewPr>
      <p:cViewPr varScale="1">
        <p:scale>
          <a:sx n="71" d="100"/>
          <a:sy n="71" d="100"/>
        </p:scale>
        <p:origin x="-160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10"/>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12" name="Slide Number Placeholder 11"/>
          <p:cNvSpPr>
            <a:spLocks noGrp="1"/>
          </p:cNvSpPr>
          <p:nvPr>
            <p:ph type="sldNum" sz="quarter" idx="11"/>
          </p:nvPr>
        </p:nvSpPr>
        <p:spPr/>
        <p:txBody>
          <a:bodyPr/>
          <a:lstStyle/>
          <a:p>
            <a:fld id="{B192AC1F-954E-4362-8CC0-A4B0CB080C48}" type="slidenum">
              <a:rPr lang="en-US" smtClean="0"/>
              <a:pPr/>
              <a:t>‹#›</a:t>
            </a:fld>
            <a:endParaRPr lang="en-US" dirty="0"/>
          </a:p>
        </p:txBody>
      </p:sp>
      <p:sp>
        <p:nvSpPr>
          <p:cNvPr id="13" name="Footer Placeholder 12"/>
          <p:cNvSpPr>
            <a:spLocks noGrp="1"/>
          </p:cNvSpPr>
          <p:nvPr>
            <p:ph type="ftr" sz="quarter" idx="12"/>
          </p:nvPr>
        </p:nvSpPr>
        <p:spPr/>
        <p:txBody>
          <a:bodyPr/>
          <a:lstStyle/>
          <a:p>
            <a:r>
              <a:rPr lang="fi-FI" dirty="0"/>
              <a:t>RP-17nnnn Way forward on LTE UDC</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9/9/2019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D707-4B0D-4804-8376-6870196EB9CB}" type="datetimeFigureOut">
              <a:rPr lang="en-US" smtClean="0"/>
              <a:pPr/>
              <a:t>9/9/2019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RP-17nnnn Way forward on LTE UDC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2AC1F-954E-4362-8CC0-A4B0CB080C4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2130425"/>
            <a:ext cx="6552728" cy="1470025"/>
          </a:xfrm>
        </p:spPr>
        <p:txBody>
          <a:bodyPr>
            <a:normAutofit/>
          </a:bodyPr>
          <a:lstStyle/>
          <a:p>
            <a:r>
              <a:rPr lang="fi-FI" dirty="0"/>
              <a:t>Planning of 3GPP Working Group meetings</a:t>
            </a:r>
            <a:endParaRPr lang="en-US" dirty="0"/>
          </a:p>
        </p:txBody>
      </p:sp>
      <p:sp>
        <p:nvSpPr>
          <p:cNvPr id="3" name="Subtitle 2"/>
          <p:cNvSpPr>
            <a:spLocks noGrp="1"/>
          </p:cNvSpPr>
          <p:nvPr>
            <p:ph type="subTitle" idx="1"/>
          </p:nvPr>
        </p:nvSpPr>
        <p:spPr>
          <a:xfrm>
            <a:off x="899592" y="3717032"/>
            <a:ext cx="7704856" cy="2162348"/>
          </a:xfrm>
        </p:spPr>
        <p:txBody>
          <a:bodyPr>
            <a:noAutofit/>
          </a:bodyPr>
          <a:lstStyle/>
          <a:p>
            <a:r>
              <a:rPr lang="fi-FI" sz="2400" dirty="0">
                <a:solidFill>
                  <a:schemeClr val="tx1"/>
                </a:solidFill>
              </a:rPr>
              <a:t>ORANGE, Deutsche Telekom</a:t>
            </a:r>
            <a:r>
              <a:rPr lang="fi-FI" sz="2400">
                <a:solidFill>
                  <a:schemeClr val="tx1"/>
                </a:solidFill>
              </a:rPr>
              <a:t>, Telecom Italia, BT</a:t>
            </a:r>
            <a:endParaRPr lang="fi-FI" sz="2400" dirty="0">
              <a:solidFill>
                <a:schemeClr val="bg1">
                  <a:lumMod val="75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285887129"/>
              </p:ext>
            </p:extLst>
          </p:nvPr>
        </p:nvGraphicFramePr>
        <p:xfrm>
          <a:off x="251520" y="260648"/>
          <a:ext cx="8640960" cy="914400"/>
        </p:xfrm>
        <a:graphic>
          <a:graphicData uri="http://schemas.openxmlformats.org/drawingml/2006/table">
            <a:tbl>
              <a:tblPr firstRow="1" bandRow="1">
                <a:tableStyleId>{5C22544A-7EE6-4342-B048-85BDC9FD1C3A}</a:tableStyleId>
              </a:tblPr>
              <a:tblGrid>
                <a:gridCol w="4320480">
                  <a:extLst>
                    <a:ext uri="{9D8B030D-6E8A-4147-A177-3AD203B41FA5}">
                      <a16:colId xmlns:a16="http://schemas.microsoft.com/office/drawing/2014/main" xmlns="" val="20000"/>
                    </a:ext>
                  </a:extLst>
                </a:gridCol>
                <a:gridCol w="4320480">
                  <a:extLst>
                    <a:ext uri="{9D8B030D-6E8A-4147-A177-3AD203B41FA5}">
                      <a16:colId xmlns:a16="http://schemas.microsoft.com/office/drawing/2014/main" xmlns="" val="20001"/>
                    </a:ext>
                  </a:extLst>
                </a:gridCol>
              </a:tblGrid>
              <a:tr h="370840">
                <a:tc>
                  <a:txBody>
                    <a:bodyPr/>
                    <a:lstStyle/>
                    <a:p>
                      <a:r>
                        <a:rPr lang="fi-FI" dirty="0">
                          <a:solidFill>
                            <a:schemeClr val="tx1"/>
                          </a:solidFill>
                        </a:rPr>
                        <a:t>3GPP TSG RAN#85</a:t>
                      </a:r>
                    </a:p>
                    <a:p>
                      <a:r>
                        <a:rPr lang="fi-FI" b="0" dirty="0">
                          <a:solidFill>
                            <a:schemeClr val="tx1"/>
                          </a:solidFill>
                        </a:rPr>
                        <a:t>16 – 20 Sept 2019</a:t>
                      </a:r>
                    </a:p>
                    <a:p>
                      <a:r>
                        <a:rPr lang="fi-FI" b="0" dirty="0">
                          <a:solidFill>
                            <a:schemeClr val="tx1"/>
                          </a:solidFill>
                        </a:rPr>
                        <a:t>Newport</a:t>
                      </a:r>
                      <a:r>
                        <a:rPr lang="fi-FI" b="0" baseline="0" dirty="0">
                          <a:solidFill>
                            <a:schemeClr val="tx1"/>
                          </a:solidFill>
                        </a:rPr>
                        <a:t> Beach, US</a:t>
                      </a:r>
                      <a:endParaRPr lang="en-US" b="0" dirty="0">
                        <a:solidFill>
                          <a:schemeClr val="tx1"/>
                        </a:solidFill>
                      </a:endParaRPr>
                    </a:p>
                  </a:txBody>
                  <a:tcPr>
                    <a:noFill/>
                  </a:tcPr>
                </a:tc>
                <a:tc>
                  <a:txBody>
                    <a:bodyPr/>
                    <a:lstStyle/>
                    <a:p>
                      <a:pPr>
                        <a:tabLst>
                          <a:tab pos="4129088" algn="r"/>
                        </a:tabLst>
                      </a:pPr>
                      <a:r>
                        <a:rPr lang="fi-FI" dirty="0">
                          <a:solidFill>
                            <a:schemeClr val="tx1"/>
                          </a:solidFill>
                        </a:rPr>
                        <a:t>	TDoc  RP-192141</a:t>
                      </a:r>
                    </a:p>
                    <a:p>
                      <a:pPr>
                        <a:tabLst>
                          <a:tab pos="4129088" algn="r"/>
                        </a:tabLst>
                      </a:pPr>
                      <a:r>
                        <a:rPr lang="fi-FI" dirty="0">
                          <a:solidFill>
                            <a:schemeClr val="tx1"/>
                          </a:solidFill>
                        </a:rPr>
                        <a:t>	</a:t>
                      </a:r>
                      <a:r>
                        <a:rPr lang="fi-FI" b="0" dirty="0">
                          <a:solidFill>
                            <a:schemeClr val="tx1"/>
                          </a:solidFill>
                        </a:rPr>
                        <a:t>Agenda Item 4</a:t>
                      </a:r>
                      <a:endParaRPr lang="fi-FI" b="0" dirty="0">
                        <a:solidFill>
                          <a:schemeClr val="tx1"/>
                        </a:solidFill>
                        <a:highlight>
                          <a:srgbClr val="00FFFF"/>
                        </a:highlight>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a16="http://schemas.microsoft.com/office/drawing/2014/main" xmlns="" val="10000"/>
                  </a:ext>
                </a:extLst>
              </a:tr>
            </a:tbl>
          </a:graphicData>
        </a:graphic>
      </p:graphicFrame>
      <p:sp>
        <p:nvSpPr>
          <p:cNvPr id="9" name="Footer Placeholder 12"/>
          <p:cNvSpPr>
            <a:spLocks noGrp="1"/>
          </p:cNvSpPr>
          <p:nvPr>
            <p:ph type="ftr" sz="quarter" idx="12"/>
          </p:nvPr>
        </p:nvSpPr>
        <p:spPr>
          <a:xfrm>
            <a:off x="3124200" y="6356350"/>
            <a:ext cx="2895600" cy="365125"/>
          </a:xfrm>
        </p:spPr>
        <p:txBody>
          <a:bodyPr/>
          <a:lstStyle/>
          <a:p>
            <a:r>
              <a:rPr lang="fi-FI" dirty="0"/>
              <a:t>xxxxxxxxxxxxxxxxx</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r>
              <a:rPr lang="en-GB" sz="2000" dirty="0"/>
              <a:t>At the RAN#84 plenary meeting, it has been decided to extend the RAN1#98b meeting (October, China) from 5 to 7 days, i.e., from 10/14-10/18 to 10/14-10/20 </a:t>
            </a:r>
            <a:r>
              <a:rPr lang="en-GB" sz="2000" b="1" dirty="0"/>
              <a:t>(RP-191571)</a:t>
            </a:r>
          </a:p>
          <a:p>
            <a:endParaRPr lang="en-GB" sz="2000" b="1" dirty="0"/>
          </a:p>
          <a:p>
            <a:r>
              <a:rPr lang="en-GB" sz="2000" dirty="0"/>
              <a:t>Topics are spread across 2 slots of 5 days:</a:t>
            </a:r>
          </a:p>
          <a:p>
            <a:pPr lvl="1"/>
            <a:r>
              <a:rPr lang="en-GB" sz="2000" dirty="0"/>
              <a:t>Rel-16 V2X/</a:t>
            </a:r>
            <a:r>
              <a:rPr lang="en-GB" sz="2000" dirty="0" err="1"/>
              <a:t>eURLLC</a:t>
            </a:r>
            <a:r>
              <a:rPr lang="en-GB" sz="2000" dirty="0"/>
              <a:t>/NR-U WIs will be scheduled from 10/16-10/20 (5 days)</a:t>
            </a:r>
          </a:p>
          <a:p>
            <a:pPr lvl="1"/>
            <a:r>
              <a:rPr lang="en-GB" sz="2000" dirty="0"/>
              <a:t>Along with related LTE maintenance ((e)LAA/V2X CRs) &amp; NR maintenance (any Rel-15 URLLC related CRs)</a:t>
            </a:r>
          </a:p>
          <a:p>
            <a:pPr lvl="1"/>
            <a:r>
              <a:rPr lang="en-GB" sz="2000" dirty="0"/>
              <a:t>All other items will be scheduled from 10/14-10/18 (5 days, as originally planned)</a:t>
            </a:r>
          </a:p>
          <a:p>
            <a:endParaRPr lang="en-GB" sz="2000" b="1" dirty="0"/>
          </a:p>
          <a:p>
            <a:endParaRPr lang="en-GB" sz="2000" b="1" dirty="0"/>
          </a:p>
          <a:p>
            <a:endParaRPr lang="en-US" sz="1600" dirty="0"/>
          </a:p>
        </p:txBody>
      </p:sp>
    </p:spTree>
    <p:extLst>
      <p:ext uri="{BB962C8B-B14F-4D97-AF65-F5344CB8AC3E}">
        <p14:creationId xmlns:p14="http://schemas.microsoft.com/office/powerpoint/2010/main" val="1151809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Impact for operators</a:t>
            </a:r>
            <a:endParaRPr lang="en-US" dirty="0"/>
          </a:p>
        </p:txBody>
      </p:sp>
      <p:sp>
        <p:nvSpPr>
          <p:cNvPr id="3" name="Content Placeholder 2"/>
          <p:cNvSpPr>
            <a:spLocks noGrp="1"/>
          </p:cNvSpPr>
          <p:nvPr>
            <p:ph idx="1"/>
          </p:nvPr>
        </p:nvSpPr>
        <p:spPr>
          <a:xfrm>
            <a:off x="457200" y="1340768"/>
            <a:ext cx="8291264" cy="4525963"/>
          </a:xfrm>
        </p:spPr>
        <p:txBody>
          <a:bodyPr anchor="t">
            <a:noAutofit/>
          </a:bodyPr>
          <a:lstStyle/>
          <a:p>
            <a:r>
              <a:rPr lang="en-GB" sz="2000" dirty="0"/>
              <a:t>Unlike some other delegations, many operators including the co-signing companies, cannot generally send more than 1 delegate per Working Group meeting</a:t>
            </a:r>
          </a:p>
          <a:p>
            <a:r>
              <a:rPr lang="en-GB" sz="2000" dirty="0"/>
              <a:t>Legally, working for 7 consecutive full days is against labour laws, in France and in Germany at least</a:t>
            </a:r>
          </a:p>
          <a:p>
            <a:r>
              <a:rPr lang="en-GB" sz="2000" dirty="0"/>
              <a:t>One main issue in not being present for the whole duration of the meeting is not to be able to verbally support or oppose decisions being made when the delegate is absent</a:t>
            </a:r>
          </a:p>
          <a:p>
            <a:r>
              <a:rPr lang="en-GB" sz="2000" dirty="0"/>
              <a:t>Although during normal meetings 1 delegate cannot be physically present in all parallel sessions at the same time, being present on site allows him to act if need be in any sessions if an important decision comes up</a:t>
            </a:r>
          </a:p>
          <a:p>
            <a:r>
              <a:rPr lang="en-GB" sz="2000" b="1" dirty="0"/>
              <a:t>In practice, extending meetings to 7 days can exclude smaller companies and many operators to exercise their fundamental rights in 3GPP!</a:t>
            </a:r>
            <a:endParaRPr lang="en-GB" sz="2400" b="1" dirty="0"/>
          </a:p>
          <a:p>
            <a:endParaRPr lang="en-GB" sz="2000" b="1" dirty="0"/>
          </a:p>
          <a:p>
            <a:endParaRPr lang="en-US" sz="1600" dirty="0"/>
          </a:p>
        </p:txBody>
      </p:sp>
    </p:spTree>
    <p:extLst>
      <p:ext uri="{BB962C8B-B14F-4D97-AF65-F5344CB8AC3E}">
        <p14:creationId xmlns:p14="http://schemas.microsoft.com/office/powerpoint/2010/main" val="2430926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3GPP PCG recommendations</a:t>
            </a:r>
            <a:endParaRPr lang="en-US" dirty="0"/>
          </a:p>
        </p:txBody>
      </p:sp>
      <p:sp>
        <p:nvSpPr>
          <p:cNvPr id="3" name="Content Placeholder 2"/>
          <p:cNvSpPr>
            <a:spLocks noGrp="1"/>
          </p:cNvSpPr>
          <p:nvPr>
            <p:ph idx="1"/>
          </p:nvPr>
        </p:nvSpPr>
        <p:spPr>
          <a:xfrm>
            <a:off x="457200" y="1556792"/>
            <a:ext cx="8291264" cy="4309939"/>
          </a:xfrm>
        </p:spPr>
        <p:txBody>
          <a:bodyPr anchor="t">
            <a:noAutofit/>
          </a:bodyPr>
          <a:lstStyle/>
          <a:p>
            <a:r>
              <a:rPr lang="en-GB" sz="2400" dirty="0"/>
              <a:t>This also goes against 3GPP PCG recommendations made in 3GPP PCG Meeting#36, held in Delhi, India, on 28 April 2016 (documented in 3GPP/PCG#37(16)19), which states that 3GPP leadership should organise meetings such that: </a:t>
            </a:r>
            <a:br>
              <a:rPr lang="en-GB" sz="2400" dirty="0"/>
            </a:br>
            <a:endParaRPr lang="en-GB" sz="2400" dirty="0"/>
          </a:p>
          <a:p>
            <a:pPr lvl="1"/>
            <a:r>
              <a:rPr lang="en-GB" sz="2000" dirty="0"/>
              <a:t>they are no longer than 5 consecutive days in duration</a:t>
            </a:r>
            <a:br>
              <a:rPr lang="en-GB" sz="2000" dirty="0"/>
            </a:br>
            <a:endParaRPr lang="en-GB" sz="2000" dirty="0"/>
          </a:p>
          <a:p>
            <a:pPr lvl="1"/>
            <a:r>
              <a:rPr lang="en-GB" sz="2000" dirty="0"/>
              <a:t>all meeting participants (including chairmen, individual delegates, MCC, etc.) have a minimum of 11 hours break between the close of one meeting day and the start of the next</a:t>
            </a:r>
          </a:p>
          <a:p>
            <a:endParaRPr lang="en-GB" sz="2000" dirty="0"/>
          </a:p>
          <a:p>
            <a:endParaRPr lang="en-GB" sz="2000" b="1" dirty="0"/>
          </a:p>
          <a:p>
            <a:endParaRPr lang="en-US" sz="1600" dirty="0"/>
          </a:p>
        </p:txBody>
      </p:sp>
    </p:spTree>
    <p:extLst>
      <p:ext uri="{BB962C8B-B14F-4D97-AF65-F5344CB8AC3E}">
        <p14:creationId xmlns:p14="http://schemas.microsoft.com/office/powerpoint/2010/main" val="822172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Proposals</a:t>
            </a:r>
            <a:endParaRPr lang="en-US" dirty="0"/>
          </a:p>
        </p:txBody>
      </p:sp>
      <p:sp>
        <p:nvSpPr>
          <p:cNvPr id="3" name="Content Placeholder 2"/>
          <p:cNvSpPr>
            <a:spLocks noGrp="1"/>
          </p:cNvSpPr>
          <p:nvPr>
            <p:ph idx="1"/>
          </p:nvPr>
        </p:nvSpPr>
        <p:spPr>
          <a:xfrm>
            <a:off x="457200" y="1412776"/>
            <a:ext cx="8229600" cy="4713387"/>
          </a:xfrm>
        </p:spPr>
        <p:txBody>
          <a:bodyPr anchor="t">
            <a:noAutofit/>
          </a:bodyPr>
          <a:lstStyle/>
          <a:p>
            <a:r>
              <a:rPr lang="en-US" sz="2400" dirty="0"/>
              <a:t>RAN should confirm that </a:t>
            </a:r>
            <a:r>
              <a:rPr lang="en-US" sz="2400" dirty="0" smtClean="0"/>
              <a:t>3GPP</a:t>
            </a:r>
            <a:r>
              <a:rPr lang="en-US" sz="2400" dirty="0" smtClean="0"/>
              <a:t> </a:t>
            </a:r>
            <a:r>
              <a:rPr lang="en-US" sz="2400" dirty="0"/>
              <a:t>meetings will in the future follow the 3GPP PCG recommendations:</a:t>
            </a:r>
          </a:p>
          <a:p>
            <a:pPr lvl="1"/>
            <a:r>
              <a:rPr lang="en-US" sz="2000" dirty="0"/>
              <a:t>be strictly limited to a maximum of 5 days</a:t>
            </a:r>
          </a:p>
          <a:p>
            <a:pPr lvl="1"/>
            <a:r>
              <a:rPr lang="en-GB" sz="2000" dirty="0"/>
              <a:t>all meeting participants should have a minimum of 11 hours break between the close of one meeting day and the start of the </a:t>
            </a:r>
            <a:r>
              <a:rPr lang="en-GB" sz="2000" dirty="0" smtClean="0"/>
              <a:t>next</a:t>
            </a:r>
          </a:p>
          <a:p>
            <a:pPr marL="457200" lvl="1" indent="0">
              <a:buNone/>
            </a:pPr>
            <a:endParaRPr lang="en-GB" sz="2000" dirty="0"/>
          </a:p>
          <a:p>
            <a:r>
              <a:rPr lang="en-GB" sz="2400" dirty="0"/>
              <a:t>Scheduling of ad-hoc meetings should be done with sufficient notice, i.e. at least 6 </a:t>
            </a:r>
            <a:r>
              <a:rPr lang="en-GB" sz="2400" dirty="0" smtClean="0"/>
              <a:t>months, </a:t>
            </a:r>
            <a:r>
              <a:rPr lang="en-GB" sz="2400" dirty="0"/>
              <a:t>with approval </a:t>
            </a:r>
            <a:r>
              <a:rPr lang="en-GB" sz="2400" dirty="0" smtClean="0"/>
              <a:t>at plenary level</a:t>
            </a:r>
          </a:p>
          <a:p>
            <a:pPr marL="0" indent="0">
              <a:buNone/>
            </a:pPr>
            <a:endParaRPr lang="en-GB" sz="2400" dirty="0"/>
          </a:p>
          <a:p>
            <a:r>
              <a:rPr lang="en-GB" sz="2400" dirty="0"/>
              <a:t>Planning of new Release such as Rel-17 should take this seriously into account already during the approval phase</a:t>
            </a:r>
          </a:p>
          <a:p>
            <a:endParaRPr lang="en-US" sz="2800" dirty="0"/>
          </a:p>
          <a:p>
            <a:endParaRPr lang="fr-FR" sz="2800" dirty="0"/>
          </a:p>
        </p:txBody>
      </p:sp>
    </p:spTree>
    <p:extLst>
      <p:ext uri="{BB962C8B-B14F-4D97-AF65-F5344CB8AC3E}">
        <p14:creationId xmlns:p14="http://schemas.microsoft.com/office/powerpoint/2010/main" val="469069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394</Words>
  <Application>Microsoft Office PowerPoint</Application>
  <PresentationFormat>On-screen Show (4:3)</PresentationFormat>
  <Paragraphs>36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Planning of 3GPP Working Group meetings</vt:lpstr>
      <vt:lpstr>Background</vt:lpstr>
      <vt:lpstr>Impact for operators</vt:lpstr>
      <vt:lpstr>3GPP PCG recommendations</vt:lpstr>
      <vt:lpstr>Proposals</vt:lpstr>
    </vt:vector>
  </TitlesOfParts>
  <Company>Mediatek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UDC for LTE</dc:title>
  <dc:creator>Deutsche Telekom</dc:creator>
  <cp:keywords>3GPP</cp:keywords>
  <cp:lastModifiedBy>GRAVES Benoit IMT/OLN</cp:lastModifiedBy>
  <cp:revision>154</cp:revision>
  <dcterms:created xsi:type="dcterms:W3CDTF">2017-08-07T05:47:17Z</dcterms:created>
  <dcterms:modified xsi:type="dcterms:W3CDTF">2019-09-09T16:42:04Z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