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73" r:id="rId6"/>
    <p:sldId id="277" r:id="rId7"/>
    <p:sldId id="272" r:id="rId8"/>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535CDC-5634-4BA2-8DFA-D0451E098A87}" v="1" dt="2019-09-09T14:39:34.1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15" autoAdjust="0"/>
    <p:restoredTop sz="94660"/>
  </p:normalViewPr>
  <p:slideViewPr>
    <p:cSldViewPr snapToGrid="0">
      <p:cViewPr varScale="1">
        <p:scale>
          <a:sx n="68" d="100"/>
          <a:sy n="68" d="100"/>
        </p:scale>
        <p:origin x="696" y="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sbjörn Grövlen" userId="764f67b2-25cd-49e6-8d00-810421b7df33" providerId="ADAL" clId="{0A535CDC-5634-4BA2-8DFA-D0451E098A87}"/>
    <pc:docChg chg="modSld">
      <pc:chgData name="Asbjörn Grövlen" userId="764f67b2-25cd-49e6-8d00-810421b7df33" providerId="ADAL" clId="{0A535CDC-5634-4BA2-8DFA-D0451E098A87}" dt="2019-09-09T14:40:08.422" v="20" actId="6549"/>
      <pc:docMkLst>
        <pc:docMk/>
      </pc:docMkLst>
      <pc:sldChg chg="modSp">
        <pc:chgData name="Asbjörn Grövlen" userId="764f67b2-25cd-49e6-8d00-810421b7df33" providerId="ADAL" clId="{0A535CDC-5634-4BA2-8DFA-D0451E098A87}" dt="2019-09-09T14:40:08.422" v="20" actId="6549"/>
        <pc:sldMkLst>
          <pc:docMk/>
          <pc:sldMk cId="4043736300" sldId="256"/>
        </pc:sldMkLst>
        <pc:spChg chg="mod">
          <ac:chgData name="Asbjörn Grövlen" userId="764f67b2-25cd-49e6-8d00-810421b7df33" providerId="ADAL" clId="{0A535CDC-5634-4BA2-8DFA-D0451E098A87}" dt="2019-09-09T14:39:56.541" v="9" actId="13926"/>
          <ac:spMkLst>
            <pc:docMk/>
            <pc:sldMk cId="4043736300" sldId="256"/>
            <ac:spMk id="4" creationId="{81249733-FC0E-4E9F-B6CD-0C4E30D7FE95}"/>
          </ac:spMkLst>
        </pc:spChg>
        <pc:spChg chg="mod">
          <ac:chgData name="Asbjörn Grövlen" userId="764f67b2-25cd-49e6-8d00-810421b7df33" providerId="ADAL" clId="{0A535CDC-5634-4BA2-8DFA-D0451E098A87}" dt="2019-09-09T14:39:34.170" v="0"/>
          <ac:spMkLst>
            <pc:docMk/>
            <pc:sldMk cId="4043736300" sldId="256"/>
            <ac:spMk id="5" creationId="{125C1C64-9290-472C-AB5A-E25A52E9E113}"/>
          </ac:spMkLst>
        </pc:spChg>
        <pc:spChg chg="mod">
          <ac:chgData name="Asbjörn Grövlen" userId="764f67b2-25cd-49e6-8d00-810421b7df33" providerId="ADAL" clId="{0A535CDC-5634-4BA2-8DFA-D0451E098A87}" dt="2019-09-09T14:40:08.422" v="20" actId="6549"/>
          <ac:spMkLst>
            <pc:docMk/>
            <pc:sldMk cId="4043736300" sldId="256"/>
            <ac:spMk id="6" creationId="{DB197990-4A47-4501-85A0-92A9BB950A2B}"/>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D0086-88AE-4FAF-AB9A-1B2CDCA103D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7A46676A-AC0C-4E80-82B8-ACFAA704955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172EC721-64B2-459C-8ED4-0354FA0DE758}"/>
              </a:ext>
            </a:extLst>
          </p:cNvPr>
          <p:cNvSpPr>
            <a:spLocks noGrp="1"/>
          </p:cNvSpPr>
          <p:nvPr>
            <p:ph type="dt" sz="half" idx="10"/>
          </p:nvPr>
        </p:nvSpPr>
        <p:spPr/>
        <p:txBody>
          <a:bodyPr/>
          <a:lstStyle/>
          <a:p>
            <a:fld id="{5D4CF9B4-B021-4031-9F71-AE4D7F2B8293}" type="datetimeFigureOut">
              <a:rPr lang="sv-SE" smtClean="0"/>
              <a:t>2019-09-09</a:t>
            </a:fld>
            <a:endParaRPr lang="sv-SE"/>
          </a:p>
        </p:txBody>
      </p:sp>
      <p:sp>
        <p:nvSpPr>
          <p:cNvPr id="5" name="Footer Placeholder 4">
            <a:extLst>
              <a:ext uri="{FF2B5EF4-FFF2-40B4-BE49-F238E27FC236}">
                <a16:creationId xmlns:a16="http://schemas.microsoft.com/office/drawing/2014/main" id="{99FCEE07-7082-468B-9054-986A16EDDCF4}"/>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86CDD6E7-273A-4D07-9023-2092EBDD1FBE}"/>
              </a:ext>
            </a:extLst>
          </p:cNvPr>
          <p:cNvSpPr>
            <a:spLocks noGrp="1"/>
          </p:cNvSpPr>
          <p:nvPr>
            <p:ph type="sldNum" sz="quarter" idx="12"/>
          </p:nvPr>
        </p:nvSpPr>
        <p:spPr/>
        <p:txBody>
          <a:bodyPr/>
          <a:lstStyle/>
          <a:p>
            <a:fld id="{ED87F2ED-A64F-4131-AA7E-A57E6F9EB2B5}" type="slidenum">
              <a:rPr lang="sv-SE" smtClean="0"/>
              <a:t>‹#›</a:t>
            </a:fld>
            <a:endParaRPr lang="sv-SE"/>
          </a:p>
        </p:txBody>
      </p:sp>
    </p:spTree>
    <p:extLst>
      <p:ext uri="{BB962C8B-B14F-4D97-AF65-F5344CB8AC3E}">
        <p14:creationId xmlns:p14="http://schemas.microsoft.com/office/powerpoint/2010/main" val="532864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69044-1280-42DB-8E14-B0E64C7432CB}"/>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BE6527C3-EBEE-4715-9BBC-D53D10D6640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B33F7A9C-106A-4716-BD29-5DAA86255927}"/>
              </a:ext>
            </a:extLst>
          </p:cNvPr>
          <p:cNvSpPr>
            <a:spLocks noGrp="1"/>
          </p:cNvSpPr>
          <p:nvPr>
            <p:ph type="dt" sz="half" idx="10"/>
          </p:nvPr>
        </p:nvSpPr>
        <p:spPr/>
        <p:txBody>
          <a:bodyPr/>
          <a:lstStyle/>
          <a:p>
            <a:fld id="{5D4CF9B4-B021-4031-9F71-AE4D7F2B8293}" type="datetimeFigureOut">
              <a:rPr lang="sv-SE" smtClean="0"/>
              <a:t>2019-09-09</a:t>
            </a:fld>
            <a:endParaRPr lang="sv-SE"/>
          </a:p>
        </p:txBody>
      </p:sp>
      <p:sp>
        <p:nvSpPr>
          <p:cNvPr id="5" name="Footer Placeholder 4">
            <a:extLst>
              <a:ext uri="{FF2B5EF4-FFF2-40B4-BE49-F238E27FC236}">
                <a16:creationId xmlns:a16="http://schemas.microsoft.com/office/drawing/2014/main" id="{B498989E-2B65-4698-84F9-93B3E48F5C81}"/>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43ADA20C-B10D-4A0C-AA2A-219E08C25223}"/>
              </a:ext>
            </a:extLst>
          </p:cNvPr>
          <p:cNvSpPr>
            <a:spLocks noGrp="1"/>
          </p:cNvSpPr>
          <p:nvPr>
            <p:ph type="sldNum" sz="quarter" idx="12"/>
          </p:nvPr>
        </p:nvSpPr>
        <p:spPr/>
        <p:txBody>
          <a:bodyPr/>
          <a:lstStyle/>
          <a:p>
            <a:fld id="{ED87F2ED-A64F-4131-AA7E-A57E6F9EB2B5}" type="slidenum">
              <a:rPr lang="sv-SE" smtClean="0"/>
              <a:t>‹#›</a:t>
            </a:fld>
            <a:endParaRPr lang="sv-SE"/>
          </a:p>
        </p:txBody>
      </p:sp>
    </p:spTree>
    <p:extLst>
      <p:ext uri="{BB962C8B-B14F-4D97-AF65-F5344CB8AC3E}">
        <p14:creationId xmlns:p14="http://schemas.microsoft.com/office/powerpoint/2010/main" val="35674444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04F74F-AC4A-42DE-AC5D-8B03A50B0BD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3564C3F9-7CF7-4415-A439-23B0B7ED5FF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CF1C3EAD-8EE0-4539-88E9-B8A08DE2791B}"/>
              </a:ext>
            </a:extLst>
          </p:cNvPr>
          <p:cNvSpPr>
            <a:spLocks noGrp="1"/>
          </p:cNvSpPr>
          <p:nvPr>
            <p:ph type="dt" sz="half" idx="10"/>
          </p:nvPr>
        </p:nvSpPr>
        <p:spPr/>
        <p:txBody>
          <a:bodyPr/>
          <a:lstStyle/>
          <a:p>
            <a:fld id="{5D4CF9B4-B021-4031-9F71-AE4D7F2B8293}" type="datetimeFigureOut">
              <a:rPr lang="sv-SE" smtClean="0"/>
              <a:t>2019-09-09</a:t>
            </a:fld>
            <a:endParaRPr lang="sv-SE"/>
          </a:p>
        </p:txBody>
      </p:sp>
      <p:sp>
        <p:nvSpPr>
          <p:cNvPr id="5" name="Footer Placeholder 4">
            <a:extLst>
              <a:ext uri="{FF2B5EF4-FFF2-40B4-BE49-F238E27FC236}">
                <a16:creationId xmlns:a16="http://schemas.microsoft.com/office/drawing/2014/main" id="{6DD20744-2D7A-40BE-BA3F-C47DA1417973}"/>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16A4E844-64C0-49AB-A460-50F2ECA223D9}"/>
              </a:ext>
            </a:extLst>
          </p:cNvPr>
          <p:cNvSpPr>
            <a:spLocks noGrp="1"/>
          </p:cNvSpPr>
          <p:nvPr>
            <p:ph type="sldNum" sz="quarter" idx="12"/>
          </p:nvPr>
        </p:nvSpPr>
        <p:spPr/>
        <p:txBody>
          <a:bodyPr/>
          <a:lstStyle/>
          <a:p>
            <a:fld id="{ED87F2ED-A64F-4131-AA7E-A57E6F9EB2B5}" type="slidenum">
              <a:rPr lang="sv-SE" smtClean="0"/>
              <a:t>‹#›</a:t>
            </a:fld>
            <a:endParaRPr lang="sv-SE"/>
          </a:p>
        </p:txBody>
      </p:sp>
    </p:spTree>
    <p:extLst>
      <p:ext uri="{BB962C8B-B14F-4D97-AF65-F5344CB8AC3E}">
        <p14:creationId xmlns:p14="http://schemas.microsoft.com/office/powerpoint/2010/main" val="24665542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250014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BC982C-FEAD-4134-AD7E-9A950FBA5266}"/>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EE26E674-A3B0-43CF-B7DC-954C65079BF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40F30CE3-63FE-4290-A01C-8D0299793114}"/>
              </a:ext>
            </a:extLst>
          </p:cNvPr>
          <p:cNvSpPr>
            <a:spLocks noGrp="1"/>
          </p:cNvSpPr>
          <p:nvPr>
            <p:ph type="dt" sz="half" idx="10"/>
          </p:nvPr>
        </p:nvSpPr>
        <p:spPr/>
        <p:txBody>
          <a:bodyPr/>
          <a:lstStyle/>
          <a:p>
            <a:fld id="{5D4CF9B4-B021-4031-9F71-AE4D7F2B8293}" type="datetimeFigureOut">
              <a:rPr lang="sv-SE" smtClean="0"/>
              <a:t>2019-09-09</a:t>
            </a:fld>
            <a:endParaRPr lang="sv-SE"/>
          </a:p>
        </p:txBody>
      </p:sp>
      <p:sp>
        <p:nvSpPr>
          <p:cNvPr id="5" name="Footer Placeholder 4">
            <a:extLst>
              <a:ext uri="{FF2B5EF4-FFF2-40B4-BE49-F238E27FC236}">
                <a16:creationId xmlns:a16="http://schemas.microsoft.com/office/drawing/2014/main" id="{F8C8FB92-253F-4DA8-BCCB-C2F800DAE92D}"/>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E7B3051E-5E81-4F1A-ACC2-0DE5AAE6C8D9}"/>
              </a:ext>
            </a:extLst>
          </p:cNvPr>
          <p:cNvSpPr>
            <a:spLocks noGrp="1"/>
          </p:cNvSpPr>
          <p:nvPr>
            <p:ph type="sldNum" sz="quarter" idx="12"/>
          </p:nvPr>
        </p:nvSpPr>
        <p:spPr/>
        <p:txBody>
          <a:bodyPr/>
          <a:lstStyle/>
          <a:p>
            <a:fld id="{ED87F2ED-A64F-4131-AA7E-A57E6F9EB2B5}" type="slidenum">
              <a:rPr lang="sv-SE" smtClean="0"/>
              <a:t>‹#›</a:t>
            </a:fld>
            <a:endParaRPr lang="sv-SE"/>
          </a:p>
        </p:txBody>
      </p:sp>
    </p:spTree>
    <p:extLst>
      <p:ext uri="{BB962C8B-B14F-4D97-AF65-F5344CB8AC3E}">
        <p14:creationId xmlns:p14="http://schemas.microsoft.com/office/powerpoint/2010/main" val="22556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31F5D-3020-45BB-9286-3734D2114D9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id="{536D0789-FE62-4889-99F4-4050EA2B8BB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FC6746E-1719-4143-B534-81D76089F47D}"/>
              </a:ext>
            </a:extLst>
          </p:cNvPr>
          <p:cNvSpPr>
            <a:spLocks noGrp="1"/>
          </p:cNvSpPr>
          <p:nvPr>
            <p:ph type="dt" sz="half" idx="10"/>
          </p:nvPr>
        </p:nvSpPr>
        <p:spPr/>
        <p:txBody>
          <a:bodyPr/>
          <a:lstStyle/>
          <a:p>
            <a:fld id="{5D4CF9B4-B021-4031-9F71-AE4D7F2B8293}" type="datetimeFigureOut">
              <a:rPr lang="sv-SE" smtClean="0"/>
              <a:t>2019-09-09</a:t>
            </a:fld>
            <a:endParaRPr lang="sv-SE"/>
          </a:p>
        </p:txBody>
      </p:sp>
      <p:sp>
        <p:nvSpPr>
          <p:cNvPr id="5" name="Footer Placeholder 4">
            <a:extLst>
              <a:ext uri="{FF2B5EF4-FFF2-40B4-BE49-F238E27FC236}">
                <a16:creationId xmlns:a16="http://schemas.microsoft.com/office/drawing/2014/main" id="{50A046DB-DBB9-49E8-BA42-E1C7AA64A1A7}"/>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5A5BC7D5-5054-4096-904F-98B4DE33C103}"/>
              </a:ext>
            </a:extLst>
          </p:cNvPr>
          <p:cNvSpPr>
            <a:spLocks noGrp="1"/>
          </p:cNvSpPr>
          <p:nvPr>
            <p:ph type="sldNum" sz="quarter" idx="12"/>
          </p:nvPr>
        </p:nvSpPr>
        <p:spPr/>
        <p:txBody>
          <a:bodyPr/>
          <a:lstStyle/>
          <a:p>
            <a:fld id="{ED87F2ED-A64F-4131-AA7E-A57E6F9EB2B5}" type="slidenum">
              <a:rPr lang="sv-SE" smtClean="0"/>
              <a:t>‹#›</a:t>
            </a:fld>
            <a:endParaRPr lang="sv-SE"/>
          </a:p>
        </p:txBody>
      </p:sp>
    </p:spTree>
    <p:extLst>
      <p:ext uri="{BB962C8B-B14F-4D97-AF65-F5344CB8AC3E}">
        <p14:creationId xmlns:p14="http://schemas.microsoft.com/office/powerpoint/2010/main" val="39590262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9583AC-85CD-4E4D-810A-255791177A40}"/>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DD06539-6C3C-418F-A537-B337CA7E6CA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id="{36F19752-9426-4367-81F3-F39944C9DBB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id="{730ECDCD-9CCF-42FD-99EF-D42A4D9F29D6}"/>
              </a:ext>
            </a:extLst>
          </p:cNvPr>
          <p:cNvSpPr>
            <a:spLocks noGrp="1"/>
          </p:cNvSpPr>
          <p:nvPr>
            <p:ph type="dt" sz="half" idx="10"/>
          </p:nvPr>
        </p:nvSpPr>
        <p:spPr/>
        <p:txBody>
          <a:bodyPr/>
          <a:lstStyle/>
          <a:p>
            <a:fld id="{5D4CF9B4-B021-4031-9F71-AE4D7F2B8293}" type="datetimeFigureOut">
              <a:rPr lang="sv-SE" smtClean="0"/>
              <a:t>2019-09-09</a:t>
            </a:fld>
            <a:endParaRPr lang="sv-SE"/>
          </a:p>
        </p:txBody>
      </p:sp>
      <p:sp>
        <p:nvSpPr>
          <p:cNvPr id="6" name="Footer Placeholder 5">
            <a:extLst>
              <a:ext uri="{FF2B5EF4-FFF2-40B4-BE49-F238E27FC236}">
                <a16:creationId xmlns:a16="http://schemas.microsoft.com/office/drawing/2014/main" id="{847798B8-BC85-4586-AA6E-66B499AF946D}"/>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CAD22FBA-4900-46F0-90B6-5B33C1E90102}"/>
              </a:ext>
            </a:extLst>
          </p:cNvPr>
          <p:cNvSpPr>
            <a:spLocks noGrp="1"/>
          </p:cNvSpPr>
          <p:nvPr>
            <p:ph type="sldNum" sz="quarter" idx="12"/>
          </p:nvPr>
        </p:nvSpPr>
        <p:spPr/>
        <p:txBody>
          <a:bodyPr/>
          <a:lstStyle/>
          <a:p>
            <a:fld id="{ED87F2ED-A64F-4131-AA7E-A57E6F9EB2B5}" type="slidenum">
              <a:rPr lang="sv-SE" smtClean="0"/>
              <a:t>‹#›</a:t>
            </a:fld>
            <a:endParaRPr lang="sv-SE"/>
          </a:p>
        </p:txBody>
      </p:sp>
    </p:spTree>
    <p:extLst>
      <p:ext uri="{BB962C8B-B14F-4D97-AF65-F5344CB8AC3E}">
        <p14:creationId xmlns:p14="http://schemas.microsoft.com/office/powerpoint/2010/main" val="31139492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900406-D426-4869-8F55-A1485D8577E9}"/>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id="{2B38B333-790F-4414-B76B-4C012EDFA32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C62C540-F021-4F3D-982D-D42D8388ADD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id="{E6DC797A-BBF3-4BE4-A83A-02AE6A6B3C0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96B3CB5-247A-42F3-BB5E-DD544B92BC5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id="{E8CC1820-058B-4620-8352-FFDEB102821F}"/>
              </a:ext>
            </a:extLst>
          </p:cNvPr>
          <p:cNvSpPr>
            <a:spLocks noGrp="1"/>
          </p:cNvSpPr>
          <p:nvPr>
            <p:ph type="dt" sz="half" idx="10"/>
          </p:nvPr>
        </p:nvSpPr>
        <p:spPr/>
        <p:txBody>
          <a:bodyPr/>
          <a:lstStyle/>
          <a:p>
            <a:fld id="{5D4CF9B4-B021-4031-9F71-AE4D7F2B8293}" type="datetimeFigureOut">
              <a:rPr lang="sv-SE" smtClean="0"/>
              <a:t>2019-09-09</a:t>
            </a:fld>
            <a:endParaRPr lang="sv-SE"/>
          </a:p>
        </p:txBody>
      </p:sp>
      <p:sp>
        <p:nvSpPr>
          <p:cNvPr id="8" name="Footer Placeholder 7">
            <a:extLst>
              <a:ext uri="{FF2B5EF4-FFF2-40B4-BE49-F238E27FC236}">
                <a16:creationId xmlns:a16="http://schemas.microsoft.com/office/drawing/2014/main" id="{3D528A5F-4A9F-4050-B5BB-3DFAF70AAEE5}"/>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id="{480E08DB-90B2-4F3B-BB28-53B93CACB0F3}"/>
              </a:ext>
            </a:extLst>
          </p:cNvPr>
          <p:cNvSpPr>
            <a:spLocks noGrp="1"/>
          </p:cNvSpPr>
          <p:nvPr>
            <p:ph type="sldNum" sz="quarter" idx="12"/>
          </p:nvPr>
        </p:nvSpPr>
        <p:spPr/>
        <p:txBody>
          <a:bodyPr/>
          <a:lstStyle/>
          <a:p>
            <a:fld id="{ED87F2ED-A64F-4131-AA7E-A57E6F9EB2B5}" type="slidenum">
              <a:rPr lang="sv-SE" smtClean="0"/>
              <a:t>‹#›</a:t>
            </a:fld>
            <a:endParaRPr lang="sv-SE"/>
          </a:p>
        </p:txBody>
      </p:sp>
    </p:spTree>
    <p:extLst>
      <p:ext uri="{BB962C8B-B14F-4D97-AF65-F5344CB8AC3E}">
        <p14:creationId xmlns:p14="http://schemas.microsoft.com/office/powerpoint/2010/main" val="687148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33E4A2-942A-4A51-90C3-AE26DFDCF265}"/>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id="{57855532-A597-492D-ADCD-D86E476BC021}"/>
              </a:ext>
            </a:extLst>
          </p:cNvPr>
          <p:cNvSpPr>
            <a:spLocks noGrp="1"/>
          </p:cNvSpPr>
          <p:nvPr>
            <p:ph type="dt" sz="half" idx="10"/>
          </p:nvPr>
        </p:nvSpPr>
        <p:spPr/>
        <p:txBody>
          <a:bodyPr/>
          <a:lstStyle/>
          <a:p>
            <a:fld id="{5D4CF9B4-B021-4031-9F71-AE4D7F2B8293}" type="datetimeFigureOut">
              <a:rPr lang="sv-SE" smtClean="0"/>
              <a:t>2019-09-09</a:t>
            </a:fld>
            <a:endParaRPr lang="sv-SE"/>
          </a:p>
        </p:txBody>
      </p:sp>
      <p:sp>
        <p:nvSpPr>
          <p:cNvPr id="4" name="Footer Placeholder 3">
            <a:extLst>
              <a:ext uri="{FF2B5EF4-FFF2-40B4-BE49-F238E27FC236}">
                <a16:creationId xmlns:a16="http://schemas.microsoft.com/office/drawing/2014/main" id="{51EDE3E5-8553-47CF-8785-8C7ABBF13270}"/>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id="{57C9E77A-1F6B-4397-9E6B-74F1867F229E}"/>
              </a:ext>
            </a:extLst>
          </p:cNvPr>
          <p:cNvSpPr>
            <a:spLocks noGrp="1"/>
          </p:cNvSpPr>
          <p:nvPr>
            <p:ph type="sldNum" sz="quarter" idx="12"/>
          </p:nvPr>
        </p:nvSpPr>
        <p:spPr/>
        <p:txBody>
          <a:bodyPr/>
          <a:lstStyle/>
          <a:p>
            <a:fld id="{ED87F2ED-A64F-4131-AA7E-A57E6F9EB2B5}" type="slidenum">
              <a:rPr lang="sv-SE" smtClean="0"/>
              <a:t>‹#›</a:t>
            </a:fld>
            <a:endParaRPr lang="sv-SE"/>
          </a:p>
        </p:txBody>
      </p:sp>
    </p:spTree>
    <p:extLst>
      <p:ext uri="{BB962C8B-B14F-4D97-AF65-F5344CB8AC3E}">
        <p14:creationId xmlns:p14="http://schemas.microsoft.com/office/powerpoint/2010/main" val="33467495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8FBB971-5925-4405-BB14-FD0F5269E765}"/>
              </a:ext>
            </a:extLst>
          </p:cNvPr>
          <p:cNvSpPr>
            <a:spLocks noGrp="1"/>
          </p:cNvSpPr>
          <p:nvPr>
            <p:ph type="dt" sz="half" idx="10"/>
          </p:nvPr>
        </p:nvSpPr>
        <p:spPr/>
        <p:txBody>
          <a:bodyPr/>
          <a:lstStyle/>
          <a:p>
            <a:fld id="{5D4CF9B4-B021-4031-9F71-AE4D7F2B8293}" type="datetimeFigureOut">
              <a:rPr lang="sv-SE" smtClean="0"/>
              <a:t>2019-09-09</a:t>
            </a:fld>
            <a:endParaRPr lang="sv-SE"/>
          </a:p>
        </p:txBody>
      </p:sp>
      <p:sp>
        <p:nvSpPr>
          <p:cNvPr id="3" name="Footer Placeholder 2">
            <a:extLst>
              <a:ext uri="{FF2B5EF4-FFF2-40B4-BE49-F238E27FC236}">
                <a16:creationId xmlns:a16="http://schemas.microsoft.com/office/drawing/2014/main" id="{11B421E7-91B8-4D2F-8BFB-F1AF78011538}"/>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E26F4117-8A59-4BD6-AC24-463EE2ECF9A9}"/>
              </a:ext>
            </a:extLst>
          </p:cNvPr>
          <p:cNvSpPr>
            <a:spLocks noGrp="1"/>
          </p:cNvSpPr>
          <p:nvPr>
            <p:ph type="sldNum" sz="quarter" idx="12"/>
          </p:nvPr>
        </p:nvSpPr>
        <p:spPr/>
        <p:txBody>
          <a:bodyPr/>
          <a:lstStyle/>
          <a:p>
            <a:fld id="{ED87F2ED-A64F-4131-AA7E-A57E6F9EB2B5}" type="slidenum">
              <a:rPr lang="sv-SE" smtClean="0"/>
              <a:t>‹#›</a:t>
            </a:fld>
            <a:endParaRPr lang="sv-SE"/>
          </a:p>
        </p:txBody>
      </p:sp>
    </p:spTree>
    <p:extLst>
      <p:ext uri="{BB962C8B-B14F-4D97-AF65-F5344CB8AC3E}">
        <p14:creationId xmlns:p14="http://schemas.microsoft.com/office/powerpoint/2010/main" val="1691608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4257A-23B8-4EA1-969C-DDE6CF7508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id="{722C0ED2-A372-41A3-BDF1-A354D82B41B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id="{EBA29698-00EA-40B6-8D86-97EE6C9DF4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89DBED5-3B82-48AF-BE5A-91AEA129D8A3}"/>
              </a:ext>
            </a:extLst>
          </p:cNvPr>
          <p:cNvSpPr>
            <a:spLocks noGrp="1"/>
          </p:cNvSpPr>
          <p:nvPr>
            <p:ph type="dt" sz="half" idx="10"/>
          </p:nvPr>
        </p:nvSpPr>
        <p:spPr/>
        <p:txBody>
          <a:bodyPr/>
          <a:lstStyle/>
          <a:p>
            <a:fld id="{5D4CF9B4-B021-4031-9F71-AE4D7F2B8293}" type="datetimeFigureOut">
              <a:rPr lang="sv-SE" smtClean="0"/>
              <a:t>2019-09-09</a:t>
            </a:fld>
            <a:endParaRPr lang="sv-SE"/>
          </a:p>
        </p:txBody>
      </p:sp>
      <p:sp>
        <p:nvSpPr>
          <p:cNvPr id="6" name="Footer Placeholder 5">
            <a:extLst>
              <a:ext uri="{FF2B5EF4-FFF2-40B4-BE49-F238E27FC236}">
                <a16:creationId xmlns:a16="http://schemas.microsoft.com/office/drawing/2014/main" id="{197B142A-7C69-472B-8647-E918073C99A8}"/>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620310C3-DD89-4837-B1DF-A6556C7EB273}"/>
              </a:ext>
            </a:extLst>
          </p:cNvPr>
          <p:cNvSpPr>
            <a:spLocks noGrp="1"/>
          </p:cNvSpPr>
          <p:nvPr>
            <p:ph type="sldNum" sz="quarter" idx="12"/>
          </p:nvPr>
        </p:nvSpPr>
        <p:spPr/>
        <p:txBody>
          <a:bodyPr/>
          <a:lstStyle/>
          <a:p>
            <a:fld id="{ED87F2ED-A64F-4131-AA7E-A57E6F9EB2B5}" type="slidenum">
              <a:rPr lang="sv-SE" smtClean="0"/>
              <a:t>‹#›</a:t>
            </a:fld>
            <a:endParaRPr lang="sv-SE"/>
          </a:p>
        </p:txBody>
      </p:sp>
    </p:spTree>
    <p:extLst>
      <p:ext uri="{BB962C8B-B14F-4D97-AF65-F5344CB8AC3E}">
        <p14:creationId xmlns:p14="http://schemas.microsoft.com/office/powerpoint/2010/main" val="1275956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DB376-8222-4D2C-8509-4AC29008200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id="{47A63B1F-3746-4D41-8240-60584137F8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id="{E4AE7A6C-8BB2-47FB-B90A-C302C4A4D2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40E897C-2BD0-4CD2-A7CC-A4068D5F6DC7}"/>
              </a:ext>
            </a:extLst>
          </p:cNvPr>
          <p:cNvSpPr>
            <a:spLocks noGrp="1"/>
          </p:cNvSpPr>
          <p:nvPr>
            <p:ph type="dt" sz="half" idx="10"/>
          </p:nvPr>
        </p:nvSpPr>
        <p:spPr/>
        <p:txBody>
          <a:bodyPr/>
          <a:lstStyle/>
          <a:p>
            <a:fld id="{5D4CF9B4-B021-4031-9F71-AE4D7F2B8293}" type="datetimeFigureOut">
              <a:rPr lang="sv-SE" smtClean="0"/>
              <a:t>2019-09-09</a:t>
            </a:fld>
            <a:endParaRPr lang="sv-SE"/>
          </a:p>
        </p:txBody>
      </p:sp>
      <p:sp>
        <p:nvSpPr>
          <p:cNvPr id="6" name="Footer Placeholder 5">
            <a:extLst>
              <a:ext uri="{FF2B5EF4-FFF2-40B4-BE49-F238E27FC236}">
                <a16:creationId xmlns:a16="http://schemas.microsoft.com/office/drawing/2014/main" id="{4C7E35CE-EFB6-4DA4-BDFA-844443E77B83}"/>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7D827637-1B17-476C-822B-92DAEE9D10EF}"/>
              </a:ext>
            </a:extLst>
          </p:cNvPr>
          <p:cNvSpPr>
            <a:spLocks noGrp="1"/>
          </p:cNvSpPr>
          <p:nvPr>
            <p:ph type="sldNum" sz="quarter" idx="12"/>
          </p:nvPr>
        </p:nvSpPr>
        <p:spPr/>
        <p:txBody>
          <a:bodyPr/>
          <a:lstStyle/>
          <a:p>
            <a:fld id="{ED87F2ED-A64F-4131-AA7E-A57E6F9EB2B5}" type="slidenum">
              <a:rPr lang="sv-SE" smtClean="0"/>
              <a:t>‹#›</a:t>
            </a:fld>
            <a:endParaRPr lang="sv-SE"/>
          </a:p>
        </p:txBody>
      </p:sp>
    </p:spTree>
    <p:extLst>
      <p:ext uri="{BB962C8B-B14F-4D97-AF65-F5344CB8AC3E}">
        <p14:creationId xmlns:p14="http://schemas.microsoft.com/office/powerpoint/2010/main" val="30743001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DF291B-A67C-4E4E-9E02-C38B26A9B1B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id="{9F0B5F1E-8AB0-4CC3-9D3B-F316912889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1DC609D4-535F-440D-9122-B508D234F30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4CF9B4-B021-4031-9F71-AE4D7F2B8293}" type="datetimeFigureOut">
              <a:rPr lang="sv-SE" smtClean="0"/>
              <a:t>2019-09-09</a:t>
            </a:fld>
            <a:endParaRPr lang="sv-SE"/>
          </a:p>
        </p:txBody>
      </p:sp>
      <p:sp>
        <p:nvSpPr>
          <p:cNvPr id="5" name="Footer Placeholder 4">
            <a:extLst>
              <a:ext uri="{FF2B5EF4-FFF2-40B4-BE49-F238E27FC236}">
                <a16:creationId xmlns:a16="http://schemas.microsoft.com/office/drawing/2014/main" id="{96B151E4-6328-409A-AE39-8A0206DE1B7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id="{AD98DC54-EE90-472C-B4B1-21FA432262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87F2ED-A64F-4131-AA7E-A57E6F9EB2B5}" type="slidenum">
              <a:rPr lang="sv-SE" smtClean="0"/>
              <a:t>‹#›</a:t>
            </a:fld>
            <a:endParaRPr lang="sv-SE"/>
          </a:p>
        </p:txBody>
      </p:sp>
    </p:spTree>
    <p:extLst>
      <p:ext uri="{BB962C8B-B14F-4D97-AF65-F5344CB8AC3E}">
        <p14:creationId xmlns:p14="http://schemas.microsoft.com/office/powerpoint/2010/main" val="11808823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CB3F1B2-D950-4D81-B706-1B54C05623EF}"/>
              </a:ext>
            </a:extLst>
          </p:cNvPr>
          <p:cNvSpPr>
            <a:spLocks noGrp="1"/>
          </p:cNvSpPr>
          <p:nvPr>
            <p:ph type="subTitle" idx="1"/>
          </p:nvPr>
        </p:nvSpPr>
        <p:spPr>
          <a:xfrm>
            <a:off x="1163273" y="4443901"/>
            <a:ext cx="9144000" cy="693125"/>
          </a:xfrm>
        </p:spPr>
        <p:txBody>
          <a:bodyPr>
            <a:normAutofit/>
          </a:bodyPr>
          <a:lstStyle/>
          <a:p>
            <a:r>
              <a:rPr lang="sv-SE" sz="3200" dirty="0"/>
              <a:t>Ericsson</a:t>
            </a:r>
          </a:p>
        </p:txBody>
      </p:sp>
      <p:sp>
        <p:nvSpPr>
          <p:cNvPr id="4" name="TextBox 3">
            <a:extLst>
              <a:ext uri="{FF2B5EF4-FFF2-40B4-BE49-F238E27FC236}">
                <a16:creationId xmlns:a16="http://schemas.microsoft.com/office/drawing/2014/main" id="{81249733-FC0E-4E9F-B6CD-0C4E30D7FE95}"/>
              </a:ext>
            </a:extLst>
          </p:cNvPr>
          <p:cNvSpPr txBox="1"/>
          <p:nvPr/>
        </p:nvSpPr>
        <p:spPr bwMode="auto">
          <a:xfrm>
            <a:off x="100668" y="161897"/>
            <a:ext cx="5310231" cy="1086555"/>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en-US" sz="2000" dirty="0"/>
              <a:t>3GPP TSG-RAN Meeting #85</a:t>
            </a:r>
          </a:p>
          <a:p>
            <a:pPr algn="l">
              <a:buClr>
                <a:schemeClr val="tx1"/>
              </a:buClr>
            </a:pPr>
            <a:r>
              <a:rPr lang="en-US" sz="2000" dirty="0"/>
              <a:t>Newport Beach, CA, USA, 16-20 September 2019</a:t>
            </a:r>
          </a:p>
          <a:p>
            <a:pPr algn="l">
              <a:buClr>
                <a:schemeClr val="tx1"/>
              </a:buClr>
            </a:pPr>
            <a:r>
              <a:rPr lang="en-US" sz="2000" dirty="0"/>
              <a:t>Agenda item: 9.4.8</a:t>
            </a:r>
          </a:p>
        </p:txBody>
      </p:sp>
      <p:sp>
        <p:nvSpPr>
          <p:cNvPr id="5" name="Title 1">
            <a:extLst>
              <a:ext uri="{FF2B5EF4-FFF2-40B4-BE49-F238E27FC236}">
                <a16:creationId xmlns:a16="http://schemas.microsoft.com/office/drawing/2014/main" id="{125C1C64-9290-472C-AB5A-E25A52E9E113}"/>
              </a:ext>
            </a:extLst>
          </p:cNvPr>
          <p:cNvSpPr>
            <a:spLocks noGrp="1"/>
          </p:cNvSpPr>
          <p:nvPr>
            <p:ph type="ctrTitle"/>
          </p:nvPr>
        </p:nvSpPr>
        <p:spPr>
          <a:xfrm>
            <a:off x="1687585" y="1611312"/>
            <a:ext cx="8816829" cy="2469728"/>
          </a:xfrm>
        </p:spPr>
        <p:txBody>
          <a:bodyPr>
            <a:normAutofit/>
          </a:bodyPr>
          <a:lstStyle/>
          <a:p>
            <a:r>
              <a:rPr lang="en-US" sz="4400" b="1" dirty="0"/>
              <a:t>Prioritization of V2X work in Rel-16</a:t>
            </a:r>
          </a:p>
        </p:txBody>
      </p:sp>
      <p:sp>
        <p:nvSpPr>
          <p:cNvPr id="6" name="TextBox 5">
            <a:extLst>
              <a:ext uri="{FF2B5EF4-FFF2-40B4-BE49-F238E27FC236}">
                <a16:creationId xmlns:a16="http://schemas.microsoft.com/office/drawing/2014/main" id="{DB197990-4A47-4501-85A0-92A9BB950A2B}"/>
              </a:ext>
            </a:extLst>
          </p:cNvPr>
          <p:cNvSpPr txBox="1"/>
          <p:nvPr/>
        </p:nvSpPr>
        <p:spPr bwMode="auto">
          <a:xfrm>
            <a:off x="10307273" y="164768"/>
            <a:ext cx="1456392" cy="433577"/>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en-US" sz="2000"/>
              <a:t>RP-192073</a:t>
            </a:r>
            <a:endParaRPr lang="en-US" sz="2000" dirty="0"/>
          </a:p>
        </p:txBody>
      </p:sp>
    </p:spTree>
    <p:extLst>
      <p:ext uri="{BB962C8B-B14F-4D97-AF65-F5344CB8AC3E}">
        <p14:creationId xmlns:p14="http://schemas.microsoft.com/office/powerpoint/2010/main" val="4043736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9F8D3-E127-2049-AEDB-6571CA53323D}"/>
              </a:ext>
            </a:extLst>
          </p:cNvPr>
          <p:cNvSpPr>
            <a:spLocks noGrp="1"/>
          </p:cNvSpPr>
          <p:nvPr>
            <p:ph type="title"/>
          </p:nvPr>
        </p:nvSpPr>
        <p:spPr>
          <a:xfrm>
            <a:off x="286184" y="0"/>
            <a:ext cx="10515600" cy="1325563"/>
          </a:xfrm>
        </p:spPr>
        <p:txBody>
          <a:bodyPr/>
          <a:lstStyle/>
          <a:p>
            <a:r>
              <a:rPr lang="en-GB" dirty="0"/>
              <a:t>V2X WI scope [1]</a:t>
            </a:r>
          </a:p>
        </p:txBody>
      </p:sp>
      <p:sp>
        <p:nvSpPr>
          <p:cNvPr id="3" name="Content Placeholder 2">
            <a:extLst>
              <a:ext uri="{FF2B5EF4-FFF2-40B4-BE49-F238E27FC236}">
                <a16:creationId xmlns:a16="http://schemas.microsoft.com/office/drawing/2014/main" id="{3DA0C712-8B29-4242-A6ED-DB01349F5F72}"/>
              </a:ext>
            </a:extLst>
          </p:cNvPr>
          <p:cNvSpPr>
            <a:spLocks noGrp="1"/>
          </p:cNvSpPr>
          <p:nvPr>
            <p:ph idx="1"/>
          </p:nvPr>
        </p:nvSpPr>
        <p:spPr>
          <a:xfrm>
            <a:off x="227180" y="1160196"/>
            <a:ext cx="6354418" cy="5131214"/>
          </a:xfrm>
        </p:spPr>
        <p:txBody>
          <a:bodyPr>
            <a:normAutofit fontScale="92500" lnSpcReduction="10000"/>
          </a:bodyPr>
          <a:lstStyle/>
          <a:p>
            <a:pPr lvl="0" hangingPunct="0"/>
            <a:r>
              <a:rPr lang="en-GB" sz="1100" dirty="0"/>
              <a:t>Support of </a:t>
            </a:r>
            <a:r>
              <a:rPr lang="en-GB" sz="1100" dirty="0" err="1"/>
              <a:t>sidelink</a:t>
            </a:r>
            <a:r>
              <a:rPr lang="en-GB" sz="1100" dirty="0"/>
              <a:t> signals, channels, bandwidth part, and resource pools [RAN1, RAN2]</a:t>
            </a:r>
            <a:endParaRPr lang="de-DE" sz="1100" dirty="0"/>
          </a:p>
          <a:p>
            <a:pPr lvl="0" hangingPunct="0"/>
            <a:r>
              <a:rPr lang="en-GB" sz="1100" dirty="0"/>
              <a:t>Resource allocation [RAN1, RAN2]</a:t>
            </a:r>
            <a:endParaRPr lang="de-DE" sz="1100" dirty="0"/>
          </a:p>
          <a:p>
            <a:pPr lvl="1" hangingPunct="0"/>
            <a:r>
              <a:rPr lang="en-GB" sz="1000" dirty="0"/>
              <a:t>Mode 1</a:t>
            </a:r>
            <a:endParaRPr lang="de-DE" sz="1000" dirty="0"/>
          </a:p>
          <a:p>
            <a:pPr lvl="2" hangingPunct="0"/>
            <a:r>
              <a:rPr lang="en-GB" sz="900" dirty="0"/>
              <a:t>NR </a:t>
            </a:r>
            <a:r>
              <a:rPr lang="en-GB" sz="900" dirty="0" err="1"/>
              <a:t>sidelink</a:t>
            </a:r>
            <a:r>
              <a:rPr lang="en-GB" sz="900" dirty="0"/>
              <a:t> scheduling by NR </a:t>
            </a:r>
            <a:r>
              <a:rPr lang="en-GB" sz="900" dirty="0" err="1"/>
              <a:t>Uu</a:t>
            </a:r>
            <a:r>
              <a:rPr lang="en-GB" sz="900" dirty="0"/>
              <a:t> and LTE </a:t>
            </a:r>
            <a:r>
              <a:rPr lang="en-GB" sz="900" dirty="0" err="1"/>
              <a:t>Uu</a:t>
            </a:r>
            <a:r>
              <a:rPr lang="en-GB" sz="900" dirty="0"/>
              <a:t> as per the study outcome</a:t>
            </a:r>
            <a:endParaRPr lang="de-DE" sz="900" dirty="0"/>
          </a:p>
          <a:p>
            <a:pPr lvl="1" hangingPunct="0"/>
            <a:r>
              <a:rPr lang="en-GB" sz="1000" dirty="0"/>
              <a:t>Mode 2</a:t>
            </a:r>
            <a:endParaRPr lang="de-DE" sz="1000" dirty="0"/>
          </a:p>
          <a:p>
            <a:pPr lvl="2" hangingPunct="0"/>
            <a:r>
              <a:rPr lang="en-GB" sz="900" dirty="0"/>
              <a:t>Sensing and resource selection procedures based on </a:t>
            </a:r>
            <a:r>
              <a:rPr lang="en-GB" sz="900" dirty="0" err="1"/>
              <a:t>sidelink</a:t>
            </a:r>
            <a:r>
              <a:rPr lang="en-GB" sz="900" dirty="0"/>
              <a:t> pre-configuration and configuration by NR </a:t>
            </a:r>
            <a:r>
              <a:rPr lang="en-GB" sz="900" dirty="0" err="1"/>
              <a:t>Uu</a:t>
            </a:r>
            <a:r>
              <a:rPr lang="en-GB" sz="900" dirty="0"/>
              <a:t> and LTE </a:t>
            </a:r>
            <a:r>
              <a:rPr lang="en-GB" sz="900" dirty="0" err="1"/>
              <a:t>Uu</a:t>
            </a:r>
            <a:r>
              <a:rPr lang="en-GB" sz="900" dirty="0"/>
              <a:t> as per the study outcome</a:t>
            </a:r>
            <a:endParaRPr lang="de-DE" sz="900" dirty="0"/>
          </a:p>
          <a:p>
            <a:pPr lvl="1" hangingPunct="0"/>
            <a:r>
              <a:rPr lang="en-GB" sz="1000" dirty="0"/>
              <a:t>Support for simultaneous configuration of Mode 1 and Mode 2 for a UE</a:t>
            </a:r>
            <a:endParaRPr lang="de-DE" sz="1000" dirty="0"/>
          </a:p>
          <a:p>
            <a:pPr lvl="2" hangingPunct="0"/>
            <a:r>
              <a:rPr lang="en-GB" sz="900" dirty="0"/>
              <a:t>Transmitter UE operation in this configuration is to be discussed after the design of mode 1 only and mode 2 only.</a:t>
            </a:r>
            <a:endParaRPr lang="de-DE" sz="900" dirty="0"/>
          </a:p>
          <a:p>
            <a:pPr lvl="2" hangingPunct="0"/>
            <a:r>
              <a:rPr lang="en-GB" sz="900" dirty="0"/>
              <a:t>Receiver UE can receive the transmissions without knowing the resource allocation mode used by the transmitter UE. </a:t>
            </a:r>
            <a:endParaRPr lang="de-DE" sz="900" dirty="0"/>
          </a:p>
          <a:p>
            <a:pPr lvl="1" hangingPunct="0"/>
            <a:r>
              <a:rPr lang="en-GB" sz="1000" dirty="0"/>
              <a:t>UE relaying resource pool configuration or resource configuration is not supported in this work in Rel-16.</a:t>
            </a:r>
            <a:endParaRPr lang="de-DE" sz="1000" dirty="0"/>
          </a:p>
          <a:p>
            <a:pPr lvl="0" hangingPunct="0"/>
            <a:r>
              <a:rPr lang="en-GB" sz="1100" dirty="0" err="1"/>
              <a:t>Sidelink</a:t>
            </a:r>
            <a:r>
              <a:rPr lang="en-GB" sz="1100" dirty="0"/>
              <a:t> synchronization mechanism as per the study outcome [RAN1, RAN2]</a:t>
            </a:r>
            <a:endParaRPr lang="de-DE" sz="1100" dirty="0"/>
          </a:p>
          <a:p>
            <a:pPr lvl="1" hangingPunct="0"/>
            <a:r>
              <a:rPr lang="en-GB" sz="1000" dirty="0"/>
              <a:t>Procedures selecting synchronization reference</a:t>
            </a:r>
            <a:endParaRPr lang="de-DE" sz="1000" dirty="0"/>
          </a:p>
          <a:p>
            <a:pPr lvl="1" hangingPunct="0"/>
            <a:r>
              <a:rPr lang="en-GB" sz="1000" dirty="0"/>
              <a:t>S-SSB and procedures to transmit and receive it, including when GNSS and </a:t>
            </a:r>
            <a:r>
              <a:rPr lang="en-GB" sz="1000" dirty="0" err="1"/>
              <a:t>gNB</a:t>
            </a:r>
            <a:r>
              <a:rPr lang="en-GB" sz="1000" dirty="0"/>
              <a:t>/</a:t>
            </a:r>
            <a:r>
              <a:rPr lang="en-GB" sz="1000" dirty="0" err="1"/>
              <a:t>eNB</a:t>
            </a:r>
            <a:r>
              <a:rPr lang="en-GB" sz="1000" dirty="0"/>
              <a:t> are unavailable</a:t>
            </a:r>
            <a:endParaRPr lang="de-DE" sz="1000" dirty="0"/>
          </a:p>
          <a:p>
            <a:pPr lvl="1" hangingPunct="0"/>
            <a:r>
              <a:rPr lang="en-GB" sz="1000" dirty="0"/>
              <a:t>Use of RS for </a:t>
            </a:r>
            <a:r>
              <a:rPr lang="en-GB" sz="1000" dirty="0" err="1"/>
              <a:t>sidelink</a:t>
            </a:r>
            <a:r>
              <a:rPr lang="en-GB" sz="1000" dirty="0"/>
              <a:t> synchronization if specification impact is identified</a:t>
            </a:r>
            <a:endParaRPr lang="de-DE" sz="1000" dirty="0"/>
          </a:p>
          <a:p>
            <a:pPr lvl="0" hangingPunct="0"/>
            <a:r>
              <a:rPr lang="en-GB" sz="1100" dirty="0"/>
              <a:t>Solutions for ‘not co-channel’ in-device coexistence between LTE and NR </a:t>
            </a:r>
            <a:r>
              <a:rPr lang="en-GB" sz="1100" dirty="0" err="1"/>
              <a:t>sidelinks</a:t>
            </a:r>
            <a:endParaRPr lang="de-DE" sz="1100" dirty="0"/>
          </a:p>
          <a:p>
            <a:pPr lvl="1" hangingPunct="0"/>
            <a:r>
              <a:rPr lang="en-GB" sz="1000" dirty="0"/>
              <a:t>TDM-based solutions as per the study outcome [RAN1, RAN2, RAN4]</a:t>
            </a:r>
            <a:endParaRPr lang="de-DE" sz="1000" dirty="0"/>
          </a:p>
          <a:p>
            <a:pPr lvl="1" hangingPunct="0"/>
            <a:r>
              <a:rPr lang="en-GB" sz="1000" dirty="0"/>
              <a:t>FDM-based solutions with static power allocation as per the study outcome [RAN4]</a:t>
            </a:r>
            <a:endParaRPr lang="de-DE" sz="1000" dirty="0"/>
          </a:p>
          <a:p>
            <a:pPr lvl="2" hangingPunct="0"/>
            <a:r>
              <a:rPr lang="en-GB" sz="900" dirty="0"/>
              <a:t>This will not consider the case where LTE and NR </a:t>
            </a:r>
            <a:r>
              <a:rPr lang="en-GB" sz="900" dirty="0" err="1"/>
              <a:t>sidelinks</a:t>
            </a:r>
            <a:r>
              <a:rPr lang="en-GB" sz="900" dirty="0"/>
              <a:t> are in the same frequency band.</a:t>
            </a:r>
            <a:endParaRPr lang="de-DE" sz="900" dirty="0"/>
          </a:p>
          <a:p>
            <a:pPr lvl="1" hangingPunct="0"/>
            <a:r>
              <a:rPr lang="en-GB" sz="1000" dirty="0"/>
              <a:t>No impact to LTE specifications at least from RAN1 and RAN2 perspective.</a:t>
            </a:r>
            <a:endParaRPr lang="de-DE" sz="1000" dirty="0"/>
          </a:p>
          <a:p>
            <a:pPr lvl="0" hangingPunct="0"/>
            <a:r>
              <a:rPr lang="en-GB" sz="1100" dirty="0" err="1"/>
              <a:t>Sidelink</a:t>
            </a:r>
            <a:r>
              <a:rPr lang="en-GB" sz="1100" dirty="0"/>
              <a:t> physical layer procedures as per the study outcome</a:t>
            </a:r>
            <a:endParaRPr lang="de-DE" sz="1100" dirty="0"/>
          </a:p>
          <a:p>
            <a:pPr lvl="1" hangingPunct="0"/>
            <a:r>
              <a:rPr lang="en-GB" sz="1000" dirty="0"/>
              <a:t>HARQ procedures [RAN1, RAN2]</a:t>
            </a:r>
            <a:endParaRPr lang="de-DE" sz="1000" dirty="0"/>
          </a:p>
          <a:p>
            <a:pPr lvl="1" hangingPunct="0"/>
            <a:r>
              <a:rPr lang="en-GB" sz="1000" dirty="0"/>
              <a:t>CSI acquisition for unicast [RAN1]</a:t>
            </a:r>
            <a:endParaRPr lang="de-DE" sz="1000" dirty="0"/>
          </a:p>
          <a:p>
            <a:pPr lvl="2" hangingPunct="0"/>
            <a:r>
              <a:rPr lang="en-GB" sz="900" dirty="0"/>
              <a:t>CQI/RI reporting is supported and they are always reported together. No PMI reporting is supported in this work. Multi-rank PSSCH transmission is supported up to two antenna ports.</a:t>
            </a:r>
            <a:endParaRPr lang="de-DE" sz="900" dirty="0"/>
          </a:p>
          <a:p>
            <a:pPr lvl="2" hangingPunct="0"/>
            <a:r>
              <a:rPr lang="en-GB" sz="900" dirty="0"/>
              <a:t>In </a:t>
            </a:r>
            <a:r>
              <a:rPr lang="en-GB" sz="900" dirty="0" err="1"/>
              <a:t>sidelink</a:t>
            </a:r>
            <a:r>
              <a:rPr lang="en-GB" sz="900" dirty="0"/>
              <a:t>, CSI is delivered using PSSCH (including PSSCH containing CSI only) using the resource allocation procedure for data transmission.</a:t>
            </a:r>
            <a:endParaRPr lang="de-DE" sz="900" dirty="0"/>
          </a:p>
          <a:p>
            <a:pPr lvl="1" hangingPunct="0"/>
            <a:r>
              <a:rPr lang="en-GB" sz="1000" dirty="0"/>
              <a:t>Power control [RAN1, RAN2]</a:t>
            </a:r>
            <a:endParaRPr lang="de-DE" sz="1000" dirty="0"/>
          </a:p>
        </p:txBody>
      </p:sp>
      <p:sp>
        <p:nvSpPr>
          <p:cNvPr id="4" name="Content Placeholder 2">
            <a:extLst>
              <a:ext uri="{FF2B5EF4-FFF2-40B4-BE49-F238E27FC236}">
                <a16:creationId xmlns:a16="http://schemas.microsoft.com/office/drawing/2014/main" id="{62DDE036-50C9-434F-91AC-498FEAB3ECFD}"/>
              </a:ext>
            </a:extLst>
          </p:cNvPr>
          <p:cNvSpPr txBox="1">
            <a:spLocks/>
          </p:cNvSpPr>
          <p:nvPr/>
        </p:nvSpPr>
        <p:spPr>
          <a:xfrm>
            <a:off x="7121782" y="1160196"/>
            <a:ext cx="437984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hangingPunct="0"/>
            <a:r>
              <a:rPr lang="en-GB" sz="1100" dirty="0"/>
              <a:t>Congestion control [RAN1, RAN2]</a:t>
            </a:r>
            <a:endParaRPr lang="de-DE" sz="1100" dirty="0"/>
          </a:p>
          <a:p>
            <a:pPr hangingPunct="0"/>
            <a:r>
              <a:rPr lang="en-GB" sz="1100" dirty="0" err="1"/>
              <a:t>Sidelink</a:t>
            </a:r>
            <a:r>
              <a:rPr lang="en-GB" sz="1100" dirty="0"/>
              <a:t> L2/L3 protocols and signalling</a:t>
            </a:r>
            <a:endParaRPr lang="de-DE" sz="1100" dirty="0"/>
          </a:p>
          <a:p>
            <a:pPr lvl="1" hangingPunct="0"/>
            <a:r>
              <a:rPr lang="en-GB" sz="900" dirty="0"/>
              <a:t>Support of </a:t>
            </a:r>
            <a:r>
              <a:rPr lang="en-GB" sz="900" dirty="0" err="1"/>
              <a:t>sidelink</a:t>
            </a:r>
            <a:r>
              <a:rPr lang="en-GB" sz="900" dirty="0"/>
              <a:t> transmission and reception in RRC, MAC, RLC, PDCP, and SDAP [RAN2]</a:t>
            </a:r>
            <a:endParaRPr lang="de-DE" sz="900" dirty="0"/>
          </a:p>
          <a:p>
            <a:pPr lvl="1" hangingPunct="0"/>
            <a:r>
              <a:rPr lang="en-GB" sz="900" dirty="0"/>
              <a:t>AS level link management for unicast [RAN2, RAN1]</a:t>
            </a:r>
            <a:endParaRPr lang="de-DE" sz="900" dirty="0"/>
          </a:p>
          <a:p>
            <a:pPr lvl="2" hangingPunct="0"/>
            <a:r>
              <a:rPr lang="en-GB" sz="800" dirty="0"/>
              <a:t>Define the criteria of PC5 availability/unavailability for unicast based on this functionality.</a:t>
            </a:r>
            <a:endParaRPr lang="de-DE" sz="800" dirty="0"/>
          </a:p>
          <a:p>
            <a:pPr hangingPunct="0"/>
            <a:r>
              <a:rPr lang="en-GB" sz="1100" dirty="0"/>
              <a:t>Network solutions to support NR </a:t>
            </a:r>
            <a:r>
              <a:rPr lang="en-GB" sz="1100" dirty="0" err="1"/>
              <a:t>sidelink</a:t>
            </a:r>
            <a:endParaRPr lang="de-DE" sz="1100" dirty="0"/>
          </a:p>
          <a:p>
            <a:pPr lvl="1" hangingPunct="0"/>
            <a:r>
              <a:rPr lang="en-GB" sz="900" dirty="0"/>
              <a:t>V2X service authorization [RAN3]</a:t>
            </a:r>
            <a:endParaRPr lang="de-DE" sz="900" dirty="0"/>
          </a:p>
          <a:p>
            <a:pPr lvl="1" hangingPunct="0"/>
            <a:r>
              <a:rPr lang="en-GB" sz="900" dirty="0"/>
              <a:t>F1 signalling for support of NR V2X [RAN3]</a:t>
            </a:r>
            <a:endParaRPr lang="de-DE" sz="900" dirty="0"/>
          </a:p>
          <a:p>
            <a:pPr lvl="1" hangingPunct="0"/>
            <a:r>
              <a:rPr lang="en-GB" sz="900" dirty="0"/>
              <a:t>Resource coordination between NG-RAN nodes for V2X </a:t>
            </a:r>
            <a:r>
              <a:rPr lang="en-GB" sz="900" dirty="0" err="1"/>
              <a:t>sidelink</a:t>
            </a:r>
            <a:r>
              <a:rPr lang="en-GB" sz="900" dirty="0"/>
              <a:t> communication, taking into consideration previous RAN3 discussions  [RAN3]</a:t>
            </a:r>
            <a:endParaRPr lang="de-DE" sz="900" dirty="0"/>
          </a:p>
          <a:p>
            <a:pPr hangingPunct="0"/>
            <a:r>
              <a:rPr lang="en-US" sz="1100" dirty="0"/>
              <a:t>UE Tx and Rx RF requirement [RAN4]</a:t>
            </a:r>
            <a:endParaRPr lang="de-DE" sz="1100" dirty="0"/>
          </a:p>
          <a:p>
            <a:pPr lvl="1" latinLnBrk="1" hangingPunct="0"/>
            <a:r>
              <a:rPr lang="en-GB" sz="900" dirty="0"/>
              <a:t>This requirement should ensure </a:t>
            </a:r>
            <a:endParaRPr lang="de-DE" sz="900" dirty="0"/>
          </a:p>
          <a:p>
            <a:pPr lvl="2" hangingPunct="0"/>
            <a:r>
              <a:rPr lang="en-GB" sz="800" dirty="0"/>
              <a:t>coexistence between </a:t>
            </a:r>
            <a:r>
              <a:rPr lang="en-GB" sz="800" dirty="0" err="1"/>
              <a:t>sidelink</a:t>
            </a:r>
            <a:r>
              <a:rPr lang="en-GB" sz="800" dirty="0"/>
              <a:t> and </a:t>
            </a:r>
            <a:r>
              <a:rPr lang="en-GB" sz="800" dirty="0" err="1"/>
              <a:t>Uu</a:t>
            </a:r>
            <a:r>
              <a:rPr lang="en-GB" sz="800" dirty="0"/>
              <a:t> interface in the same and adjacent channels in licensed spectrum</a:t>
            </a:r>
            <a:endParaRPr lang="de-DE" sz="800" dirty="0"/>
          </a:p>
          <a:p>
            <a:pPr lvl="1" hangingPunct="0"/>
            <a:r>
              <a:rPr lang="en-GB" sz="900" dirty="0"/>
              <a:t>coexistence with other V2X technologies in the adjacent channel in ITS spectrum in 5.9 GHz, without assuming that 5.9 GHz spectrum will be universally available nor that it will be universally available in sufficient quantity to support NR V2X advanced use cases</a:t>
            </a:r>
            <a:endParaRPr lang="de-DE" sz="900" dirty="0"/>
          </a:p>
          <a:p>
            <a:pPr hangingPunct="0"/>
            <a:r>
              <a:rPr lang="en-GB" sz="1100" dirty="0"/>
              <a:t>RRM core requirement [RAN4]</a:t>
            </a:r>
            <a:endParaRPr lang="de-DE" sz="1100" dirty="0"/>
          </a:p>
          <a:p>
            <a:endParaRPr lang="en-GB" sz="1100" dirty="0"/>
          </a:p>
        </p:txBody>
      </p:sp>
    </p:spTree>
    <p:extLst>
      <p:ext uri="{BB962C8B-B14F-4D97-AF65-F5344CB8AC3E}">
        <p14:creationId xmlns:p14="http://schemas.microsoft.com/office/powerpoint/2010/main" val="12044913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5D82C30B-19B0-4A4E-A550-D5F635FB6F97}"/>
              </a:ext>
            </a:extLst>
          </p:cNvPr>
          <p:cNvGraphicFramePr>
            <a:graphicFrameLocks noGrp="1"/>
          </p:cNvGraphicFramePr>
          <p:nvPr>
            <p:ph idx="1"/>
            <p:extLst>
              <p:ext uri="{D42A27DB-BD31-4B8C-83A1-F6EECF244321}">
                <p14:modId xmlns:p14="http://schemas.microsoft.com/office/powerpoint/2010/main" val="2981231131"/>
              </p:ext>
            </p:extLst>
          </p:nvPr>
        </p:nvGraphicFramePr>
        <p:xfrm>
          <a:off x="330201" y="1175657"/>
          <a:ext cx="11063514" cy="4688840"/>
        </p:xfrm>
        <a:graphic>
          <a:graphicData uri="http://schemas.openxmlformats.org/drawingml/2006/table">
            <a:tbl>
              <a:tblPr firstRow="1" bandRow="1">
                <a:tableStyleId>{5C22544A-7EE6-4342-B048-85BDC9FD1C3A}</a:tableStyleId>
              </a:tblPr>
              <a:tblGrid>
                <a:gridCol w="3687838">
                  <a:extLst>
                    <a:ext uri="{9D8B030D-6E8A-4147-A177-3AD203B41FA5}">
                      <a16:colId xmlns:a16="http://schemas.microsoft.com/office/drawing/2014/main" val="3465205206"/>
                    </a:ext>
                  </a:extLst>
                </a:gridCol>
                <a:gridCol w="3687838">
                  <a:extLst>
                    <a:ext uri="{9D8B030D-6E8A-4147-A177-3AD203B41FA5}">
                      <a16:colId xmlns:a16="http://schemas.microsoft.com/office/drawing/2014/main" val="2393481154"/>
                    </a:ext>
                  </a:extLst>
                </a:gridCol>
                <a:gridCol w="3687838">
                  <a:extLst>
                    <a:ext uri="{9D8B030D-6E8A-4147-A177-3AD203B41FA5}">
                      <a16:colId xmlns:a16="http://schemas.microsoft.com/office/drawing/2014/main" val="2101607012"/>
                    </a:ext>
                  </a:extLst>
                </a:gridCol>
              </a:tblGrid>
              <a:tr h="370840">
                <a:tc>
                  <a:txBody>
                    <a:bodyPr/>
                    <a:lstStyle/>
                    <a:p>
                      <a:r>
                        <a:rPr lang="en-GB" sz="1200" dirty="0"/>
                        <a:t> Agenda items</a:t>
                      </a:r>
                    </a:p>
                  </a:txBody>
                  <a:tcPr/>
                </a:tc>
                <a:tc>
                  <a:txBody>
                    <a:bodyPr/>
                    <a:lstStyle/>
                    <a:p>
                      <a:r>
                        <a:rPr lang="en-GB" sz="1200" dirty="0"/>
                        <a:t>Current progress</a:t>
                      </a:r>
                    </a:p>
                  </a:txBody>
                  <a:tcPr/>
                </a:tc>
                <a:tc>
                  <a:txBody>
                    <a:bodyPr/>
                    <a:lstStyle/>
                    <a:p>
                      <a:r>
                        <a:rPr lang="en-GB" sz="1200" dirty="0"/>
                        <a:t>Potential candidates for down-scoping</a:t>
                      </a:r>
                    </a:p>
                  </a:txBody>
                  <a:tcPr/>
                </a:tc>
                <a:extLst>
                  <a:ext uri="{0D108BD9-81ED-4DB2-BD59-A6C34878D82A}">
                    <a16:rowId xmlns:a16="http://schemas.microsoft.com/office/drawing/2014/main" val="67646524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Support of </a:t>
                      </a:r>
                      <a:r>
                        <a:rPr lang="en-GB" sz="1200" dirty="0" err="1"/>
                        <a:t>sidelink</a:t>
                      </a:r>
                      <a:r>
                        <a:rPr lang="en-GB" sz="1200" dirty="0"/>
                        <a:t> signals, channels, bandwidth part, and resource pools [RAN1, RAN2]</a:t>
                      </a:r>
                      <a:endParaRPr lang="de-DE" sz="1200" dirty="0"/>
                    </a:p>
                  </a:txBody>
                  <a:tcPr/>
                </a:tc>
                <a:tc>
                  <a:txBody>
                    <a:bodyPr/>
                    <a:lstStyle/>
                    <a:p>
                      <a:r>
                        <a:rPr lang="en-GB" sz="1200" dirty="0">
                          <a:solidFill>
                            <a:srgbClr val="FF0000"/>
                          </a:solidFill>
                        </a:rPr>
                        <a:t>Lagging behind schedule, down-scoping required</a:t>
                      </a:r>
                    </a:p>
                  </a:txBody>
                  <a:tcPr/>
                </a:tc>
                <a:tc>
                  <a:txBody>
                    <a:bodyPr/>
                    <a:lstStyle/>
                    <a:p>
                      <a:pPr marL="171450" indent="-171450">
                        <a:buFont typeface="Arial" panose="020B0604020202020204" pitchFamily="34" charset="0"/>
                        <a:buChar char="•"/>
                      </a:pPr>
                      <a:r>
                        <a:rPr lang="en-GB" sz="1200" dirty="0"/>
                        <a:t>FR2 related design such as PTRS design etc.</a:t>
                      </a:r>
                    </a:p>
                    <a:p>
                      <a:pPr marL="171450" indent="-171450">
                        <a:buFont typeface="Arial" panose="020B0604020202020204" pitchFamily="34" charset="0"/>
                        <a:buChar char="•"/>
                      </a:pPr>
                      <a:r>
                        <a:rPr lang="en-GB" sz="1200" dirty="0"/>
                        <a:t>CSI-RS design</a:t>
                      </a:r>
                    </a:p>
                    <a:p>
                      <a:pPr marL="171450" indent="-171450">
                        <a:buFont typeface="Arial" panose="020B0604020202020204" pitchFamily="34" charset="0"/>
                        <a:buChar char="•"/>
                      </a:pPr>
                      <a:r>
                        <a:rPr lang="en-GB" sz="1200" dirty="0"/>
                        <a:t>Only sequence based short PSFCH format is supported in Rel. 16</a:t>
                      </a:r>
                    </a:p>
                  </a:txBody>
                  <a:tcPr/>
                </a:tc>
                <a:extLst>
                  <a:ext uri="{0D108BD9-81ED-4DB2-BD59-A6C34878D82A}">
                    <a16:rowId xmlns:a16="http://schemas.microsoft.com/office/drawing/2014/main" val="143277711"/>
                  </a:ext>
                </a:extLst>
              </a:tr>
              <a:tr h="370840">
                <a:tc>
                  <a:txBody>
                    <a:bodyPr/>
                    <a:lstStyle/>
                    <a:p>
                      <a:r>
                        <a:rPr lang="en-GB" sz="1200" dirty="0"/>
                        <a:t>PHY procedures [RAN1, RAN2]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FF0000"/>
                          </a:solidFill>
                        </a:rPr>
                        <a:t>Lagging behind schedule, down-scoping required</a:t>
                      </a:r>
                    </a:p>
                    <a:p>
                      <a:endParaRPr lang="en-GB" sz="1200" dirty="0"/>
                    </a:p>
                  </a:txBody>
                  <a:tcPr/>
                </a:tc>
                <a:tc>
                  <a:txBody>
                    <a:bodyPr/>
                    <a:lstStyle/>
                    <a:p>
                      <a:pPr marL="171450" indent="-171450">
                        <a:buFont typeface="Arial" panose="020B0604020202020204" pitchFamily="34" charset="0"/>
                        <a:buChar char="•"/>
                      </a:pPr>
                      <a:r>
                        <a:rPr lang="en-GB" sz="1200" dirty="0"/>
                        <a:t>Groupcast HARQ option 2 i.e. both ACK and NACK</a:t>
                      </a:r>
                    </a:p>
                    <a:p>
                      <a:pPr marL="171450" indent="-171450">
                        <a:buFont typeface="Arial" panose="020B0604020202020204" pitchFamily="34" charset="0"/>
                        <a:buChar char="•"/>
                      </a:pPr>
                      <a:r>
                        <a:rPr lang="en-GB" sz="1200" dirty="0"/>
                        <a:t>Procedures to support CSI acquisition </a:t>
                      </a:r>
                    </a:p>
                    <a:p>
                      <a:pPr marL="171450" indent="-171450">
                        <a:buFont typeface="Arial" panose="020B0604020202020204" pitchFamily="34" charset="0"/>
                        <a:buChar char="•"/>
                      </a:pPr>
                      <a:r>
                        <a:rPr lang="en-GB" sz="1200" dirty="0"/>
                        <a:t>PC for groupcast</a:t>
                      </a:r>
                    </a:p>
                  </a:txBody>
                  <a:tcPr/>
                </a:tc>
                <a:extLst>
                  <a:ext uri="{0D108BD9-81ED-4DB2-BD59-A6C34878D82A}">
                    <a16:rowId xmlns:a16="http://schemas.microsoft.com/office/drawing/2014/main" val="1742828395"/>
                  </a:ext>
                </a:extLst>
              </a:tr>
              <a:tr h="370840">
                <a:tc>
                  <a:txBody>
                    <a:bodyPr/>
                    <a:lstStyle/>
                    <a:p>
                      <a:r>
                        <a:rPr lang="en-GB" sz="1200" dirty="0"/>
                        <a:t>Resource allocation [RAN1, RAN2]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u="none" strike="noStrike" dirty="0" err="1">
                          <a:solidFill>
                            <a:schemeClr val="accent2"/>
                          </a:solidFill>
                          <a:effectLst/>
                          <a:latin typeface="Calibri" panose="020F0502020204030204" pitchFamily="34" charset="0"/>
                        </a:rPr>
                        <a:t>Progressing</a:t>
                      </a:r>
                      <a:r>
                        <a:rPr lang="de-DE" sz="1200" b="0" i="0" u="none" strike="noStrike" dirty="0">
                          <a:solidFill>
                            <a:schemeClr val="accent2"/>
                          </a:solidFill>
                          <a:effectLst/>
                          <a:latin typeface="Calibri" panose="020F0502020204030204" pitchFamily="34" charset="0"/>
                        </a:rPr>
                        <a:t> </a:t>
                      </a:r>
                      <a:r>
                        <a:rPr lang="de-DE" sz="1200" b="0" i="0" u="none" strike="noStrike" dirty="0" err="1">
                          <a:solidFill>
                            <a:schemeClr val="accent2"/>
                          </a:solidFill>
                          <a:effectLst/>
                          <a:latin typeface="Calibri" panose="020F0502020204030204" pitchFamily="34" charset="0"/>
                        </a:rPr>
                        <a:t>slow</a:t>
                      </a:r>
                      <a:r>
                        <a:rPr lang="de-DE" sz="1200" b="0" i="0" u="none" strike="noStrike" dirty="0">
                          <a:solidFill>
                            <a:schemeClr val="accent2"/>
                          </a:solidFill>
                          <a:effectLst/>
                          <a:latin typeface="Calibri" panose="020F0502020204030204" pitchFamily="34" charset="0"/>
                        </a:rPr>
                        <a:t> but </a:t>
                      </a:r>
                      <a:r>
                        <a:rPr lang="de-DE" sz="1200" b="0" i="0" u="none" strike="noStrike" dirty="0" err="1">
                          <a:solidFill>
                            <a:schemeClr val="accent2"/>
                          </a:solidFill>
                          <a:effectLst/>
                          <a:latin typeface="Calibri" panose="020F0502020204030204" pitchFamily="34" charset="0"/>
                        </a:rPr>
                        <a:t>foresee</a:t>
                      </a:r>
                      <a:r>
                        <a:rPr lang="de-DE" sz="1200" b="0" i="0" u="none" strike="noStrike" dirty="0">
                          <a:solidFill>
                            <a:schemeClr val="accent2"/>
                          </a:solidFill>
                          <a:effectLst/>
                          <a:latin typeface="Calibri" panose="020F0502020204030204" pitchFamily="34" charset="0"/>
                        </a:rPr>
                        <a:t> in-time </a:t>
                      </a:r>
                      <a:r>
                        <a:rPr lang="de-DE" sz="1200" b="0" i="0" u="none" strike="noStrike" dirty="0" err="1">
                          <a:solidFill>
                            <a:schemeClr val="accent2"/>
                          </a:solidFill>
                          <a:effectLst/>
                          <a:latin typeface="Calibri" panose="020F0502020204030204" pitchFamily="34" charset="0"/>
                        </a:rPr>
                        <a:t>completion</a:t>
                      </a:r>
                      <a:r>
                        <a:rPr lang="de-DE" sz="1200" b="0" i="0" u="none" strike="noStrike" dirty="0">
                          <a:solidFill>
                            <a:schemeClr val="accent2"/>
                          </a:solidFill>
                          <a:effectLst/>
                          <a:latin typeface="Calibri" panose="020F0502020204030204" pitchFamily="34" charset="0"/>
                        </a:rPr>
                        <a:t>. Minor down-</a:t>
                      </a:r>
                      <a:r>
                        <a:rPr lang="de-DE" sz="1200" b="0" i="0" u="none" strike="noStrike" dirty="0" err="1">
                          <a:solidFill>
                            <a:schemeClr val="accent2"/>
                          </a:solidFill>
                          <a:effectLst/>
                          <a:latin typeface="Calibri" panose="020F0502020204030204" pitchFamily="34" charset="0"/>
                        </a:rPr>
                        <a:t>scoping</a:t>
                      </a:r>
                      <a:r>
                        <a:rPr lang="de-DE" sz="1200" b="0" i="0" u="none" strike="noStrike" dirty="0">
                          <a:solidFill>
                            <a:schemeClr val="accent2"/>
                          </a:solidFill>
                          <a:effectLst/>
                          <a:latin typeface="Calibri" panose="020F0502020204030204" pitchFamily="34" charset="0"/>
                        </a:rPr>
                        <a:t> </a:t>
                      </a:r>
                      <a:r>
                        <a:rPr lang="de-DE" sz="1200" b="0" i="0" u="none" strike="noStrike" dirty="0" err="1">
                          <a:solidFill>
                            <a:schemeClr val="accent2"/>
                          </a:solidFill>
                          <a:effectLst/>
                          <a:latin typeface="Calibri" panose="020F0502020204030204" pitchFamily="34" charset="0"/>
                        </a:rPr>
                        <a:t>recommended</a:t>
                      </a:r>
                      <a:endParaRPr lang="en-GB" sz="1200" dirty="0">
                        <a:solidFill>
                          <a:schemeClr val="accent2"/>
                        </a:solidFill>
                      </a:endParaRPr>
                    </a:p>
                  </a:txBody>
                  <a:tcPr/>
                </a:tc>
                <a:tc>
                  <a:txBody>
                    <a:bodyPr/>
                    <a:lstStyle/>
                    <a:p>
                      <a:pPr marL="171450" indent="-171450">
                        <a:buFont typeface="Arial" panose="020B0604020202020204" pitchFamily="34" charset="0"/>
                        <a:buChar char="•"/>
                      </a:pPr>
                      <a:r>
                        <a:rPr lang="en-GB" sz="1200" dirty="0"/>
                        <a:t>Simultaneous configuration of mode-1 and mode-2</a:t>
                      </a:r>
                    </a:p>
                  </a:txBody>
                  <a:tcPr/>
                </a:tc>
                <a:extLst>
                  <a:ext uri="{0D108BD9-81ED-4DB2-BD59-A6C34878D82A}">
                    <a16:rowId xmlns:a16="http://schemas.microsoft.com/office/drawing/2014/main" val="1010873233"/>
                  </a:ext>
                </a:extLst>
              </a:tr>
              <a:tr h="370840">
                <a:tc>
                  <a:txBody>
                    <a:bodyPr/>
                    <a:lstStyle/>
                    <a:p>
                      <a:r>
                        <a:rPr lang="en-GB" sz="1200"/>
                        <a:t>Synchronization [</a:t>
                      </a:r>
                      <a:r>
                        <a:rPr lang="en-GB" sz="1200" dirty="0"/>
                        <a:t>RAN1, RAN2]</a:t>
                      </a:r>
                    </a:p>
                  </a:txBody>
                  <a:tcPr/>
                </a:tc>
                <a:tc>
                  <a:txBody>
                    <a:bodyPr/>
                    <a:lstStyle/>
                    <a:p>
                      <a:r>
                        <a:rPr lang="en-GB" sz="1200" dirty="0">
                          <a:solidFill>
                            <a:srgbClr val="00B050"/>
                          </a:solidFill>
                        </a:rPr>
                        <a:t>Good progress, no need to down-scope</a:t>
                      </a:r>
                    </a:p>
                  </a:txBody>
                  <a:tcPr/>
                </a:tc>
                <a:tc>
                  <a:txBody>
                    <a:bodyPr/>
                    <a:lstStyle/>
                    <a:p>
                      <a:r>
                        <a:rPr lang="en-GB" sz="1200" dirty="0"/>
                        <a:t>N/A</a:t>
                      </a:r>
                    </a:p>
                  </a:txBody>
                  <a:tcPr/>
                </a:tc>
                <a:extLst>
                  <a:ext uri="{0D108BD9-81ED-4DB2-BD59-A6C34878D82A}">
                    <a16:rowId xmlns:a16="http://schemas.microsoft.com/office/drawing/2014/main" val="852523702"/>
                  </a:ext>
                </a:extLst>
              </a:tr>
              <a:tr h="370840">
                <a:tc>
                  <a:txBody>
                    <a:bodyPr/>
                    <a:lstStyle/>
                    <a:p>
                      <a:r>
                        <a:rPr lang="en-GB" sz="1200" dirty="0"/>
                        <a:t>In-device coexistence [RAN1, RAN2, RAN4]</a:t>
                      </a:r>
                    </a:p>
                  </a:txBody>
                  <a:tcPr/>
                </a:tc>
                <a:tc>
                  <a:txBody>
                    <a:bodyPr/>
                    <a:lstStyle/>
                    <a:p>
                      <a:r>
                        <a:rPr lang="en-GB" sz="1200" dirty="0">
                          <a:solidFill>
                            <a:srgbClr val="00B050"/>
                          </a:solidFill>
                        </a:rPr>
                        <a:t>Good progress, no need to down-scope</a:t>
                      </a:r>
                    </a:p>
                  </a:txBody>
                  <a:tcPr/>
                </a:tc>
                <a:tc>
                  <a:txBody>
                    <a:bodyPr/>
                    <a:lstStyle/>
                    <a:p>
                      <a:r>
                        <a:rPr lang="en-GB" sz="1200" dirty="0"/>
                        <a:t>N/A</a:t>
                      </a:r>
                    </a:p>
                  </a:txBody>
                  <a:tcPr/>
                </a:tc>
                <a:extLst>
                  <a:ext uri="{0D108BD9-81ED-4DB2-BD59-A6C34878D82A}">
                    <a16:rowId xmlns:a16="http://schemas.microsoft.com/office/drawing/2014/main" val="3614889948"/>
                  </a:ext>
                </a:extLst>
              </a:tr>
              <a:tr h="370840">
                <a:tc>
                  <a:txBody>
                    <a:bodyPr/>
                    <a:lstStyle/>
                    <a:p>
                      <a:r>
                        <a:rPr lang="en-GB" sz="1200" dirty="0"/>
                        <a:t>Congestion control [RAN1, RAN2]</a:t>
                      </a:r>
                    </a:p>
                  </a:txBody>
                  <a:tcPr/>
                </a:tc>
                <a:tc>
                  <a:txBody>
                    <a:bodyPr/>
                    <a:lstStyle/>
                    <a:p>
                      <a:r>
                        <a:rPr lang="en-GB" sz="1200" dirty="0">
                          <a:solidFill>
                            <a:srgbClr val="00B050"/>
                          </a:solidFill>
                        </a:rPr>
                        <a:t>Progressing slow but foresee in-time completion of basic essential functionality. No need to down-scope</a:t>
                      </a:r>
                    </a:p>
                  </a:txBody>
                  <a:tcPr/>
                </a:tc>
                <a:tc>
                  <a:txBody>
                    <a:bodyPr/>
                    <a:lstStyle/>
                    <a:p>
                      <a:r>
                        <a:rPr lang="en-GB" sz="1200" dirty="0"/>
                        <a:t>N/A </a:t>
                      </a:r>
                    </a:p>
                  </a:txBody>
                  <a:tcPr/>
                </a:tc>
                <a:extLst>
                  <a:ext uri="{0D108BD9-81ED-4DB2-BD59-A6C34878D82A}">
                    <a16:rowId xmlns:a16="http://schemas.microsoft.com/office/drawing/2014/main" val="2151443769"/>
                  </a:ext>
                </a:extLst>
              </a:tr>
              <a:tr h="370840">
                <a:tc>
                  <a:txBody>
                    <a:bodyPr/>
                    <a:lstStyle/>
                    <a:p>
                      <a:r>
                        <a:rPr lang="en-GB" sz="1200" dirty="0"/>
                        <a:t>L2/L3 protocols [RAN1, RAN2]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err="1">
                          <a:ln>
                            <a:noFill/>
                          </a:ln>
                          <a:solidFill>
                            <a:srgbClr val="ED7D31"/>
                          </a:solidFill>
                          <a:effectLst/>
                          <a:uLnTx/>
                          <a:uFillTx/>
                          <a:latin typeface="Calibri" panose="020F0502020204030204" pitchFamily="34" charset="0"/>
                          <a:ea typeface="+mn-ea"/>
                          <a:cs typeface="+mn-cs"/>
                        </a:rPr>
                        <a:t>Progressing</a:t>
                      </a:r>
                      <a:r>
                        <a:rPr kumimoji="0" lang="de-DE" sz="1200" b="0" i="0" u="none" strike="noStrike" kern="1200" cap="none" spc="0" normalizeH="0" baseline="0" noProof="0" dirty="0">
                          <a:ln>
                            <a:noFill/>
                          </a:ln>
                          <a:solidFill>
                            <a:srgbClr val="ED7D31"/>
                          </a:solidFill>
                          <a:effectLst/>
                          <a:uLnTx/>
                          <a:uFillTx/>
                          <a:latin typeface="Calibri" panose="020F0502020204030204" pitchFamily="34" charset="0"/>
                          <a:ea typeface="+mn-ea"/>
                          <a:cs typeface="+mn-cs"/>
                        </a:rPr>
                        <a:t> </a:t>
                      </a:r>
                      <a:r>
                        <a:rPr kumimoji="0" lang="de-DE" sz="1200" b="0" i="0" u="none" strike="noStrike" kern="1200" cap="none" spc="0" normalizeH="0" baseline="0" noProof="0" dirty="0" err="1">
                          <a:ln>
                            <a:noFill/>
                          </a:ln>
                          <a:solidFill>
                            <a:srgbClr val="ED7D31"/>
                          </a:solidFill>
                          <a:effectLst/>
                          <a:uLnTx/>
                          <a:uFillTx/>
                          <a:latin typeface="Calibri" panose="020F0502020204030204" pitchFamily="34" charset="0"/>
                          <a:ea typeface="+mn-ea"/>
                          <a:cs typeface="+mn-cs"/>
                        </a:rPr>
                        <a:t>slow</a:t>
                      </a:r>
                      <a:r>
                        <a:rPr kumimoji="0" lang="de-DE" sz="1200" b="0" i="0" u="none" strike="noStrike" kern="1200" cap="none" spc="0" normalizeH="0" baseline="0" noProof="0" dirty="0">
                          <a:ln>
                            <a:noFill/>
                          </a:ln>
                          <a:solidFill>
                            <a:srgbClr val="ED7D31"/>
                          </a:solidFill>
                          <a:effectLst/>
                          <a:uLnTx/>
                          <a:uFillTx/>
                          <a:latin typeface="Calibri" panose="020F0502020204030204" pitchFamily="34" charset="0"/>
                          <a:ea typeface="+mn-ea"/>
                          <a:cs typeface="+mn-cs"/>
                        </a:rPr>
                        <a:t> but </a:t>
                      </a:r>
                      <a:r>
                        <a:rPr kumimoji="0" lang="de-DE" sz="1200" b="0" i="0" u="none" strike="noStrike" kern="1200" cap="none" spc="0" normalizeH="0" baseline="0" noProof="0" dirty="0" err="1">
                          <a:ln>
                            <a:noFill/>
                          </a:ln>
                          <a:solidFill>
                            <a:srgbClr val="ED7D31"/>
                          </a:solidFill>
                          <a:effectLst/>
                          <a:uLnTx/>
                          <a:uFillTx/>
                          <a:latin typeface="Calibri" panose="020F0502020204030204" pitchFamily="34" charset="0"/>
                          <a:ea typeface="+mn-ea"/>
                          <a:cs typeface="+mn-cs"/>
                        </a:rPr>
                        <a:t>foresee</a:t>
                      </a:r>
                      <a:r>
                        <a:rPr kumimoji="0" lang="de-DE" sz="1200" b="0" i="0" u="none" strike="noStrike" kern="1200" cap="none" spc="0" normalizeH="0" baseline="0" noProof="0" dirty="0">
                          <a:ln>
                            <a:noFill/>
                          </a:ln>
                          <a:solidFill>
                            <a:srgbClr val="ED7D31"/>
                          </a:solidFill>
                          <a:effectLst/>
                          <a:uLnTx/>
                          <a:uFillTx/>
                          <a:latin typeface="Calibri" panose="020F0502020204030204" pitchFamily="34" charset="0"/>
                          <a:ea typeface="+mn-ea"/>
                          <a:cs typeface="+mn-cs"/>
                        </a:rPr>
                        <a:t> in-time </a:t>
                      </a:r>
                      <a:r>
                        <a:rPr kumimoji="0" lang="de-DE" sz="1200" b="0" i="0" u="none" strike="noStrike" kern="1200" cap="none" spc="0" normalizeH="0" baseline="0" noProof="0" dirty="0" err="1">
                          <a:ln>
                            <a:noFill/>
                          </a:ln>
                          <a:solidFill>
                            <a:srgbClr val="ED7D31"/>
                          </a:solidFill>
                          <a:effectLst/>
                          <a:uLnTx/>
                          <a:uFillTx/>
                          <a:latin typeface="Calibri" panose="020F0502020204030204" pitchFamily="34" charset="0"/>
                          <a:ea typeface="+mn-ea"/>
                          <a:cs typeface="+mn-cs"/>
                        </a:rPr>
                        <a:t>completion</a:t>
                      </a:r>
                      <a:r>
                        <a:rPr kumimoji="0" lang="de-DE" sz="1200" b="0" i="0" u="none" strike="noStrike" kern="1200" cap="none" spc="0" normalizeH="0" baseline="0" noProof="0" dirty="0">
                          <a:ln>
                            <a:noFill/>
                          </a:ln>
                          <a:solidFill>
                            <a:srgbClr val="ED7D31"/>
                          </a:solidFill>
                          <a:effectLst/>
                          <a:uLnTx/>
                          <a:uFillTx/>
                          <a:latin typeface="Calibri" panose="020F0502020204030204" pitchFamily="34" charset="0"/>
                          <a:ea typeface="+mn-ea"/>
                          <a:cs typeface="+mn-cs"/>
                        </a:rPr>
                        <a:t>. Minor down-</a:t>
                      </a:r>
                      <a:r>
                        <a:rPr kumimoji="0" lang="de-DE" sz="1200" b="0" i="0" u="none" strike="noStrike" kern="1200" cap="none" spc="0" normalizeH="0" baseline="0" noProof="0" dirty="0" err="1">
                          <a:ln>
                            <a:noFill/>
                          </a:ln>
                          <a:solidFill>
                            <a:srgbClr val="ED7D31"/>
                          </a:solidFill>
                          <a:effectLst/>
                          <a:uLnTx/>
                          <a:uFillTx/>
                          <a:latin typeface="Calibri" panose="020F0502020204030204" pitchFamily="34" charset="0"/>
                          <a:ea typeface="+mn-ea"/>
                          <a:cs typeface="+mn-cs"/>
                        </a:rPr>
                        <a:t>scoping</a:t>
                      </a:r>
                      <a:r>
                        <a:rPr kumimoji="0" lang="de-DE" sz="1200" b="0" i="0" u="none" strike="noStrike" kern="1200" cap="none" spc="0" normalizeH="0" baseline="0" noProof="0" dirty="0">
                          <a:ln>
                            <a:noFill/>
                          </a:ln>
                          <a:solidFill>
                            <a:srgbClr val="ED7D31"/>
                          </a:solidFill>
                          <a:effectLst/>
                          <a:uLnTx/>
                          <a:uFillTx/>
                          <a:latin typeface="Calibri" panose="020F0502020204030204" pitchFamily="34" charset="0"/>
                          <a:ea typeface="+mn-ea"/>
                          <a:cs typeface="+mn-cs"/>
                        </a:rPr>
                        <a:t> </a:t>
                      </a:r>
                      <a:r>
                        <a:rPr kumimoji="0" lang="de-DE" sz="1200" b="0" i="0" u="none" strike="noStrike" kern="1200" cap="none" spc="0" normalizeH="0" baseline="0" noProof="0" dirty="0" err="1">
                          <a:ln>
                            <a:noFill/>
                          </a:ln>
                          <a:solidFill>
                            <a:srgbClr val="ED7D31"/>
                          </a:solidFill>
                          <a:effectLst/>
                          <a:uLnTx/>
                          <a:uFillTx/>
                          <a:latin typeface="Calibri" panose="020F0502020204030204" pitchFamily="34" charset="0"/>
                          <a:ea typeface="+mn-ea"/>
                          <a:cs typeface="+mn-cs"/>
                        </a:rPr>
                        <a:t>recommended</a:t>
                      </a:r>
                      <a:endParaRPr kumimoji="0" lang="en-GB" sz="1200" b="0" i="0" u="none" strike="noStrike" kern="1200" cap="none" spc="0" normalizeH="0" baseline="0" noProof="0" dirty="0">
                        <a:ln>
                          <a:noFill/>
                        </a:ln>
                        <a:solidFill>
                          <a:srgbClr val="ED7D31"/>
                        </a:solidFill>
                        <a:effectLst/>
                        <a:uLnTx/>
                        <a:uFillTx/>
                        <a:latin typeface="+mn-lt"/>
                        <a:ea typeface="+mn-ea"/>
                        <a:cs typeface="+mn-cs"/>
                      </a:endParaRP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IS/OOS RLM PHY procedure for </a:t>
                      </a:r>
                      <a:r>
                        <a:rPr lang="en-GB" sz="1200" dirty="0" err="1"/>
                        <a:t>sidelink</a:t>
                      </a:r>
                      <a:r>
                        <a:rPr lang="en-GB" sz="1200" dirty="0"/>
                        <a:t> </a:t>
                      </a:r>
                    </a:p>
                  </a:txBody>
                  <a:tcPr/>
                </a:tc>
                <a:extLst>
                  <a:ext uri="{0D108BD9-81ED-4DB2-BD59-A6C34878D82A}">
                    <a16:rowId xmlns:a16="http://schemas.microsoft.com/office/drawing/2014/main" val="243853027"/>
                  </a:ext>
                </a:extLst>
              </a:tr>
              <a:tr h="370840">
                <a:tc>
                  <a:txBody>
                    <a:bodyPr/>
                    <a:lstStyle/>
                    <a:p>
                      <a:r>
                        <a:rPr lang="en-GB" sz="1200" dirty="0"/>
                        <a:t>NW solutions to support NR SL [RAN3]</a:t>
                      </a:r>
                    </a:p>
                  </a:txBody>
                  <a:tcPr/>
                </a:tc>
                <a:tc>
                  <a:txBody>
                    <a:bodyPr/>
                    <a:lstStyle/>
                    <a:p>
                      <a:r>
                        <a:rPr lang="en-GB" sz="1200" dirty="0">
                          <a:solidFill>
                            <a:srgbClr val="00B050"/>
                          </a:solidFill>
                        </a:rPr>
                        <a:t>Overall good progress, no need to down-scope</a:t>
                      </a:r>
                    </a:p>
                  </a:txBody>
                  <a:tcPr/>
                </a:tc>
                <a:tc>
                  <a:txBody>
                    <a:bodyPr/>
                    <a:lstStyle/>
                    <a:p>
                      <a:r>
                        <a:rPr lang="en-GB" sz="1200" dirty="0"/>
                        <a:t>N/A </a:t>
                      </a:r>
                    </a:p>
                  </a:txBody>
                  <a:tcPr/>
                </a:tc>
                <a:extLst>
                  <a:ext uri="{0D108BD9-81ED-4DB2-BD59-A6C34878D82A}">
                    <a16:rowId xmlns:a16="http://schemas.microsoft.com/office/drawing/2014/main" val="973965466"/>
                  </a:ext>
                </a:extLst>
              </a:tr>
              <a:tr h="370840">
                <a:tc>
                  <a:txBody>
                    <a:bodyPr/>
                    <a:lstStyle/>
                    <a:p>
                      <a:r>
                        <a:rPr lang="en-GB" sz="1200" dirty="0"/>
                        <a:t>UE Tx and RF requirement [RAN4]</a:t>
                      </a:r>
                    </a:p>
                  </a:txBody>
                  <a:tcPr/>
                </a:tc>
                <a:tc>
                  <a:txBody>
                    <a:bodyPr/>
                    <a:lstStyle/>
                    <a:p>
                      <a:r>
                        <a:rPr lang="en-GB" sz="1200" dirty="0">
                          <a:solidFill>
                            <a:srgbClr val="00B050"/>
                          </a:solidFill>
                        </a:rPr>
                        <a:t>Essential and no down-scoping possible</a:t>
                      </a:r>
                    </a:p>
                  </a:txBody>
                  <a:tcPr/>
                </a:tc>
                <a:tc>
                  <a:txBody>
                    <a:bodyPr/>
                    <a:lstStyle/>
                    <a:p>
                      <a:r>
                        <a:rPr lang="en-GB" sz="1200" dirty="0"/>
                        <a:t>N/A</a:t>
                      </a:r>
                    </a:p>
                  </a:txBody>
                  <a:tcPr/>
                </a:tc>
                <a:extLst>
                  <a:ext uri="{0D108BD9-81ED-4DB2-BD59-A6C34878D82A}">
                    <a16:rowId xmlns:a16="http://schemas.microsoft.com/office/drawing/2014/main" val="3060305922"/>
                  </a:ext>
                </a:extLst>
              </a:tr>
            </a:tbl>
          </a:graphicData>
        </a:graphic>
      </p:graphicFrame>
      <p:sp>
        <p:nvSpPr>
          <p:cNvPr id="5" name="Title 1">
            <a:extLst>
              <a:ext uri="{FF2B5EF4-FFF2-40B4-BE49-F238E27FC236}">
                <a16:creationId xmlns:a16="http://schemas.microsoft.com/office/drawing/2014/main" id="{BA3DD007-904A-1345-B21D-6497E4143B0F}"/>
              </a:ext>
            </a:extLst>
          </p:cNvPr>
          <p:cNvSpPr>
            <a:spLocks noGrp="1"/>
          </p:cNvSpPr>
          <p:nvPr>
            <p:ph type="title"/>
          </p:nvPr>
        </p:nvSpPr>
        <p:spPr>
          <a:xfrm>
            <a:off x="257629" y="154668"/>
            <a:ext cx="10515600" cy="1020989"/>
          </a:xfrm>
        </p:spPr>
        <p:txBody>
          <a:bodyPr/>
          <a:lstStyle/>
          <a:p>
            <a:r>
              <a:rPr lang="en-GB" dirty="0"/>
              <a:t>Candidate for down-scoping in Rel. 16</a:t>
            </a:r>
          </a:p>
        </p:txBody>
      </p:sp>
    </p:spTree>
    <p:extLst>
      <p:ext uri="{BB962C8B-B14F-4D97-AF65-F5344CB8AC3E}">
        <p14:creationId xmlns:p14="http://schemas.microsoft.com/office/powerpoint/2010/main" val="4342517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77775-5915-4B88-9EC3-D6913A2EFCCF}"/>
              </a:ext>
            </a:extLst>
          </p:cNvPr>
          <p:cNvSpPr>
            <a:spLocks noGrp="1"/>
          </p:cNvSpPr>
          <p:nvPr>
            <p:ph type="title"/>
          </p:nvPr>
        </p:nvSpPr>
        <p:spPr>
          <a:xfrm>
            <a:off x="169034" y="98745"/>
            <a:ext cx="10417872" cy="639486"/>
          </a:xfrm>
        </p:spPr>
        <p:txBody>
          <a:bodyPr/>
          <a:lstStyle/>
          <a:p>
            <a:r>
              <a:rPr lang="en-US" b="1" dirty="0"/>
              <a:t>References:</a:t>
            </a:r>
          </a:p>
        </p:txBody>
      </p:sp>
      <p:sp>
        <p:nvSpPr>
          <p:cNvPr id="3" name="Content Placeholder 2">
            <a:extLst>
              <a:ext uri="{FF2B5EF4-FFF2-40B4-BE49-F238E27FC236}">
                <a16:creationId xmlns:a16="http://schemas.microsoft.com/office/drawing/2014/main" id="{76A15DC7-DB69-49F9-96B1-B71C69CD91E7}"/>
              </a:ext>
            </a:extLst>
          </p:cNvPr>
          <p:cNvSpPr>
            <a:spLocks noGrp="1"/>
          </p:cNvSpPr>
          <p:nvPr>
            <p:ph sz="quarter" idx="10"/>
          </p:nvPr>
        </p:nvSpPr>
        <p:spPr>
          <a:xfrm>
            <a:off x="94343" y="1014103"/>
            <a:ext cx="12192000" cy="2505811"/>
          </a:xfrm>
        </p:spPr>
        <p:txBody>
          <a:bodyPr>
            <a:normAutofit/>
          </a:bodyPr>
          <a:lstStyle/>
          <a:p>
            <a:pPr marL="457200" indent="-457200">
              <a:buFont typeface="+mj-lt"/>
              <a:buAutoNum type="arabicParenR"/>
            </a:pPr>
            <a:r>
              <a:rPr lang="en-US" sz="2000" dirty="0"/>
              <a:t>RP-190766, “New WID on 5G V2X with NR </a:t>
            </a:r>
            <a:r>
              <a:rPr lang="en-US" sz="2000" dirty="0" err="1"/>
              <a:t>sidelink</a:t>
            </a:r>
            <a:r>
              <a:rPr lang="en-US" sz="2000" dirty="0"/>
              <a:t>”, March 2019. </a:t>
            </a:r>
          </a:p>
          <a:p>
            <a:pPr marL="457200" indent="-457200">
              <a:buFont typeface="+mj-lt"/>
              <a:buAutoNum type="arabicParenR"/>
            </a:pPr>
            <a:endParaRPr lang="en-US" sz="2000" dirty="0"/>
          </a:p>
          <a:p>
            <a:pPr marL="457200" indent="-457200">
              <a:buFont typeface="+mj-lt"/>
              <a:buAutoNum type="arabicParenR"/>
            </a:pPr>
            <a:endParaRPr lang="en-US" sz="2000" dirty="0"/>
          </a:p>
          <a:p>
            <a:endParaRPr lang="en-US" sz="2000" dirty="0"/>
          </a:p>
        </p:txBody>
      </p:sp>
    </p:spTree>
    <p:extLst>
      <p:ext uri="{BB962C8B-B14F-4D97-AF65-F5344CB8AC3E}">
        <p14:creationId xmlns:p14="http://schemas.microsoft.com/office/powerpoint/2010/main" val="8177790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2f282d3b-eb4a-4b09-b61f-b9593442e28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2" ma:contentTypeDescription="Create a new document." ma:contentTypeScope="" ma:versionID="2a434b1352ae03bedc32769f2445f6a0">
  <xsd:schema xmlns:xsd="http://www.w3.org/2001/XMLSchema" xmlns:xs="http://www.w3.org/2001/XMLSchema" xmlns:p="http://schemas.microsoft.com/office/2006/metadata/properties" xmlns:ns2="2f282d3b-eb4a-4b09-b61f-b9593442e286" xmlns:ns3="9b239327-9e80-40e4-b1b7-4394fed77a33" targetNamespace="http://schemas.microsoft.com/office/2006/metadata/properties" ma:root="true" ma:fieldsID="91add67e3b031f743080be82fbe10e84" ns2:_="" ns3:_="">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9D91E80-B7D0-4D90-B35A-9DD368393252}">
  <ds:schemaRefs>
    <ds:schemaRef ds:uri="http://schemas.microsoft.com/office/2006/documentManagement/types"/>
    <ds:schemaRef ds:uri="http://schemas.microsoft.com/office/2006/metadata/properties"/>
    <ds:schemaRef ds:uri="http://purl.org/dc/terms/"/>
    <ds:schemaRef ds:uri="http://schemas.microsoft.com/office/infopath/2007/PartnerControls"/>
    <ds:schemaRef ds:uri="http://purl.org/dc/dcmitype/"/>
    <ds:schemaRef ds:uri="http://schemas.openxmlformats.org/package/2006/metadata/core-properties"/>
    <ds:schemaRef ds:uri="c48ebce5-16f3-487a-b80b-10f9ec0ddede"/>
    <ds:schemaRef ds:uri="3df9734f-691d-4ea8-adbe-1064f24abddb"/>
    <ds:schemaRef ds:uri="http://www.w3.org/XML/1998/namespace"/>
    <ds:schemaRef ds:uri="http://purl.org/dc/elements/1.1/"/>
  </ds:schemaRefs>
</ds:datastoreItem>
</file>

<file path=customXml/itemProps2.xml><?xml version="1.0" encoding="utf-8"?>
<ds:datastoreItem xmlns:ds="http://schemas.openxmlformats.org/officeDocument/2006/customXml" ds:itemID="{EF2926BE-DBF8-496E-BB54-5EF7321A4ACB}">
  <ds:schemaRefs>
    <ds:schemaRef ds:uri="http://schemas.microsoft.com/sharepoint/v3/contenttype/forms"/>
  </ds:schemaRefs>
</ds:datastoreItem>
</file>

<file path=customXml/itemProps3.xml><?xml version="1.0" encoding="utf-8"?>
<ds:datastoreItem xmlns:ds="http://schemas.openxmlformats.org/officeDocument/2006/customXml" ds:itemID="{A8E5AFF4-52E0-4C96-BD68-D18F8BE4FD32}"/>
</file>

<file path=docProps/app.xml><?xml version="1.0" encoding="utf-8"?>
<Properties xmlns="http://schemas.openxmlformats.org/officeDocument/2006/extended-properties" xmlns:vt="http://schemas.openxmlformats.org/officeDocument/2006/docPropsVTypes">
  <TotalTime>205</TotalTime>
  <Words>810</Words>
  <Application>Microsoft Office PowerPoint</Application>
  <PresentationFormat>Widescreen</PresentationFormat>
  <Paragraphs>84</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Prioritization of V2X work in Rel-16</vt:lpstr>
      <vt:lpstr>V2X WI scope [1]</vt:lpstr>
      <vt:lpstr>Candidate for down-scoping in Rel. 16</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WID: Introduction of DL 1024QAM for NR FR1</dc:title>
  <dc:creator>Ali</dc:creator>
  <cp:lastModifiedBy>Asbjörn Grövlen</cp:lastModifiedBy>
  <cp:revision>63</cp:revision>
  <dcterms:created xsi:type="dcterms:W3CDTF">2019-05-10T13:24:07Z</dcterms:created>
  <dcterms:modified xsi:type="dcterms:W3CDTF">2019-09-09T14:40:10Z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0x010100F3E9551B3FDDA24EBF0A209BAAD637CA</vt:lpwstr>
  </property>
</Properties>
</file>