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sldIdLst>
    <p:sldId id="524" r:id="rId2"/>
    <p:sldId id="545" r:id="rId3"/>
    <p:sldId id="547" r:id="rId4"/>
    <p:sldId id="552" r:id="rId5"/>
    <p:sldId id="554" r:id="rId6"/>
    <p:sldId id="553" r:id="rId7"/>
    <p:sldId id="543" r:id="rId8"/>
    <p:sldId id="550" r:id="rId9"/>
    <p:sldId id="259" r:id="rId10"/>
  </p:sldIdLst>
  <p:sldSz cx="9144000" cy="6858000" type="screen4x3"/>
  <p:notesSz cx="7099300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ueming Pan" initials="pxm" lastIdx="11" clrIdx="0"/>
  <p:cmAuthor id="1" name="CATT" initials="CATT" lastIdx="1" clrIdx="1"/>
  <p:cmAuthor id="2" name="chandrika" initials="c" lastIdx="4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3A2"/>
    <a:srgbClr val="1915FF"/>
    <a:srgbClr val="FCFFE7"/>
    <a:srgbClr val="00FA71"/>
    <a:srgbClr val="DDE9F7"/>
    <a:srgbClr val="ACF6DA"/>
    <a:srgbClr val="10386B"/>
    <a:srgbClr val="FA0E12"/>
    <a:srgbClr val="2222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702" autoAdjust="0"/>
    <p:restoredTop sz="79221" autoAdjust="0"/>
  </p:normalViewPr>
  <p:slideViewPr>
    <p:cSldViewPr snapToGrid="0">
      <p:cViewPr>
        <p:scale>
          <a:sx n="100" d="100"/>
          <a:sy n="100" d="100"/>
        </p:scale>
        <p:origin x="-1435" y="4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D2013B06-8F13-43AA-80CE-A20C31D31309}" type="datetimeFigureOut">
              <a:rPr lang="zh-CN" altLang="en-US" smtClean="0"/>
              <a:pPr/>
              <a:t>2019/9/9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859ED260-4EAD-4D2D-81E2-B6A0E2F09DE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140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427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602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11968" y="2895380"/>
            <a:ext cx="9032032" cy="1109985"/>
          </a:xfrm>
        </p:spPr>
        <p:txBody>
          <a:bodyPr>
            <a:noAutofit/>
          </a:bodyPr>
          <a:lstStyle/>
          <a:p>
            <a:pPr algn="ctr"/>
            <a:r>
              <a:rPr lang="en-US" altLang="zh-CN" sz="3200" dirty="0" smtClean="0">
                <a:latin typeface="+mj-lt"/>
              </a:rPr>
              <a:t>Motivation for New WI on </a:t>
            </a:r>
            <a:br>
              <a:rPr lang="en-US" altLang="zh-CN" sz="3200" dirty="0" smtClean="0">
                <a:latin typeface="+mj-lt"/>
              </a:rPr>
            </a:br>
            <a:r>
              <a:rPr lang="en-US" altLang="zh-CN" sz="2800" dirty="0" smtClean="0">
                <a:latin typeface="+mj-lt"/>
                <a:cs typeface="Times New Roman" pitchFamily="18" charset="0"/>
              </a:rPr>
              <a:t>Efficiency Improvement </a:t>
            </a:r>
            <a:r>
              <a:rPr lang="en-US" altLang="zh-CN" sz="2800" dirty="0">
                <a:latin typeface="+mj-lt"/>
                <a:cs typeface="Times New Roman" pitchFamily="18" charset="0"/>
              </a:rPr>
              <a:t>of </a:t>
            </a:r>
            <a:r>
              <a:rPr lang="en-US" altLang="zh-CN" sz="2800" dirty="0" smtClean="0">
                <a:latin typeface="+mj-lt"/>
                <a:cs typeface="Times New Roman" pitchFamily="18" charset="0"/>
              </a:rPr>
              <a:t>Data </a:t>
            </a:r>
            <a:r>
              <a:rPr lang="en-US" altLang="zh-CN" sz="2800" dirty="0">
                <a:latin typeface="+mj-lt"/>
                <a:cs typeface="Times New Roman" pitchFamily="18" charset="0"/>
              </a:rPr>
              <a:t>and </a:t>
            </a:r>
            <a:r>
              <a:rPr lang="en-US" altLang="zh-CN" sz="2800" dirty="0" smtClean="0">
                <a:latin typeface="+mj-lt"/>
                <a:cs typeface="Times New Roman" pitchFamily="18" charset="0"/>
              </a:rPr>
              <a:t>Signaling Transmissions (EIDST)</a:t>
            </a:r>
            <a:endParaRPr lang="zh-CN" altLang="en-US" sz="2800" dirty="0">
              <a:latin typeface="+mj-lt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63600" y="5085184"/>
            <a:ext cx="7328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/>
              <a:t>CATT, </a:t>
            </a:r>
            <a:r>
              <a:rPr lang="en-US" sz="2800" b="1" dirty="0"/>
              <a:t>CAICT</a:t>
            </a:r>
            <a:endParaRPr lang="en-US" altLang="zh-CN" sz="2800" b="1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7240556" y="671804"/>
            <a:ext cx="1903444" cy="369332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RP-191982</a:t>
            </a:r>
            <a:endParaRPr lang="zh-CN" altLang="en-US" b="1" dirty="0" smtClean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7241" y="765109"/>
            <a:ext cx="5710336" cy="120032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3GPP TSG RAN WG Meeting #85</a:t>
            </a:r>
          </a:p>
          <a:p>
            <a:r>
              <a:rPr lang="en-GB" altLang="zh-CN" b="1" dirty="0" smtClean="0">
                <a:solidFill>
                  <a:schemeClr val="bg1"/>
                </a:solidFill>
              </a:rPr>
              <a:t>N</a:t>
            </a:r>
            <a:r>
              <a:rPr lang="en-US" altLang="zh-CN" b="1" dirty="0" err="1" smtClean="0">
                <a:solidFill>
                  <a:schemeClr val="bg1"/>
                </a:solidFill>
              </a:rPr>
              <a:t>ewport</a:t>
            </a:r>
            <a:r>
              <a:rPr lang="en-US" altLang="zh-CN" b="1" dirty="0" smtClean="0">
                <a:solidFill>
                  <a:schemeClr val="bg1"/>
                </a:solidFill>
              </a:rPr>
              <a:t> Beach</a:t>
            </a:r>
            <a:r>
              <a:rPr lang="en-GB" altLang="zh-CN" b="1" dirty="0" smtClean="0">
                <a:solidFill>
                  <a:schemeClr val="bg1"/>
                </a:solidFill>
              </a:rPr>
              <a:t>, USA, Sept. 16 - 20, 2019 </a:t>
            </a:r>
          </a:p>
          <a:p>
            <a:r>
              <a:rPr lang="en-GB" altLang="zh-CN" b="1" dirty="0" smtClean="0">
                <a:solidFill>
                  <a:schemeClr val="bg1"/>
                </a:solidFill>
              </a:rPr>
              <a:t>Document for: Discussion</a:t>
            </a:r>
          </a:p>
          <a:p>
            <a:r>
              <a:rPr lang="en-GB" altLang="zh-CN" b="1" dirty="0" smtClean="0">
                <a:solidFill>
                  <a:schemeClr val="bg1"/>
                </a:solidFill>
              </a:rPr>
              <a:t>Agenda Item</a:t>
            </a:r>
            <a:r>
              <a:rPr lang="en-US" altLang="zh-CN" b="1" dirty="0" smtClean="0">
                <a:solidFill>
                  <a:schemeClr val="bg1"/>
                </a:solidFill>
              </a:rPr>
              <a:t>: 8.2.5</a:t>
            </a:r>
            <a:endParaRPr lang="zh-CN" altLang="en-US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 smtClean="0">
                <a:latin typeface="+mj-lt"/>
              </a:rPr>
              <a:t>Outline</a:t>
            </a:r>
            <a:endParaRPr lang="en-US" b="1" dirty="0">
              <a:latin typeface="+mj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Motivations</a:t>
            </a:r>
          </a:p>
          <a:p>
            <a:r>
              <a:rPr lang="en-US" sz="2800" b="1" dirty="0" smtClean="0"/>
              <a:t>Proposed work scope of EIDST</a:t>
            </a:r>
            <a:endParaRPr lang="en-US" sz="2800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6267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634314" y="1754659"/>
            <a:ext cx="7545859" cy="266082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 smtClean="0">
                <a:latin typeface="+mj-lt"/>
              </a:rPr>
              <a:t>Motivations – to think about the whole picture</a:t>
            </a:r>
            <a:endParaRPr lang="en-US" sz="3600" b="1" dirty="0">
              <a:latin typeface="+mj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2273510"/>
          </a:xfrm>
        </p:spPr>
        <p:txBody>
          <a:bodyPr/>
          <a:lstStyle/>
          <a:p>
            <a:r>
              <a:rPr lang="en-US" dirty="0" smtClean="0">
                <a:latin typeface="+mj-lt"/>
              </a:rPr>
              <a:t>Rel-15/16 NR work has put extensive effort to the following dimensions</a:t>
            </a:r>
            <a:endParaRPr lang="en-US" dirty="0">
              <a:latin typeface="+mj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16908" y="2022390"/>
            <a:ext cx="1466336" cy="56841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latin typeface="+mj-lt"/>
              </a:rPr>
              <a:t>More Bands</a:t>
            </a:r>
            <a:endParaRPr lang="en-US" sz="1400" b="1" dirty="0">
              <a:latin typeface="+mj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32886" y="2022390"/>
            <a:ext cx="1466336" cy="56841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latin typeface="+mj-lt"/>
              </a:rPr>
              <a:t>Spectrum Efficiency</a:t>
            </a:r>
            <a:endParaRPr lang="en-US" sz="1400" b="1" dirty="0">
              <a:latin typeface="+mj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91200" y="2022390"/>
            <a:ext cx="1466336" cy="56841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latin typeface="+mj-lt"/>
              </a:rPr>
              <a:t>Latency Reduction</a:t>
            </a:r>
            <a:endParaRPr lang="en-US" sz="1400" b="1" dirty="0"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82811" y="2636683"/>
            <a:ext cx="1400433" cy="769441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chemeClr val="tx1"/>
                </a:solidFill>
                <a:latin typeface="+mj-lt"/>
              </a:rPr>
              <a:t>FR2</a:t>
            </a:r>
          </a:p>
          <a:p>
            <a:r>
              <a:rPr lang="en-US" sz="1100" dirty="0" smtClean="0">
                <a:solidFill>
                  <a:schemeClr val="tx1"/>
                </a:solidFill>
                <a:latin typeface="+mj-lt"/>
              </a:rPr>
              <a:t>Unlicensed band</a:t>
            </a:r>
          </a:p>
          <a:p>
            <a:r>
              <a:rPr lang="en-US" sz="1100" dirty="0" smtClean="0">
                <a:solidFill>
                  <a:schemeClr val="tx1"/>
                </a:solidFill>
                <a:latin typeface="+mj-lt"/>
              </a:rPr>
              <a:t>LTE and NR DSS</a:t>
            </a:r>
          </a:p>
          <a:p>
            <a:r>
              <a:rPr lang="en-US" sz="1100" dirty="0" smtClean="0">
                <a:solidFill>
                  <a:schemeClr val="tx1"/>
                </a:solidFill>
                <a:latin typeface="+mj-lt"/>
              </a:rPr>
              <a:t>…</a:t>
            </a:r>
            <a:endParaRPr lang="en-US" sz="11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65837" y="2648132"/>
            <a:ext cx="1433385" cy="769441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chemeClr val="tx1"/>
                </a:solidFill>
                <a:latin typeface="+mj-lt"/>
              </a:rPr>
              <a:t>Massive MIMO</a:t>
            </a:r>
          </a:p>
          <a:p>
            <a:r>
              <a:rPr lang="en-US" sz="1100" dirty="0" smtClean="0">
                <a:solidFill>
                  <a:schemeClr val="tx1"/>
                </a:solidFill>
                <a:latin typeface="+mj-lt"/>
              </a:rPr>
              <a:t>Higher QAM</a:t>
            </a:r>
          </a:p>
          <a:p>
            <a:r>
              <a:rPr lang="en-US" sz="1100" dirty="0" smtClean="0">
                <a:solidFill>
                  <a:schemeClr val="tx1"/>
                </a:solidFill>
                <a:latin typeface="+mj-lt"/>
              </a:rPr>
              <a:t>New channel coding</a:t>
            </a:r>
          </a:p>
          <a:p>
            <a:r>
              <a:rPr lang="en-US" sz="1100" dirty="0" smtClean="0">
                <a:solidFill>
                  <a:schemeClr val="tx1"/>
                </a:solidFill>
                <a:latin typeface="+mj-lt"/>
              </a:rPr>
              <a:t>…</a:t>
            </a:r>
            <a:endParaRPr lang="en-US" sz="11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98293" y="2607276"/>
            <a:ext cx="1433385" cy="769441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chemeClr val="tx1"/>
                </a:solidFill>
                <a:latin typeface="+mj-lt"/>
              </a:rPr>
              <a:t>Mobility </a:t>
            </a:r>
            <a:r>
              <a:rPr lang="en-US" sz="1100" dirty="0" err="1" smtClean="0">
                <a:solidFill>
                  <a:schemeClr val="tx1"/>
                </a:solidFill>
                <a:latin typeface="+mj-lt"/>
              </a:rPr>
              <a:t>Enh</a:t>
            </a:r>
            <a:r>
              <a:rPr lang="en-US" sz="1100" dirty="0" smtClean="0">
                <a:solidFill>
                  <a:schemeClr val="tx1"/>
                </a:solidFill>
                <a:latin typeface="+mj-lt"/>
              </a:rPr>
              <a:t>.</a:t>
            </a:r>
          </a:p>
          <a:p>
            <a:r>
              <a:rPr lang="en-US" sz="1100" dirty="0" smtClean="0">
                <a:solidFill>
                  <a:schemeClr val="tx1"/>
                </a:solidFill>
                <a:latin typeface="+mj-lt"/>
              </a:rPr>
              <a:t>DC/CA </a:t>
            </a:r>
            <a:r>
              <a:rPr lang="en-US" sz="1100" dirty="0" err="1" smtClean="0">
                <a:solidFill>
                  <a:schemeClr val="tx1"/>
                </a:solidFill>
                <a:latin typeface="+mj-lt"/>
              </a:rPr>
              <a:t>Enh</a:t>
            </a:r>
            <a:r>
              <a:rPr lang="en-US" sz="1100" dirty="0" smtClean="0">
                <a:solidFill>
                  <a:schemeClr val="tx1"/>
                </a:solidFill>
                <a:latin typeface="+mj-lt"/>
              </a:rPr>
              <a:t>.</a:t>
            </a:r>
          </a:p>
          <a:p>
            <a:r>
              <a:rPr lang="en-US" sz="1100" dirty="0" smtClean="0">
                <a:solidFill>
                  <a:schemeClr val="tx1"/>
                </a:solidFill>
                <a:latin typeface="+mj-lt"/>
              </a:rPr>
              <a:t>RACH </a:t>
            </a:r>
            <a:r>
              <a:rPr lang="en-US" sz="1100" dirty="0" err="1" smtClean="0">
                <a:solidFill>
                  <a:schemeClr val="tx1"/>
                </a:solidFill>
                <a:latin typeface="+mj-lt"/>
              </a:rPr>
              <a:t>Enh</a:t>
            </a:r>
            <a:r>
              <a:rPr lang="en-US" sz="1100" dirty="0" smtClean="0">
                <a:solidFill>
                  <a:schemeClr val="tx1"/>
                </a:solidFill>
                <a:latin typeface="+mj-lt"/>
              </a:rPr>
              <a:t>.</a:t>
            </a:r>
          </a:p>
          <a:p>
            <a:r>
              <a:rPr lang="en-US" sz="1100" dirty="0" smtClean="0">
                <a:solidFill>
                  <a:schemeClr val="tx1"/>
                </a:solidFill>
                <a:latin typeface="+mj-lt"/>
              </a:rPr>
              <a:t>…</a:t>
            </a:r>
            <a:endParaRPr lang="en-US" sz="11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2551" y="3764701"/>
            <a:ext cx="7537621" cy="6507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+mj-lt"/>
              </a:rPr>
              <a:t>It becomes increasing important to work on OTHER dimension with higher input-output ratio!</a:t>
            </a:r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下箭头 11"/>
          <p:cNvSpPr/>
          <p:nvPr/>
        </p:nvSpPr>
        <p:spPr>
          <a:xfrm>
            <a:off x="3669956" y="4570421"/>
            <a:ext cx="1466336" cy="487614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47351" y="3343766"/>
            <a:ext cx="6911546" cy="27699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u="sng" dirty="0" smtClean="0">
                <a:latin typeface="+mj-lt"/>
              </a:rPr>
              <a:t>As we are approaching some of the physical limits, the room for improvement is less in the near future!</a:t>
            </a:r>
          </a:p>
        </p:txBody>
      </p:sp>
      <p:sp>
        <p:nvSpPr>
          <p:cNvPr id="14" name="矩形 13"/>
          <p:cNvSpPr/>
          <p:nvPr/>
        </p:nvSpPr>
        <p:spPr>
          <a:xfrm>
            <a:off x="642551" y="5178340"/>
            <a:ext cx="7537622" cy="800219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latin typeface="+mj-lt"/>
                <a:cs typeface="Times New Roman" pitchFamily="18" charset="0"/>
              </a:rPr>
              <a:t>Efficiency </a:t>
            </a:r>
            <a:r>
              <a:rPr lang="en-US" altLang="zh-CN" b="1" dirty="0" smtClean="0">
                <a:latin typeface="+mj-lt"/>
                <a:cs typeface="Times New Roman" pitchFamily="18" charset="0"/>
              </a:rPr>
              <a:t>Improvement </a:t>
            </a:r>
            <a:r>
              <a:rPr lang="en-US" altLang="zh-CN" b="1" dirty="0">
                <a:latin typeface="+mj-lt"/>
                <a:cs typeface="Times New Roman" pitchFamily="18" charset="0"/>
              </a:rPr>
              <a:t>of </a:t>
            </a:r>
            <a:r>
              <a:rPr lang="en-US" altLang="zh-CN" b="1" dirty="0" smtClean="0">
                <a:latin typeface="+mj-lt"/>
                <a:cs typeface="Times New Roman" pitchFamily="18" charset="0"/>
              </a:rPr>
              <a:t>Data </a:t>
            </a:r>
            <a:r>
              <a:rPr lang="en-US" altLang="zh-CN" b="1" dirty="0">
                <a:latin typeface="+mj-lt"/>
                <a:cs typeface="Times New Roman" pitchFamily="18" charset="0"/>
              </a:rPr>
              <a:t>and </a:t>
            </a:r>
            <a:r>
              <a:rPr lang="en-US" altLang="zh-CN" b="1" dirty="0" smtClean="0">
                <a:latin typeface="+mj-lt"/>
                <a:cs typeface="Times New Roman" pitchFamily="18" charset="0"/>
              </a:rPr>
              <a:t>Signaling Transmissions (EIDST)</a:t>
            </a:r>
            <a:endParaRPr lang="en-US" altLang="zh-CN" sz="1600" dirty="0">
              <a:latin typeface="+mj-lt"/>
              <a:cs typeface="Times New Roman" pitchFamily="18" charset="0"/>
            </a:endParaRPr>
          </a:p>
          <a:p>
            <a:pPr algn="ctr"/>
            <a:endParaRPr lang="en-US" altLang="zh-CN" sz="1400" b="1" dirty="0" smtClean="0">
              <a:latin typeface="+mj-lt"/>
              <a:cs typeface="Times New Roman" pitchFamily="18" charset="0"/>
            </a:endParaRPr>
          </a:p>
          <a:p>
            <a:pPr algn="ctr"/>
            <a:r>
              <a:rPr lang="en-US" altLang="zh-CN" sz="1400" i="1" u="sng" dirty="0" smtClean="0">
                <a:latin typeface="+mj-lt"/>
                <a:cs typeface="Times New Roman" pitchFamily="18" charset="0"/>
              </a:rPr>
              <a:t>Key idea – less redundancy over AI, based on compression, and signaling optimization</a:t>
            </a:r>
            <a:endParaRPr lang="en-US" altLang="zh-CN" sz="1200" i="1" u="sng" dirty="0" smtClean="0">
              <a:latin typeface="+mj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01821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+mj-lt"/>
              </a:rPr>
              <a:t>Motivations – Data compression</a:t>
            </a:r>
            <a:endParaRPr lang="en-US" sz="3600" b="1" dirty="0">
              <a:latin typeface="+mj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55948" y="1589190"/>
            <a:ext cx="5488001" cy="3274274"/>
          </a:xfrm>
          <a:ln>
            <a:noFill/>
          </a:ln>
        </p:spPr>
        <p:txBody>
          <a:bodyPr anchor="ctr">
            <a:normAutofit lnSpcReduction="10000"/>
          </a:bodyPr>
          <a:lstStyle/>
          <a:p>
            <a:pPr>
              <a:lnSpc>
                <a:spcPct val="70000"/>
              </a:lnSpc>
              <a:spcBef>
                <a:spcPts val="120"/>
              </a:spcBef>
            </a:pPr>
            <a:r>
              <a:rPr lang="en-US" sz="1400" b="1" dirty="0" smtClean="0"/>
              <a:t>Efficiency</a:t>
            </a:r>
          </a:p>
          <a:p>
            <a:pPr lvl="1">
              <a:lnSpc>
                <a:spcPct val="70000"/>
              </a:lnSpc>
              <a:spcBef>
                <a:spcPts val="120"/>
              </a:spcBef>
            </a:pPr>
            <a:r>
              <a:rPr lang="en-US" sz="1400" dirty="0" smtClean="0"/>
              <a:t>Data compression has proved efficiency improvement.</a:t>
            </a:r>
            <a:endParaRPr lang="en-GB" sz="1400" dirty="0" smtClean="0"/>
          </a:p>
          <a:p>
            <a:pPr>
              <a:lnSpc>
                <a:spcPct val="70000"/>
              </a:lnSpc>
              <a:spcBef>
                <a:spcPts val="120"/>
              </a:spcBef>
            </a:pPr>
            <a:r>
              <a:rPr lang="en-GB" sz="1400" b="1" dirty="0" smtClean="0"/>
              <a:t>Harmonization</a:t>
            </a:r>
          </a:p>
          <a:p>
            <a:pPr lvl="1">
              <a:lnSpc>
                <a:spcPct val="70000"/>
              </a:lnSpc>
              <a:spcBef>
                <a:spcPts val="120"/>
              </a:spcBef>
            </a:pPr>
            <a:r>
              <a:rPr lang="en-GB" sz="1400" dirty="0" smtClean="0"/>
              <a:t>Unified support of UDC for </a:t>
            </a:r>
            <a:r>
              <a:rPr lang="en-US" sz="1400" dirty="0" smtClean="0"/>
              <a:t>E-UTRA </a:t>
            </a:r>
            <a:r>
              <a:rPr lang="en-US" sz="1400" dirty="0"/>
              <a:t>in </a:t>
            </a:r>
            <a:r>
              <a:rPr lang="en-US" sz="1400" dirty="0" smtClean="0"/>
              <a:t>EPS and 5GS,  </a:t>
            </a:r>
            <a:r>
              <a:rPr lang="en-US" sz="1400" dirty="0"/>
              <a:t>and </a:t>
            </a:r>
            <a:r>
              <a:rPr lang="en-US" sz="1400" dirty="0" smtClean="0"/>
              <a:t>also for NR, ensures consistent </a:t>
            </a:r>
            <a:r>
              <a:rPr lang="en-US" sz="1400" dirty="0"/>
              <a:t>performance across </a:t>
            </a:r>
            <a:r>
              <a:rPr lang="en-US" sz="1400" dirty="0" smtClean="0"/>
              <a:t>multiple RATs </a:t>
            </a:r>
            <a:r>
              <a:rPr lang="en-US" sz="1400" dirty="0"/>
              <a:t>and deployment </a:t>
            </a:r>
            <a:r>
              <a:rPr lang="en-US" sz="1400" dirty="0" smtClean="0"/>
              <a:t>scenarios.</a:t>
            </a:r>
            <a:endParaRPr lang="en-GB" sz="1400" dirty="0" smtClean="0"/>
          </a:p>
          <a:p>
            <a:pPr>
              <a:lnSpc>
                <a:spcPct val="70000"/>
              </a:lnSpc>
              <a:spcBef>
                <a:spcPts val="120"/>
              </a:spcBef>
            </a:pPr>
            <a:r>
              <a:rPr lang="en-GB" sz="1400" b="1" dirty="0" smtClean="0"/>
              <a:t>Support of ENDC</a:t>
            </a:r>
          </a:p>
          <a:p>
            <a:pPr lvl="1">
              <a:lnSpc>
                <a:spcPct val="70000"/>
              </a:lnSpc>
              <a:spcBef>
                <a:spcPts val="120"/>
              </a:spcBef>
            </a:pPr>
            <a:r>
              <a:rPr lang="en-GB" sz="1400" dirty="0" smtClean="0"/>
              <a:t>Without </a:t>
            </a:r>
            <a:r>
              <a:rPr lang="en-GB" sz="1400" dirty="0"/>
              <a:t>UDC support in NR PDCP, E-UTRA in Option 3x is less </a:t>
            </a:r>
            <a:r>
              <a:rPr lang="en-GB" sz="1400" dirty="0" smtClean="0"/>
              <a:t>efficient </a:t>
            </a:r>
            <a:r>
              <a:rPr lang="en-GB" sz="1400" dirty="0"/>
              <a:t>than E-UTRA in Option </a:t>
            </a:r>
            <a:r>
              <a:rPr lang="en-GB" sz="1400" dirty="0" smtClean="0"/>
              <a:t>3a. </a:t>
            </a:r>
          </a:p>
          <a:p>
            <a:pPr>
              <a:lnSpc>
                <a:spcPct val="70000"/>
              </a:lnSpc>
              <a:spcBef>
                <a:spcPts val="120"/>
              </a:spcBef>
            </a:pPr>
            <a:r>
              <a:rPr lang="en-US" sz="1400" b="1" dirty="0" smtClean="0"/>
              <a:t>Mobility and Voice performance</a:t>
            </a:r>
          </a:p>
          <a:p>
            <a:pPr lvl="1">
              <a:lnSpc>
                <a:spcPct val="70000"/>
              </a:lnSpc>
              <a:spcBef>
                <a:spcPts val="120"/>
              </a:spcBef>
            </a:pPr>
            <a:r>
              <a:rPr lang="en-GB" sz="1400" dirty="0" smtClean="0"/>
              <a:t>Mobility </a:t>
            </a:r>
            <a:r>
              <a:rPr lang="en-GB" sz="1400" dirty="0"/>
              <a:t>performance </a:t>
            </a:r>
            <a:r>
              <a:rPr lang="en-GB" sz="1400" dirty="0" smtClean="0"/>
              <a:t>impacted without NR UDC, due </a:t>
            </a:r>
            <a:r>
              <a:rPr lang="en-GB" sz="1400" dirty="0"/>
              <a:t>to the </a:t>
            </a:r>
            <a:r>
              <a:rPr lang="en-GB" sz="1400" dirty="0" smtClean="0"/>
              <a:t>need of an </a:t>
            </a:r>
            <a:r>
              <a:rPr lang="en-GB" sz="1400" dirty="0"/>
              <a:t>extra decompression/compression when going from E-UTRAN/NG-RAN to NG-RAN/E-UTRAN.</a:t>
            </a:r>
          </a:p>
          <a:p>
            <a:pPr lvl="1">
              <a:lnSpc>
                <a:spcPct val="70000"/>
              </a:lnSpc>
              <a:spcBef>
                <a:spcPts val="120"/>
              </a:spcBef>
            </a:pPr>
            <a:r>
              <a:rPr lang="en-GB" sz="1400" dirty="0" smtClean="0"/>
              <a:t>Improved voice </a:t>
            </a:r>
            <a:r>
              <a:rPr lang="en-GB" sz="1400" dirty="0"/>
              <a:t>robustness </a:t>
            </a:r>
            <a:r>
              <a:rPr lang="en-GB" sz="1400" dirty="0" smtClean="0"/>
              <a:t>with NR </a:t>
            </a:r>
            <a:r>
              <a:rPr lang="en-US" altLang="zh-CN" sz="1400" dirty="0" smtClean="0"/>
              <a:t>UDC</a:t>
            </a:r>
            <a:r>
              <a:rPr lang="en-GB" sz="1400" dirty="0" smtClean="0"/>
              <a:t> in </a:t>
            </a:r>
            <a:r>
              <a:rPr lang="en-GB" sz="1400" dirty="0"/>
              <a:t>Option </a:t>
            </a:r>
            <a:r>
              <a:rPr lang="en-GB" sz="1400" dirty="0" smtClean="0"/>
              <a:t>3x.</a:t>
            </a:r>
            <a:endParaRPr lang="en-US" sz="1400" b="1" dirty="0" smtClean="0"/>
          </a:p>
          <a:p>
            <a:pPr>
              <a:lnSpc>
                <a:spcPct val="70000"/>
              </a:lnSpc>
              <a:spcBef>
                <a:spcPts val="120"/>
              </a:spcBef>
            </a:pPr>
            <a:r>
              <a:rPr lang="en-US" sz="1400" b="1" dirty="0" smtClean="0"/>
              <a:t>Reduced Power Consumption</a:t>
            </a:r>
          </a:p>
          <a:p>
            <a:pPr lvl="1">
              <a:lnSpc>
                <a:spcPct val="70000"/>
              </a:lnSpc>
              <a:spcBef>
                <a:spcPts val="120"/>
              </a:spcBef>
            </a:pPr>
            <a:r>
              <a:rPr lang="en-US" altLang="zh-CN" sz="1400" dirty="0" smtClean="0"/>
              <a:t>Data </a:t>
            </a:r>
            <a:r>
              <a:rPr lang="en-US" altLang="zh-CN" sz="1400" dirty="0"/>
              <a:t>compression </a:t>
            </a:r>
            <a:r>
              <a:rPr lang="en-US" altLang="zh-CN" sz="1400" dirty="0" smtClean="0"/>
              <a:t>to UL </a:t>
            </a:r>
            <a:r>
              <a:rPr lang="en-US" altLang="zh-CN" sz="1400" dirty="0"/>
              <a:t>data </a:t>
            </a:r>
            <a:r>
              <a:rPr lang="en-US" altLang="zh-CN" sz="1400" dirty="0" smtClean="0"/>
              <a:t>leads to less UL transmissions, and in many cases relives </a:t>
            </a:r>
            <a:r>
              <a:rPr lang="en-US" altLang="zh-CN" sz="1400" dirty="0"/>
              <a:t>the power constraint, which is more important in NR.</a:t>
            </a:r>
            <a:endParaRPr lang="en-US" sz="1400" dirty="0"/>
          </a:p>
          <a:p>
            <a:pPr>
              <a:lnSpc>
                <a:spcPct val="70000"/>
              </a:lnSpc>
              <a:spcBef>
                <a:spcPts val="120"/>
              </a:spcBef>
            </a:pPr>
            <a:r>
              <a:rPr lang="en-US" sz="1400" b="1" dirty="0"/>
              <a:t>Motivations for new verticals use </a:t>
            </a:r>
            <a:r>
              <a:rPr lang="en-US" sz="1400" b="1" dirty="0" smtClean="0"/>
              <a:t>cases, e.g., IIOT and Video camera</a:t>
            </a:r>
          </a:p>
          <a:p>
            <a:pPr lvl="1">
              <a:lnSpc>
                <a:spcPct val="70000"/>
              </a:lnSpc>
              <a:spcBef>
                <a:spcPts val="120"/>
              </a:spcBef>
            </a:pPr>
            <a:r>
              <a:rPr lang="en-US" sz="1400" dirty="0" smtClean="0"/>
              <a:t>Cases with higher data redundancy can benefit more from compression</a:t>
            </a:r>
            <a:endParaRPr lang="en-US" sz="1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66327" y="1589189"/>
            <a:ext cx="2795973" cy="32742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+mj-lt"/>
              </a:rPr>
              <a:t>Benefits</a:t>
            </a:r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6327" y="5178425"/>
            <a:ext cx="2795973" cy="6381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+mj-lt"/>
              </a:rPr>
              <a:t>Efforts</a:t>
            </a:r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3324224" y="5286375"/>
            <a:ext cx="5400675" cy="53022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-342900">
              <a:buFont typeface="Arial" pitchFamily="34" charset="0"/>
              <a:buChar char="•"/>
            </a:pPr>
            <a:r>
              <a:rPr lang="en-US" sz="1400" b="1" dirty="0" smtClean="0"/>
              <a:t>Very limited effort: </a:t>
            </a:r>
            <a:r>
              <a:rPr lang="en-GB" sz="1400" dirty="0"/>
              <a:t>The support of UDC in NR and in E-UTRA in 5GS is a low-hanging fruit that requires minimal additions to </a:t>
            </a:r>
            <a:r>
              <a:rPr lang="en-US" sz="1400" dirty="0"/>
              <a:t>NR UP.</a:t>
            </a:r>
          </a:p>
          <a:p>
            <a:endParaRPr lang="en-US" sz="1400" dirty="0" smtClean="0"/>
          </a:p>
          <a:p>
            <a:endParaRPr lang="en-US" sz="1400" dirty="0"/>
          </a:p>
        </p:txBody>
      </p:sp>
      <p:sp>
        <p:nvSpPr>
          <p:cNvPr id="8" name="矩形 7"/>
          <p:cNvSpPr/>
          <p:nvPr/>
        </p:nvSpPr>
        <p:spPr>
          <a:xfrm>
            <a:off x="257175" y="1443990"/>
            <a:ext cx="8591550" cy="352425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矩形 8"/>
          <p:cNvSpPr/>
          <p:nvPr/>
        </p:nvSpPr>
        <p:spPr>
          <a:xfrm>
            <a:off x="238125" y="5076825"/>
            <a:ext cx="8591550" cy="89852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矩形 10"/>
          <p:cNvSpPr/>
          <p:nvPr/>
        </p:nvSpPr>
        <p:spPr>
          <a:xfrm>
            <a:off x="361949" y="6107597"/>
            <a:ext cx="8429625" cy="33855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i="1" u="sng" dirty="0" smtClean="0">
                <a:latin typeface="+mj-lt"/>
                <a:cs typeface="Times New Roman" pitchFamily="18" charset="0"/>
              </a:rPr>
              <a:t>See more details in RP-191149.</a:t>
            </a:r>
            <a:endParaRPr lang="en-US" altLang="zh-CN" sz="1100" i="1" u="sng" dirty="0" smtClean="0">
              <a:latin typeface="+mj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4559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latin typeface="+mj-lt"/>
              </a:rPr>
              <a:t>Motivations – Data compression</a:t>
            </a:r>
            <a:endParaRPr lang="en-US" sz="3600" dirty="0">
              <a:latin typeface="+mj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/>
              <a:t>It is well motivated and quite straightforward to support UDC in NR Rel-16 (for SA scenario).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Based on this, UDC can be further extended to more use cases.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From SA case to DC case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Also support UDC for UM data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Such extensions make UDC’s efficiency improvement available to more scenarios in Rel-17.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97579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>
                <a:latin typeface="+mj-lt"/>
              </a:rPr>
              <a:t>Motivations – Signaling Optimizations</a:t>
            </a:r>
            <a:endParaRPr lang="zh-CN" altLang="en-US" b="1" dirty="0">
              <a:latin typeface="+mj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Leftovers from Rel-16 RACS WI can be further studied and supported in Rel-17.</a:t>
            </a:r>
          </a:p>
          <a:p>
            <a:pPr lvl="1">
              <a:lnSpc>
                <a:spcPct val="150000"/>
              </a:lnSpc>
            </a:pPr>
            <a:r>
              <a:rPr lang="en-US" altLang="zh-CN" dirty="0" smtClean="0"/>
              <a:t>UL segmentation supported in Rel-16 only for UE capability signaling. This can be extended to other UL signaling. </a:t>
            </a:r>
          </a:p>
          <a:p>
            <a:pPr lvl="1">
              <a:lnSpc>
                <a:spcPct val="150000"/>
              </a:lnSpc>
            </a:pPr>
            <a:r>
              <a:rPr lang="en-US" altLang="zh-CN" dirty="0" smtClean="0"/>
              <a:t>In DL, there are still several messages may have a large size, e.g. RRC reconfiguration message, RRC resume message. Segmentation similar as for UL can easily </a:t>
            </a:r>
            <a:r>
              <a:rPr lang="en-US" altLang="zh-CN" dirty="0"/>
              <a:t>be </a:t>
            </a:r>
            <a:r>
              <a:rPr lang="en-US" altLang="zh-CN" dirty="0" smtClean="0"/>
              <a:t>applied to DL messages.</a:t>
            </a:r>
          </a:p>
          <a:p>
            <a:pPr lvl="1">
              <a:lnSpc>
                <a:spcPct val="150000"/>
              </a:lnSpc>
            </a:pPr>
            <a:r>
              <a:rPr lang="en-US" altLang="zh-CN" dirty="0" smtClean="0"/>
              <a:t>Delta signaling (</a:t>
            </a:r>
            <a:r>
              <a:rPr lang="en-US" dirty="0"/>
              <a:t>with UE capability ID</a:t>
            </a:r>
            <a:r>
              <a:rPr lang="en-US" altLang="zh-CN" dirty="0" smtClean="0"/>
              <a:t>) is studied in Rel-16, and it can be included as part of Rel-17.</a:t>
            </a:r>
          </a:p>
          <a:p>
            <a:pPr marL="0" indent="0">
              <a:lnSpc>
                <a:spcPct val="200000"/>
              </a:lnSpc>
              <a:buNone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80739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+mj-lt"/>
              </a:rPr>
              <a:t>Motivations – Signaling Compression</a:t>
            </a:r>
            <a:endParaRPr lang="en-US" b="1" dirty="0">
              <a:latin typeface="+mj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Uplink </a:t>
            </a:r>
            <a:r>
              <a:rPr lang="en-GB" dirty="0"/>
              <a:t>Capability Signalling Compression (UCSC</a:t>
            </a:r>
            <a:r>
              <a:rPr lang="en-GB" dirty="0" smtClean="0"/>
              <a:t>) is well studied, and its efficiency improvement is proved. </a:t>
            </a:r>
            <a:endParaRPr lang="en-US" dirty="0" smtClean="0"/>
          </a:p>
          <a:p>
            <a:pPr lvl="1"/>
            <a:r>
              <a:rPr lang="en-US" dirty="0" smtClean="0"/>
              <a:t>Solution studied in UE capability signaling optimization SI, but not as part of WI as UDC is not yet available for NR UP.</a:t>
            </a:r>
          </a:p>
          <a:p>
            <a:pPr lvl="1"/>
            <a:r>
              <a:rPr lang="en-US" dirty="0" smtClean="0"/>
              <a:t>Evaluations (see </a:t>
            </a:r>
            <a:r>
              <a:rPr lang="en-US" altLang="zh-CN" dirty="0" smtClean="0"/>
              <a:t>R2-1900479</a:t>
            </a:r>
            <a:r>
              <a:rPr lang="zh-CN" altLang="en-US" dirty="0" smtClean="0"/>
              <a:t> </a:t>
            </a:r>
            <a:r>
              <a:rPr lang="en-US" altLang="zh-CN" dirty="0" smtClean="0"/>
              <a:t>for details</a:t>
            </a:r>
            <a:r>
              <a:rPr lang="en-US" dirty="0" smtClean="0"/>
              <a:t>) show clear compression gain.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1520682"/>
              </p:ext>
            </p:extLst>
          </p:nvPr>
        </p:nvGraphicFramePr>
        <p:xfrm>
          <a:off x="1276865" y="3338276"/>
          <a:ext cx="6639697" cy="13662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79688"/>
                <a:gridCol w="2678574"/>
                <a:gridCol w="2681435"/>
              </a:tblGrid>
              <a:tr h="3235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 </a:t>
                      </a:r>
                      <a:endParaRPr lang="zh-CN" sz="1200" b="1" dirty="0">
                        <a:effectLst/>
                        <a:latin typeface="+mj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UE capability size (bytes)</a:t>
                      </a:r>
                      <a:endParaRPr lang="zh-CN" sz="1200" b="1" dirty="0">
                        <a:effectLst/>
                        <a:latin typeface="+mj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+mj-lt"/>
                        </a:rPr>
                        <a:t>Size reduction</a:t>
                      </a:r>
                      <a:endParaRPr lang="zh-CN" sz="1200" b="1">
                        <a:effectLst/>
                        <a:latin typeface="+mj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68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Case 1 [3]</a:t>
                      </a:r>
                      <a:endParaRPr lang="zh-CN" sz="1200" b="1" dirty="0">
                        <a:effectLst/>
                        <a:latin typeface="+mj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3161</a:t>
                      </a:r>
                      <a:endParaRPr lang="zh-CN" sz="1200" b="1" dirty="0">
                        <a:effectLst/>
                        <a:latin typeface="+mj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+mj-lt"/>
                        </a:rPr>
                        <a:t>59%</a:t>
                      </a:r>
                      <a:endParaRPr lang="zh-CN" sz="1200" b="1">
                        <a:effectLst/>
                        <a:latin typeface="+mj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295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+mj-lt"/>
                        </a:rPr>
                        <a:t>Case 2 [2]</a:t>
                      </a:r>
                      <a:endParaRPr lang="zh-CN" sz="1200" b="1">
                        <a:effectLst/>
                        <a:latin typeface="+mj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1082</a:t>
                      </a:r>
                      <a:endParaRPr lang="zh-CN" sz="1200" b="1" dirty="0">
                        <a:effectLst/>
                        <a:latin typeface="+mj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46%</a:t>
                      </a:r>
                      <a:endParaRPr lang="zh-CN" sz="1200" b="1" dirty="0">
                        <a:effectLst/>
                        <a:latin typeface="+mj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295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+mj-lt"/>
                        </a:rPr>
                        <a:t>Case 3 [4]</a:t>
                      </a:r>
                      <a:endParaRPr lang="zh-CN" sz="1200" b="1">
                        <a:effectLst/>
                        <a:latin typeface="+mj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+mj-lt"/>
                        </a:rPr>
                        <a:t>300</a:t>
                      </a:r>
                      <a:endParaRPr lang="zh-CN" sz="1200" b="1">
                        <a:effectLst/>
                        <a:latin typeface="+mj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</a:rPr>
                        <a:t>30% - 50%</a:t>
                      </a:r>
                      <a:endParaRPr lang="zh-CN" sz="1200" b="1" dirty="0">
                        <a:effectLst/>
                        <a:latin typeface="+mj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276865" y="3024226"/>
            <a:ext cx="663145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宋体" pitchFamily="2" charset="-122"/>
                <a:cs typeface="Arial" pitchFamily="34" charset="0"/>
              </a:rPr>
              <a:t>Table 1. UE capability size reduction by pure compression</a:t>
            </a:r>
            <a:endParaRPr kumimoji="0" lang="en-US" altLang="zh-CN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9743085"/>
              </p:ext>
            </p:extLst>
          </p:nvPr>
        </p:nvGraphicFramePr>
        <p:xfrm>
          <a:off x="1271987" y="5193737"/>
          <a:ext cx="6644730" cy="8356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80659"/>
                <a:gridCol w="2680604"/>
                <a:gridCol w="2683467"/>
              </a:tblGrid>
              <a:tr h="2785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 </a:t>
                      </a:r>
                      <a:endParaRPr lang="zh-CN" sz="1200" b="1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UE capability size (bytes)</a:t>
                      </a:r>
                      <a:endParaRPr lang="zh-CN" sz="1200" b="1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Size reduction</a:t>
                      </a:r>
                      <a:endParaRPr lang="zh-CN" sz="1200" b="1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785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Case 1 [3]</a:t>
                      </a:r>
                      <a:endParaRPr lang="zh-CN" sz="1200" b="1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3161</a:t>
                      </a:r>
                      <a:endParaRPr lang="zh-CN" sz="1200" b="1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98.8%</a:t>
                      </a:r>
                      <a:endParaRPr lang="zh-CN" sz="1200" b="1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785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Case 2 [2]</a:t>
                      </a:r>
                      <a:endParaRPr lang="zh-CN" sz="1200" b="1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1082</a:t>
                      </a:r>
                      <a:endParaRPr lang="zh-CN" sz="1200" b="1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98.3%</a:t>
                      </a:r>
                      <a:endParaRPr lang="zh-CN" sz="1200" b="1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276865" y="4895649"/>
            <a:ext cx="663145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宋体" pitchFamily="2" charset="-122"/>
                <a:cs typeface="Arial" pitchFamily="34" charset="0"/>
              </a:rPr>
              <a:t>Table 2. UE capability size reduction by compression with dictionary</a:t>
            </a:r>
            <a:endParaRPr kumimoji="0" lang="en-US" altLang="zh-CN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6740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latin typeface="+mj-lt"/>
              </a:rPr>
              <a:t>EIDST – Proposed Rel-17 Work Scope</a:t>
            </a:r>
            <a:endParaRPr lang="en-US" b="1" dirty="0">
              <a:latin typeface="+mj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59"/>
            <a:ext cx="8229600" cy="4456537"/>
          </a:xfrm>
        </p:spPr>
        <p:txBody>
          <a:bodyPr>
            <a:noAutofit/>
          </a:bodyPr>
          <a:lstStyle/>
          <a:p>
            <a:pPr hangingPunct="0"/>
            <a:r>
              <a:rPr lang="en-US" altLang="zh-CN" dirty="0"/>
              <a:t>UDC enhancements for NR:</a:t>
            </a:r>
            <a:endParaRPr lang="zh-CN" altLang="zh-CN" dirty="0"/>
          </a:p>
          <a:p>
            <a:pPr lvl="1" hangingPunct="0"/>
            <a:r>
              <a:rPr lang="en-US" altLang="zh-CN" sz="1800" dirty="0"/>
              <a:t>Taking LTE UDC and NR UDC as baseline:</a:t>
            </a:r>
            <a:endParaRPr lang="zh-CN" altLang="zh-CN" sz="1800" dirty="0"/>
          </a:p>
          <a:p>
            <a:pPr lvl="2" hangingPunct="0"/>
            <a:r>
              <a:rPr lang="en-US" altLang="zh-CN" sz="1600" dirty="0"/>
              <a:t>Support UDC for more scenarios, including NR-DC, MR-DC cases. </a:t>
            </a:r>
            <a:endParaRPr lang="zh-CN" altLang="zh-CN" sz="1600" dirty="0"/>
          </a:p>
          <a:p>
            <a:pPr lvl="2" hangingPunct="0"/>
            <a:r>
              <a:rPr lang="en-US" altLang="zh-CN" sz="1600" dirty="0"/>
              <a:t>Support UDC for RLC UM mode data:</a:t>
            </a:r>
            <a:endParaRPr lang="zh-CN" altLang="zh-CN" sz="1600" dirty="0"/>
          </a:p>
          <a:p>
            <a:pPr lvl="3" hangingPunct="0"/>
            <a:r>
              <a:rPr lang="en-US" altLang="zh-CN" sz="1400" dirty="0"/>
              <a:t>specify a mechanism to support static dictionary, e.g., on a per service basis</a:t>
            </a:r>
            <a:endParaRPr lang="zh-CN" altLang="zh-CN" sz="1400" dirty="0"/>
          </a:p>
          <a:p>
            <a:pPr hangingPunct="0"/>
            <a:r>
              <a:rPr lang="en-US" altLang="zh-CN" dirty="0" smtClean="0"/>
              <a:t>Further </a:t>
            </a:r>
            <a:r>
              <a:rPr lang="en-US" altLang="zh-CN" dirty="0"/>
              <a:t>signaling </a:t>
            </a:r>
            <a:r>
              <a:rPr lang="en-US" altLang="zh-CN" dirty="0" smtClean="0"/>
              <a:t>optimizations:</a:t>
            </a:r>
            <a:endParaRPr lang="zh-CN" altLang="zh-CN" dirty="0"/>
          </a:p>
          <a:p>
            <a:pPr lvl="1" hangingPunct="0"/>
            <a:r>
              <a:rPr lang="en-US" altLang="zh-CN" sz="1800" dirty="0"/>
              <a:t>Support of </a:t>
            </a:r>
            <a:r>
              <a:rPr lang="en-US" altLang="zh-CN" sz="1800" dirty="0" err="1"/>
              <a:t>signalling</a:t>
            </a:r>
            <a:r>
              <a:rPr lang="en-US" altLang="zh-CN" sz="1800" dirty="0"/>
              <a:t> segmentation for other UL RRC </a:t>
            </a:r>
            <a:r>
              <a:rPr lang="en-US" altLang="zh-CN" sz="1800" dirty="0" err="1"/>
              <a:t>signalling</a:t>
            </a:r>
            <a:r>
              <a:rPr lang="en-US" altLang="zh-CN" sz="1800" dirty="0"/>
              <a:t> than UE capability;</a:t>
            </a:r>
            <a:endParaRPr lang="zh-CN" altLang="zh-CN" sz="1800" dirty="0"/>
          </a:p>
          <a:p>
            <a:pPr lvl="1" hangingPunct="0"/>
            <a:r>
              <a:rPr lang="en-US" altLang="zh-CN" sz="1800" dirty="0"/>
              <a:t>Support of DL RRC signaling segmentation by using the similar mechanism as UL UE capability segmentation;</a:t>
            </a:r>
            <a:endParaRPr lang="zh-CN" altLang="zh-CN" sz="1800" dirty="0"/>
          </a:p>
          <a:p>
            <a:pPr lvl="1" hangingPunct="0"/>
            <a:r>
              <a:rPr lang="en-US" altLang="zh-CN" sz="1800" dirty="0"/>
              <a:t>Support of delta signaling with UE capability ID, to further lower the UE capability signaling size; </a:t>
            </a:r>
            <a:endParaRPr lang="zh-CN" altLang="zh-CN" sz="1800" dirty="0"/>
          </a:p>
          <a:p>
            <a:pPr lvl="1"/>
            <a:r>
              <a:rPr lang="en-US" altLang="zh-CN" sz="1800" dirty="0"/>
              <a:t>Support of UL signaling compression, e.g</a:t>
            </a:r>
            <a:r>
              <a:rPr lang="en-US" altLang="zh-CN" sz="1800" dirty="0" smtClean="0"/>
              <a:t>. </a:t>
            </a:r>
            <a:r>
              <a:rPr lang="en-US" altLang="zh-CN" sz="1800" dirty="0"/>
              <a:t>based on compression algorithm </a:t>
            </a:r>
            <a:r>
              <a:rPr lang="en-GB" altLang="zh-CN" sz="1800" dirty="0"/>
              <a:t>DEFLATE.</a:t>
            </a:r>
            <a:endParaRPr lang="en-US" altLang="zh-CN" sz="1800" dirty="0">
              <a:latin typeface="+mj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61950" y="5870345"/>
            <a:ext cx="8429625" cy="369332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b="1" i="1" dirty="0" smtClean="0">
                <a:latin typeface="+mj-lt"/>
                <a:cs typeface="Times New Roman" pitchFamily="18" charset="0"/>
              </a:rPr>
              <a:t>See WIDs in RP-191983</a:t>
            </a:r>
            <a:endParaRPr lang="en-US" altLang="zh-CN" sz="1200" b="1" i="1" u="sng" dirty="0" smtClean="0">
              <a:latin typeface="+mj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5123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non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26894</TotalTime>
  <Words>765</Words>
  <Application>Microsoft Office PowerPoint</Application>
  <PresentationFormat>全屏显示(4:3)</PresentationFormat>
  <Paragraphs>109</Paragraphs>
  <Slides>9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Motivation for New WI on  Efficiency Improvement of Data and Signaling Transmissions (EIDST)</vt:lpstr>
      <vt:lpstr>Outline</vt:lpstr>
      <vt:lpstr>Motivations – to think about the whole picture</vt:lpstr>
      <vt:lpstr>Motivations – Data compression</vt:lpstr>
      <vt:lpstr>Motivations – Data compression</vt:lpstr>
      <vt:lpstr>Motivations – Signaling Optimizations</vt:lpstr>
      <vt:lpstr>Motivations – Signaling Compression</vt:lpstr>
      <vt:lpstr>EIDST – Proposed Rel-17 Work Scope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创新中心</dc:title>
  <dc:creator>zhangyan1</dc:creator>
  <cp:lastModifiedBy>CATT</cp:lastModifiedBy>
  <cp:revision>859</cp:revision>
  <dcterms:created xsi:type="dcterms:W3CDTF">2014-01-09T07:41:21Z</dcterms:created>
  <dcterms:modified xsi:type="dcterms:W3CDTF">2019-09-09T15:06:44Z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