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Override1.xml" ContentType="application/vnd.openxmlformats-officedocument.themeOverr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60" r:id="rId1"/>
    <p:sldMasterId id="2147483672" r:id="rId2"/>
  </p:sldMasterIdLst>
  <p:notesMasterIdLst>
    <p:notesMasterId r:id="rId14"/>
  </p:notesMasterIdLst>
  <p:handoutMasterIdLst>
    <p:handoutMasterId r:id="rId15"/>
  </p:handoutMasterIdLst>
  <p:sldIdLst>
    <p:sldId id="373" r:id="rId3"/>
    <p:sldId id="374" r:id="rId4"/>
    <p:sldId id="375" r:id="rId5"/>
    <p:sldId id="380" r:id="rId6"/>
    <p:sldId id="381" r:id="rId7"/>
    <p:sldId id="383" r:id="rId8"/>
    <p:sldId id="384" r:id="rId9"/>
    <p:sldId id="376" r:id="rId10"/>
    <p:sldId id="379" r:id="rId11"/>
    <p:sldId id="386" r:id="rId12"/>
    <p:sldId id="352" r:id="rId13"/>
  </p:sldIdLst>
  <p:sldSz cx="9144000" cy="6858000" type="screen4x3"/>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1236"/>
    <a:srgbClr val="2409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71" autoAdjust="0"/>
    <p:restoredTop sz="96625" autoAdjust="0"/>
  </p:normalViewPr>
  <p:slideViewPr>
    <p:cSldViewPr>
      <p:cViewPr>
        <p:scale>
          <a:sx n="93" d="100"/>
          <a:sy n="93" d="100"/>
        </p:scale>
        <p:origin x="-894" y="-72"/>
      </p:cViewPr>
      <p:guideLst>
        <p:guide orient="horz" pos="2160"/>
        <p:guide pos="2880"/>
      </p:guideLst>
    </p:cSldViewPr>
  </p:slideViewPr>
  <p:outlineViewPr>
    <p:cViewPr>
      <p:scale>
        <a:sx n="33" d="100"/>
        <a:sy n="33" d="100"/>
      </p:scale>
      <p:origin x="0" y="3102"/>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1E4B23A-6E3F-4B3E-93D6-273D9CCCF18C}" type="datetimeFigureOut">
              <a:rPr lang="en-US" smtClean="0"/>
              <a:pPr/>
              <a:t>9/9/2019</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75F2AFD-A31E-4510-8BD1-6A174632FA38}" type="slidenum">
              <a:rPr lang="en-US" smtClean="0"/>
              <a:pPr/>
              <a:t>‹#›</a:t>
            </a:fld>
            <a:endParaRPr lang="en-US" dirty="0"/>
          </a:p>
        </p:txBody>
      </p:sp>
    </p:spTree>
    <p:extLst>
      <p:ext uri="{BB962C8B-B14F-4D97-AF65-F5344CB8AC3E}">
        <p14:creationId xmlns:p14="http://schemas.microsoft.com/office/powerpoint/2010/main" val="3135561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60967FE-9547-433B-9A32-E653B7554F8B}" type="datetimeFigureOut">
              <a:rPr lang="zh-CN" altLang="en-US" smtClean="0"/>
              <a:pPr/>
              <a:t>2019/9/9</a:t>
            </a:fld>
            <a:endParaRPr lang="zh-CN" altLang="en-US"/>
          </a:p>
        </p:txBody>
      </p:sp>
      <p:sp>
        <p:nvSpPr>
          <p:cNvPr id="4" name="幻灯片图像占位符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F296132-7430-4C93-B37D-4FE1F71F2BDE}" type="slidenum">
              <a:rPr lang="zh-CN" altLang="en-US" smtClean="0"/>
              <a:pPr/>
              <a:t>‹#›</a:t>
            </a:fld>
            <a:endParaRPr lang="zh-CN" altLang="en-US"/>
          </a:p>
        </p:txBody>
      </p:sp>
    </p:spTree>
    <p:extLst>
      <p:ext uri="{BB962C8B-B14F-4D97-AF65-F5344CB8AC3E}">
        <p14:creationId xmlns:p14="http://schemas.microsoft.com/office/powerpoint/2010/main" val="3734003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p:spPr>
      </p:sp>
      <p:sp>
        <p:nvSpPr>
          <p:cNvPr id="204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C3696B-CE47-47B8-9542-E3B74555FAC8}" type="slidenum">
              <a:rPr lang="zh-CN" altLang="en-US" smtClean="0"/>
              <a:pPr fontAlgn="base">
                <a:spcBef>
                  <a:spcPct val="0"/>
                </a:spcBef>
                <a:spcAft>
                  <a:spcPct val="0"/>
                </a:spcAft>
                <a:defRPr/>
              </a:pPr>
              <a:t>1</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11</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solidFill>
                  <a:srgbClr val="001236"/>
                </a:solidFill>
              </a:defRPr>
            </a:lvl1pPr>
            <a:lvl2pPr>
              <a:defRPr sz="1800">
                <a:solidFill>
                  <a:srgbClr val="240967"/>
                </a:solidFill>
              </a:defRPr>
            </a:lvl2pPr>
            <a:lvl3pPr>
              <a:defRPr sz="1400">
                <a:solidFill>
                  <a:srgbClr val="7030A0"/>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Visio___1111111111111111.vsd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emf"/><Relationship Id="rId5" Type="http://schemas.openxmlformats.org/officeDocument/2006/relationships/image" Target="../media/image4.png"/><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8.jpeg"/><Relationship Id="rId4" Type="http://schemas.openxmlformats.org/officeDocument/2006/relationships/image" Target="../media/image20.png"/><Relationship Id="rId9"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359532" y="2852936"/>
            <a:ext cx="8424936" cy="1440160"/>
          </a:xfrm>
        </p:spPr>
        <p:txBody>
          <a:bodyPr rtlCol="0">
            <a:noAutofit/>
          </a:bodyPr>
          <a:lstStyle/>
          <a:p>
            <a:pPr algn="ctr">
              <a:defRPr/>
            </a:pPr>
            <a:r>
              <a:rPr lang="en-US" altLang="zh-CN" sz="3200" dirty="0">
                <a:latin typeface="Arial" pitchFamily="34" charset="0"/>
                <a:cs typeface="Arial" pitchFamily="34" charset="0"/>
              </a:rPr>
              <a:t>Discussion of the Scope of </a:t>
            </a:r>
            <a:r>
              <a:rPr lang="en-US" altLang="zh-CN" sz="3200" dirty="0" smtClean="0">
                <a:latin typeface="Arial" pitchFamily="34" charset="0"/>
                <a:cs typeface="Arial" pitchFamily="34" charset="0"/>
              </a:rPr>
              <a:t/>
            </a:r>
            <a:br>
              <a:rPr lang="en-US" altLang="zh-CN" sz="3200" dirty="0" smtClean="0">
                <a:latin typeface="Arial" pitchFamily="34" charset="0"/>
                <a:cs typeface="Arial" pitchFamily="34" charset="0"/>
              </a:rPr>
            </a:br>
            <a:r>
              <a:rPr lang="en-US" altLang="zh-CN" sz="3200" dirty="0" smtClean="0">
                <a:latin typeface="Arial" pitchFamily="34" charset="0"/>
                <a:cs typeface="Arial" pitchFamily="34" charset="0"/>
              </a:rPr>
              <a:t>Rel-17 </a:t>
            </a:r>
            <a:r>
              <a:rPr lang="en-US" altLang="zh-CN" sz="3200" dirty="0">
                <a:latin typeface="Arial" pitchFamily="34" charset="0"/>
                <a:cs typeface="Arial" pitchFamily="34" charset="0"/>
              </a:rPr>
              <a:t>NR Positioning </a:t>
            </a:r>
            <a:r>
              <a:rPr lang="en-US" altLang="zh-CN" sz="3200" dirty="0" smtClean="0">
                <a:latin typeface="Arial" pitchFamily="34" charset="0"/>
                <a:cs typeface="Arial" pitchFamily="34" charset="0"/>
              </a:rPr>
              <a:t>Enhancements</a:t>
            </a:r>
            <a:endParaRPr lang="zh-CN" altLang="en-US" sz="3200" dirty="0">
              <a:latin typeface="Arial" pitchFamily="34" charset="0"/>
              <a:cs typeface="Arial" pitchFamily="34" charset="0"/>
            </a:endParaRPr>
          </a:p>
        </p:txBody>
      </p:sp>
      <p:sp>
        <p:nvSpPr>
          <p:cNvPr id="5" name="TextBox 4"/>
          <p:cNvSpPr txBox="1"/>
          <p:nvPr/>
        </p:nvSpPr>
        <p:spPr>
          <a:xfrm>
            <a:off x="7240556" y="671804"/>
            <a:ext cx="1903444" cy="400110"/>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000" b="1" dirty="0" smtClean="0">
                <a:solidFill>
                  <a:schemeClr val="accent6">
                    <a:lumMod val="60000"/>
                    <a:lumOff val="40000"/>
                  </a:schemeClr>
                </a:solidFill>
              </a:rPr>
              <a:t>RP-191978</a:t>
            </a:r>
            <a:endParaRPr lang="zh-CN" altLang="en-US" sz="2000" b="1" dirty="0" smtClean="0">
              <a:solidFill>
                <a:schemeClr val="accent6">
                  <a:lumMod val="60000"/>
                  <a:lumOff val="40000"/>
                </a:schemeClr>
              </a:solidFill>
            </a:endParaRPr>
          </a:p>
        </p:txBody>
      </p:sp>
      <p:sp>
        <p:nvSpPr>
          <p:cNvPr id="6" name="TextBox 5"/>
          <p:cNvSpPr txBox="1"/>
          <p:nvPr/>
        </p:nvSpPr>
        <p:spPr>
          <a:xfrm>
            <a:off x="317241" y="765109"/>
            <a:ext cx="5710336" cy="1077218"/>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1600" b="1" dirty="0" smtClean="0">
                <a:solidFill>
                  <a:schemeClr val="accent6">
                    <a:lumMod val="60000"/>
                    <a:lumOff val="40000"/>
                  </a:schemeClr>
                </a:solidFill>
              </a:rPr>
              <a:t>3GPP TSG RAN WG Meeting #85</a:t>
            </a:r>
          </a:p>
          <a:p>
            <a:r>
              <a:rPr lang="en-US" sz="1600" b="1" cap="small" dirty="0">
                <a:solidFill>
                  <a:schemeClr val="accent6">
                    <a:lumMod val="60000"/>
                    <a:lumOff val="40000"/>
                  </a:schemeClr>
                </a:solidFill>
              </a:rPr>
              <a:t>Newport Beach</a:t>
            </a:r>
            <a:r>
              <a:rPr lang="en-US" sz="1600" b="1" cap="small" dirty="0" smtClean="0">
                <a:solidFill>
                  <a:schemeClr val="accent6">
                    <a:lumMod val="60000"/>
                    <a:lumOff val="40000"/>
                  </a:schemeClr>
                </a:solidFill>
              </a:rPr>
              <a:t>, USA, Sept </a:t>
            </a:r>
            <a:r>
              <a:rPr lang="en-US" sz="1600" b="1" cap="small" dirty="0">
                <a:solidFill>
                  <a:schemeClr val="accent6">
                    <a:lumMod val="60000"/>
                    <a:lumOff val="40000"/>
                  </a:schemeClr>
                </a:solidFill>
              </a:rPr>
              <a:t>16 – </a:t>
            </a:r>
            <a:r>
              <a:rPr lang="en-US" sz="1600" b="1" cap="small" dirty="0" smtClean="0">
                <a:solidFill>
                  <a:schemeClr val="accent6">
                    <a:lumMod val="60000"/>
                    <a:lumOff val="40000"/>
                  </a:schemeClr>
                </a:solidFill>
              </a:rPr>
              <a:t>20, 2019</a:t>
            </a:r>
          </a:p>
          <a:p>
            <a:r>
              <a:rPr lang="en-US" sz="1600" b="1" cap="small" dirty="0" smtClean="0">
                <a:solidFill>
                  <a:schemeClr val="accent6">
                    <a:lumMod val="60000"/>
                    <a:lumOff val="40000"/>
                  </a:schemeClr>
                </a:solidFill>
              </a:rPr>
              <a:t>Document for: Discussion</a:t>
            </a:r>
            <a:endParaRPr lang="en-US" sz="1600" b="1" cap="small" dirty="0">
              <a:solidFill>
                <a:schemeClr val="accent6">
                  <a:lumMod val="60000"/>
                  <a:lumOff val="40000"/>
                </a:schemeClr>
              </a:solidFill>
            </a:endParaRPr>
          </a:p>
          <a:p>
            <a:r>
              <a:rPr lang="en-GB" altLang="zh-CN" sz="1600" b="1" dirty="0" smtClean="0">
                <a:solidFill>
                  <a:schemeClr val="accent6">
                    <a:lumMod val="60000"/>
                    <a:lumOff val="40000"/>
                  </a:schemeClr>
                </a:solidFill>
              </a:rPr>
              <a:t>Agenda Item</a:t>
            </a:r>
            <a:r>
              <a:rPr lang="en-US" altLang="zh-CN" sz="1600" b="1" dirty="0" smtClean="0">
                <a:solidFill>
                  <a:schemeClr val="accent6">
                    <a:lumMod val="60000"/>
                    <a:lumOff val="40000"/>
                  </a:schemeClr>
                </a:solidFill>
              </a:rPr>
              <a:t>:  8.1.9</a:t>
            </a:r>
            <a:endParaRPr lang="zh-CN" altLang="en-US" sz="2400" b="1" dirty="0" smtClean="0">
              <a:solidFill>
                <a:schemeClr val="accent6">
                  <a:lumMod val="60000"/>
                  <a:lumOff val="40000"/>
                </a:schemeClr>
              </a:solidFill>
            </a:endParaRPr>
          </a:p>
        </p:txBody>
      </p:sp>
      <p:sp>
        <p:nvSpPr>
          <p:cNvPr id="7" name="TextBox 2"/>
          <p:cNvSpPr txBox="1">
            <a:spLocks noChangeArrowheads="1"/>
          </p:cNvSpPr>
          <p:nvPr/>
        </p:nvSpPr>
        <p:spPr bwMode="auto">
          <a:xfrm>
            <a:off x="142875" y="4933617"/>
            <a:ext cx="8858250" cy="1015663"/>
          </a:xfrm>
          <a:prstGeom prst="rect">
            <a:avLst/>
          </a:prstGeom>
          <a:noFill/>
          <a:ln w="9525">
            <a:noFill/>
            <a:miter lim="800000"/>
            <a:headEnd/>
            <a:tailEnd/>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rgbClr val="0070C0"/>
                </a:solidFill>
                <a:latin typeface="Calibri" pitchFamily="34" charset="0"/>
              </a:rPr>
              <a:t>China </a:t>
            </a:r>
            <a:r>
              <a:rPr lang="en-US" altLang="zh-CN" sz="2000" dirty="0">
                <a:solidFill>
                  <a:srgbClr val="0070C0"/>
                </a:solidFill>
                <a:latin typeface="Calibri" pitchFamily="34" charset="0"/>
              </a:rPr>
              <a:t>Academy of Telecommunications Technology (CATT)</a:t>
            </a:r>
          </a:p>
          <a:p>
            <a:r>
              <a:rPr lang="en-US" altLang="zh-CN" sz="2000" dirty="0">
                <a:solidFill>
                  <a:srgbClr val="0070C0"/>
                </a:solidFill>
                <a:latin typeface="Calibri" pitchFamily="34" charset="0"/>
              </a:rPr>
              <a:t>							</a:t>
            </a:r>
          </a:p>
          <a:p>
            <a:endParaRPr lang="en-US" altLang="zh-CN" sz="2000" dirty="0">
              <a:solidFill>
                <a:srgbClr val="0070C0"/>
              </a:solidFill>
              <a:latin typeface="Calibri" pitchFamily="34" charset="0"/>
            </a:endParaRPr>
          </a:p>
        </p:txBody>
      </p:sp>
    </p:spTree>
    <p:extLst>
      <p:ext uri="{BB962C8B-B14F-4D97-AF65-F5344CB8AC3E}">
        <p14:creationId xmlns:p14="http://schemas.microsoft.com/office/powerpoint/2010/main" val="28882696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zh-CN" sz="3200" dirty="0">
                <a:latin typeface="Times New Roman" pitchFamily="18" charset="0"/>
                <a:cs typeface="Times New Roman" pitchFamily="18" charset="0"/>
              </a:rPr>
              <a:t>Potential </a:t>
            </a:r>
            <a:r>
              <a:rPr lang="en-US" altLang="zh-CN" sz="3200" dirty="0" smtClean="0">
                <a:latin typeface="Times New Roman" pitchFamily="18" charset="0"/>
                <a:cs typeface="Times New Roman" pitchFamily="18" charset="0"/>
              </a:rPr>
              <a:t>Impacts </a:t>
            </a:r>
            <a:r>
              <a:rPr lang="en-US" altLang="zh-CN" sz="3200" dirty="0">
                <a:latin typeface="Times New Roman" pitchFamily="18" charset="0"/>
                <a:cs typeface="Times New Roman" pitchFamily="18" charset="0"/>
              </a:rPr>
              <a:t>on </a:t>
            </a:r>
            <a:r>
              <a:rPr lang="en-US" altLang="zh-CN" sz="3200" dirty="0" smtClean="0">
                <a:latin typeface="Times New Roman" pitchFamily="18" charset="0"/>
                <a:cs typeface="Times New Roman" pitchFamily="18" charset="0"/>
              </a:rPr>
              <a:t>Other WGs</a:t>
            </a:r>
            <a:endParaRPr lang="en-US" sz="3200" dirty="0"/>
          </a:p>
        </p:txBody>
      </p:sp>
      <p:sp>
        <p:nvSpPr>
          <p:cNvPr id="3" name="Content Placeholder 2"/>
          <p:cNvSpPr>
            <a:spLocks noGrp="1"/>
          </p:cNvSpPr>
          <p:nvPr>
            <p:ph idx="1"/>
          </p:nvPr>
        </p:nvSpPr>
        <p:spPr/>
        <p:txBody>
          <a:bodyPr/>
          <a:lstStyle/>
          <a:p>
            <a:r>
              <a:rPr lang="en-US" altLang="en-US" dirty="0" smtClean="0"/>
              <a:t>The Proposed work on Rel-17 NR positioning enhancements may have mutual impacts with </a:t>
            </a:r>
          </a:p>
          <a:p>
            <a:pPr lvl="1"/>
            <a:r>
              <a:rPr lang="en-US" altLang="en-US" dirty="0" smtClean="0"/>
              <a:t>SA work on the 5G location service architecture and enhancements (e.g., active SI on Enhancement </a:t>
            </a:r>
            <a:r>
              <a:rPr lang="en-US" altLang="en-US" dirty="0"/>
              <a:t>to the 5GC </a:t>
            </a:r>
            <a:r>
              <a:rPr lang="en-US" altLang="en-US" dirty="0" err="1"/>
              <a:t>LoCation</a:t>
            </a:r>
            <a:r>
              <a:rPr lang="en-US" altLang="en-US" dirty="0"/>
              <a:t> Services-Phase </a:t>
            </a:r>
            <a:r>
              <a:rPr lang="en-US" altLang="en-US" dirty="0" smtClean="0"/>
              <a:t>2 </a:t>
            </a:r>
            <a:r>
              <a:rPr lang="en-US" altLang="en-US" dirty="0"/>
              <a:t>(</a:t>
            </a:r>
            <a:r>
              <a:rPr lang="en-US" altLang="en-US" dirty="0" smtClean="0"/>
              <a:t>SP-190452))</a:t>
            </a:r>
          </a:p>
          <a:p>
            <a:endParaRPr lang="en-US" altLang="en-US" dirty="0" smtClean="0"/>
          </a:p>
        </p:txBody>
      </p:sp>
      <p:sp>
        <p:nvSpPr>
          <p:cNvPr id="4" name="Slide Number Placeholder 3"/>
          <p:cNvSpPr>
            <a:spLocks noGrp="1"/>
          </p:cNvSpPr>
          <p:nvPr>
            <p:ph type="sldNum" sz="quarter" idx="12"/>
          </p:nvPr>
        </p:nvSpPr>
        <p:spPr/>
        <p:txBody>
          <a:bodyPr/>
          <a:lstStyle/>
          <a:p>
            <a:fld id="{7C091945-BED8-40C6-A17E-143F3A6898E6}" type="slidenum">
              <a:rPr lang="zh-CN" altLang="en-US" smtClean="0"/>
              <a:pPr/>
              <a:t>10</a:t>
            </a:fld>
            <a:endParaRPr lang="zh-CN" altLang="en-US" dirty="0"/>
          </a:p>
        </p:txBody>
      </p:sp>
    </p:spTree>
    <p:extLst>
      <p:ext uri="{BB962C8B-B14F-4D97-AF65-F5344CB8AC3E}">
        <p14:creationId xmlns:p14="http://schemas.microsoft.com/office/powerpoint/2010/main" val="4906881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8532440" y="6356350"/>
            <a:ext cx="432048" cy="365125"/>
          </a:xfrm>
        </p:spPr>
        <p:txBody>
          <a:bodyPr/>
          <a:lstStyle/>
          <a:p>
            <a:fld id="{7C091945-BED8-40C6-A17E-143F3A6898E6}" type="slidenum">
              <a:rPr lang="zh-CN" altLang="en-US" smtClean="0"/>
              <a:pPr/>
              <a:t>11</a:t>
            </a:fld>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2776"/>
            <a:ext cx="8229600" cy="4857403"/>
          </a:xfrm>
        </p:spPr>
        <p:txBody>
          <a:bodyPr>
            <a:normAutofit/>
          </a:bodyPr>
          <a:lstStyle/>
          <a:p>
            <a:r>
              <a:rPr lang="en-US" dirty="0"/>
              <a:t>Rel-16 NR Positioning SI (completed in RAN#83) </a:t>
            </a:r>
          </a:p>
          <a:p>
            <a:pPr lvl="1"/>
            <a:r>
              <a:rPr lang="en-US" dirty="0"/>
              <a:t>Defined target regulatory and commercial performance requirements for Rel-16</a:t>
            </a:r>
          </a:p>
          <a:p>
            <a:pPr lvl="1"/>
            <a:r>
              <a:rPr lang="en-US" dirty="0"/>
              <a:t>Defined three NR positioning evaluation scenarios (Indoor office, </a:t>
            </a:r>
            <a:r>
              <a:rPr lang="en-US" dirty="0" err="1"/>
              <a:t>UMi</a:t>
            </a:r>
            <a:r>
              <a:rPr lang="en-US" dirty="0"/>
              <a:t>, </a:t>
            </a:r>
            <a:r>
              <a:rPr lang="en-US" dirty="0" err="1"/>
              <a:t>UMa</a:t>
            </a:r>
            <a:r>
              <a:rPr lang="en-US" dirty="0"/>
              <a:t>) for system level analysis</a:t>
            </a:r>
          </a:p>
          <a:p>
            <a:pPr lvl="1"/>
            <a:r>
              <a:rPr lang="en-US" dirty="0"/>
              <a:t>Concluded that it is feasible to achieve the target regulatory and commercial performance requirements for horizontal positioning accuracy for the evaluation scenarios</a:t>
            </a:r>
          </a:p>
          <a:p>
            <a:r>
              <a:rPr lang="en-US" dirty="0"/>
              <a:t>Rel-16 NR Positioning WI (</a:t>
            </a:r>
            <a:r>
              <a:rPr lang="en-US" dirty="0" smtClean="0"/>
              <a:t>on-going)</a:t>
            </a:r>
            <a:endParaRPr lang="en-US" dirty="0"/>
          </a:p>
          <a:p>
            <a:pPr lvl="1"/>
            <a:r>
              <a:rPr lang="en-US" dirty="0"/>
              <a:t>Focuses on the RAT-dependent positioning techniques recommended by Rel-16 NR Positioning SI, namely, DL-TDOA, DL-</a:t>
            </a:r>
            <a:r>
              <a:rPr lang="en-US" dirty="0" err="1"/>
              <a:t>AoD</a:t>
            </a:r>
            <a:r>
              <a:rPr lang="en-US" dirty="0"/>
              <a:t>, UL-TDOA, UL-</a:t>
            </a:r>
            <a:r>
              <a:rPr lang="en-US" dirty="0" err="1"/>
              <a:t>AoA</a:t>
            </a:r>
            <a:r>
              <a:rPr lang="en-US" dirty="0"/>
              <a:t>, RTT and </a:t>
            </a:r>
            <a:r>
              <a:rPr lang="en-US" dirty="0" smtClean="0"/>
              <a:t>E-CID</a:t>
            </a:r>
          </a:p>
          <a:p>
            <a:endParaRPr lang="en-US" dirty="0"/>
          </a:p>
          <a:p>
            <a:endParaRPr lang="en-US" dirty="0"/>
          </a:p>
          <a:p>
            <a:pPr lvl="1"/>
            <a:endParaRPr lang="en-US" dirty="0"/>
          </a:p>
          <a:p>
            <a:pPr lvl="1"/>
            <a:endParaRPr lang="en-US" dirty="0"/>
          </a:p>
          <a:p>
            <a:pPr lvl="1"/>
            <a:endParaRPr lang="en-US" dirty="0" smtClean="0"/>
          </a:p>
          <a:p>
            <a:pPr lvl="1"/>
            <a:endParaRPr lang="en-US" dirty="0"/>
          </a:p>
          <a:p>
            <a:endParaRPr lang="en-US" dirty="0" smtClean="0"/>
          </a:p>
          <a:p>
            <a:pPr lvl="1"/>
            <a:endParaRPr lang="en-US" dirty="0"/>
          </a:p>
        </p:txBody>
      </p:sp>
      <p:sp>
        <p:nvSpPr>
          <p:cNvPr id="4" name="Slide Number Placeholder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sp>
        <p:nvSpPr>
          <p:cNvPr id="6" name="Title 1"/>
          <p:cNvSpPr txBox="1">
            <a:spLocks/>
          </p:cNvSpPr>
          <p:nvPr/>
        </p:nvSpPr>
        <p:spPr>
          <a:xfrm>
            <a:off x="457200" y="130622"/>
            <a:ext cx="8229600" cy="77809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a:lstStyle>
          <a:p>
            <a:r>
              <a:rPr lang="en-US" sz="3600" dirty="0" smtClean="0">
                <a:latin typeface="Times New Roman" pitchFamily="18" charset="0"/>
                <a:cs typeface="Times New Roman" pitchFamily="18" charset="0"/>
              </a:rPr>
              <a:t>R16 </a:t>
            </a:r>
            <a:r>
              <a:rPr lang="en-US" sz="3600" dirty="0">
                <a:latin typeface="Times New Roman" pitchFamily="18" charset="0"/>
                <a:cs typeface="Times New Roman" pitchFamily="18" charset="0"/>
              </a:rPr>
              <a:t>NR Positioning </a:t>
            </a:r>
            <a:r>
              <a:rPr lang="en-US" sz="3600" dirty="0" smtClean="0">
                <a:latin typeface="Times New Roman" pitchFamily="18" charset="0"/>
                <a:cs typeface="Times New Roman" pitchFamily="18" charset="0"/>
              </a:rPr>
              <a:t>SI/WI</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22432441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C091945-BED8-40C6-A17E-143F3A6898E6}" type="slidenum">
              <a:rPr lang="zh-CN" altLang="en-US" smtClean="0"/>
              <a:pPr/>
              <a:t>3</a:t>
            </a:fld>
            <a:endParaRPr lang="zh-CN" altLang="en-US" dirty="0"/>
          </a:p>
        </p:txBody>
      </p:sp>
      <p:sp>
        <p:nvSpPr>
          <p:cNvPr id="6" name="Title 1"/>
          <p:cNvSpPr txBox="1">
            <a:spLocks/>
          </p:cNvSpPr>
          <p:nvPr/>
        </p:nvSpPr>
        <p:spPr>
          <a:xfrm>
            <a:off x="457200" y="130622"/>
            <a:ext cx="8229600" cy="778098"/>
          </a:xfrm>
          <a:prstGeom prst="rect">
            <a:avLst/>
          </a:prstGeom>
        </p:spPr>
        <p:txBody>
          <a:bodyPr vert="horz" lIns="91440" tIns="45720" rIns="91440" bIns="45720" rtlCol="0" anchor="ctr">
            <a:normAutofit fontScale="85000" lnSpcReduction="10000"/>
          </a:bodyPr>
          <a:lst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a:lstStyle>
          <a:p>
            <a:r>
              <a:rPr lang="en-US" altLang="zh-CN" sz="3600" dirty="0" smtClean="0">
                <a:latin typeface="Times New Roman" pitchFamily="18" charset="0"/>
                <a:cs typeface="Times New Roman" pitchFamily="18" charset="0"/>
              </a:rPr>
              <a:t>Motivations of R17 NR </a:t>
            </a:r>
            <a:r>
              <a:rPr lang="en-US" altLang="zh-CN" sz="3600" dirty="0">
                <a:latin typeface="Times New Roman" pitchFamily="18" charset="0"/>
                <a:cs typeface="Times New Roman" pitchFamily="18" charset="0"/>
              </a:rPr>
              <a:t>Positioning </a:t>
            </a:r>
            <a:r>
              <a:rPr lang="en-US" altLang="zh-CN" sz="3600" dirty="0" smtClean="0">
                <a:latin typeface="Times New Roman" pitchFamily="18" charset="0"/>
                <a:cs typeface="Times New Roman" pitchFamily="18" charset="0"/>
              </a:rPr>
              <a:t>Enhancements</a:t>
            </a:r>
            <a:endParaRPr lang="en-US" sz="3600" dirty="0">
              <a:latin typeface="Times New Roman" pitchFamily="18" charset="0"/>
              <a:cs typeface="Times New Roman" pitchFamily="18" charset="0"/>
            </a:endParaRPr>
          </a:p>
        </p:txBody>
      </p:sp>
      <p:sp>
        <p:nvSpPr>
          <p:cNvPr id="15" name="Rounded Rectangle 14"/>
          <p:cNvSpPr/>
          <p:nvPr/>
        </p:nvSpPr>
        <p:spPr>
          <a:xfrm>
            <a:off x="971600" y="1412776"/>
            <a:ext cx="7200800" cy="2268252"/>
          </a:xfrm>
          <a:prstGeom prst="round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dirty="0" smtClean="0"/>
              <a:t>5G </a:t>
            </a:r>
            <a:r>
              <a:rPr lang="en-US" sz="1600" b="1" dirty="0"/>
              <a:t>positioning </a:t>
            </a:r>
            <a:r>
              <a:rPr lang="en-GB" sz="1600" b="1" dirty="0"/>
              <a:t>performance </a:t>
            </a:r>
            <a:r>
              <a:rPr lang="en-GB" sz="1600" b="1" dirty="0" smtClean="0"/>
              <a:t>requirements [TS 22.261, TS 22.104]</a:t>
            </a:r>
            <a:endParaRPr lang="en-US" sz="1600" b="1" dirty="0"/>
          </a:p>
          <a:p>
            <a:r>
              <a:rPr lang="en-US" sz="1600" dirty="0"/>
              <a:t>Absolute positioning </a:t>
            </a:r>
            <a:endParaRPr lang="en-US" sz="1600" dirty="0" smtClean="0"/>
          </a:p>
          <a:p>
            <a:pPr lvl="1"/>
            <a:r>
              <a:rPr lang="en-US" sz="1600" dirty="0" smtClean="0"/>
              <a:t>Horizontal</a:t>
            </a:r>
            <a:r>
              <a:rPr lang="en-US" sz="1600" dirty="0"/>
              <a:t>: accuracy 10m to 0.3m with 95% </a:t>
            </a:r>
            <a:r>
              <a:rPr lang="en-GB" sz="1600" dirty="0"/>
              <a:t>confidence and 95% </a:t>
            </a:r>
            <a:r>
              <a:rPr lang="en-US" sz="1600" dirty="0"/>
              <a:t>to 99.9% </a:t>
            </a:r>
            <a:r>
              <a:rPr lang="en-US" sz="1600" dirty="0" smtClean="0"/>
              <a:t>availability</a:t>
            </a:r>
            <a:r>
              <a:rPr lang="en-GB" sz="1600" dirty="0" smtClean="0"/>
              <a:t> </a:t>
            </a:r>
          </a:p>
          <a:p>
            <a:pPr lvl="1"/>
            <a:r>
              <a:rPr lang="en-US" sz="1600" dirty="0" smtClean="0"/>
              <a:t>Vertical</a:t>
            </a:r>
            <a:r>
              <a:rPr lang="en-US" sz="1600" dirty="0"/>
              <a:t>: 3m to 2m with 95% </a:t>
            </a:r>
            <a:r>
              <a:rPr lang="en-GB" sz="1600" dirty="0"/>
              <a:t>confidence and 95% </a:t>
            </a:r>
            <a:r>
              <a:rPr lang="en-US" sz="1600" dirty="0"/>
              <a:t>to 99.9% </a:t>
            </a:r>
            <a:r>
              <a:rPr lang="en-US" sz="1600" dirty="0" smtClean="0"/>
              <a:t>availability</a:t>
            </a:r>
            <a:endParaRPr lang="en-GB" sz="1600" dirty="0" smtClean="0"/>
          </a:p>
          <a:p>
            <a:r>
              <a:rPr lang="en-US" sz="1600" dirty="0" smtClean="0"/>
              <a:t>Relative </a:t>
            </a:r>
            <a:r>
              <a:rPr lang="en-US" sz="1600" dirty="0"/>
              <a:t>positioning </a:t>
            </a:r>
          </a:p>
          <a:p>
            <a:pPr lvl="1"/>
            <a:r>
              <a:rPr lang="en-US" sz="1600" dirty="0" smtClean="0"/>
              <a:t>Horizontal</a:t>
            </a:r>
            <a:r>
              <a:rPr lang="en-US" sz="1600" dirty="0"/>
              <a:t>: 0.2m with 95% </a:t>
            </a:r>
            <a:r>
              <a:rPr lang="en-GB" sz="1600" dirty="0"/>
              <a:t>confidence and </a:t>
            </a:r>
            <a:r>
              <a:rPr lang="en-US" sz="1600" dirty="0"/>
              <a:t>99% </a:t>
            </a:r>
            <a:r>
              <a:rPr lang="en-GB" sz="1600" dirty="0" smtClean="0"/>
              <a:t>confidence</a:t>
            </a:r>
            <a:r>
              <a:rPr lang="en-US" sz="1600" dirty="0" smtClean="0"/>
              <a:t>Vertical</a:t>
            </a:r>
            <a:r>
              <a:rPr lang="en-US" sz="1600" dirty="0"/>
              <a:t>: 0.2m with 95% </a:t>
            </a:r>
            <a:r>
              <a:rPr lang="en-GB" sz="1600" dirty="0"/>
              <a:t>confidence and </a:t>
            </a:r>
            <a:r>
              <a:rPr lang="en-US" sz="1600" dirty="0"/>
              <a:t>99% </a:t>
            </a:r>
            <a:r>
              <a:rPr lang="en-GB" sz="1600" dirty="0" smtClean="0"/>
              <a:t>confidence</a:t>
            </a:r>
          </a:p>
          <a:p>
            <a:r>
              <a:rPr lang="en-US" sz="1600" dirty="0" smtClean="0"/>
              <a:t>Time latency (time to first fix): from seconds to ms</a:t>
            </a:r>
            <a:endParaRPr lang="en-US" sz="1600" dirty="0"/>
          </a:p>
        </p:txBody>
      </p:sp>
      <p:sp>
        <p:nvSpPr>
          <p:cNvPr id="16" name="Rounded Rectangle 15"/>
          <p:cNvSpPr/>
          <p:nvPr/>
        </p:nvSpPr>
        <p:spPr>
          <a:xfrm>
            <a:off x="971600" y="5301208"/>
            <a:ext cx="7200800" cy="952010"/>
          </a:xfrm>
          <a:prstGeom prst="round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GB" sz="1600" b="1" dirty="0" smtClean="0"/>
              <a:t>Target Rel-16 </a:t>
            </a:r>
            <a:r>
              <a:rPr lang="en-US" sz="1600" b="1" dirty="0" smtClean="0"/>
              <a:t>positioning </a:t>
            </a:r>
            <a:r>
              <a:rPr lang="en-GB" sz="1600" b="1" dirty="0" smtClean="0"/>
              <a:t>performance (TR 38.855) </a:t>
            </a:r>
            <a:endParaRPr lang="en-US" sz="1600" b="1" dirty="0" smtClean="0"/>
          </a:p>
          <a:p>
            <a:pPr marL="285750" lvl="1" indent="-285750">
              <a:buFont typeface="Arial" pitchFamily="34" charset="0"/>
              <a:buChar char="•"/>
            </a:pPr>
            <a:r>
              <a:rPr lang="en-US" sz="1600" dirty="0" smtClean="0"/>
              <a:t>Horizontal positioning error &lt; 3m (80%) (indoor ) and &lt; 10m (80%) (outdoor)</a:t>
            </a:r>
          </a:p>
          <a:p>
            <a:pPr marL="285750" lvl="1" indent="-285750">
              <a:buFont typeface="Arial" pitchFamily="34" charset="0"/>
              <a:buChar char="•"/>
            </a:pPr>
            <a:r>
              <a:rPr lang="en-US" sz="1600" dirty="0" smtClean="0"/>
              <a:t>Vertical </a:t>
            </a:r>
            <a:r>
              <a:rPr lang="en-US" sz="1600" dirty="0"/>
              <a:t>positioning error &lt; 3m (80) (indoor) and error &lt; 3m (80) (outdoor</a:t>
            </a:r>
            <a:r>
              <a:rPr lang="en-US" sz="1600" dirty="0" smtClean="0"/>
              <a:t>)</a:t>
            </a:r>
          </a:p>
          <a:p>
            <a:pPr marL="285750" lvl="1" indent="-285750">
              <a:buFont typeface="Arial" pitchFamily="34" charset="0"/>
              <a:buChar char="•"/>
            </a:pPr>
            <a:r>
              <a:rPr lang="en-US" sz="1600" dirty="0"/>
              <a:t>Time latency (time to first fix</a:t>
            </a:r>
            <a:r>
              <a:rPr lang="en-US" sz="1600" dirty="0" smtClean="0"/>
              <a:t>) &lt; 1 second</a:t>
            </a:r>
            <a:endParaRPr lang="en-US" sz="1600" dirty="0"/>
          </a:p>
        </p:txBody>
      </p:sp>
      <p:sp>
        <p:nvSpPr>
          <p:cNvPr id="17" name="Rectangle 16"/>
          <p:cNvSpPr/>
          <p:nvPr/>
        </p:nvSpPr>
        <p:spPr>
          <a:xfrm>
            <a:off x="4644008" y="3861048"/>
            <a:ext cx="4356087" cy="1323439"/>
          </a:xfrm>
          <a:prstGeom prst="rect">
            <a:avLst/>
          </a:prstGeom>
        </p:spPr>
        <p:txBody>
          <a:bodyPr wrap="square">
            <a:spAutoFit/>
          </a:bodyPr>
          <a:lstStyle/>
          <a:p>
            <a:r>
              <a:rPr lang="en-GB" sz="1600" dirty="0" smtClean="0">
                <a:cs typeface="Times New Roman" pitchFamily="18" charset="0"/>
              </a:rPr>
              <a:t>Significant </a:t>
            </a:r>
            <a:r>
              <a:rPr lang="en-GB" sz="1600" dirty="0">
                <a:cs typeface="Times New Roman" pitchFamily="18" charset="0"/>
              </a:rPr>
              <a:t>gap between R16 target positioning performance [TR 38.855] and </a:t>
            </a:r>
            <a:r>
              <a:rPr lang="en-US" sz="1600" dirty="0">
                <a:cs typeface="Times New Roman" pitchFamily="18" charset="0"/>
              </a:rPr>
              <a:t>5G positioning performance requirements [TS </a:t>
            </a:r>
            <a:r>
              <a:rPr lang="en-US" sz="1600" dirty="0" smtClean="0">
                <a:cs typeface="Times New Roman" pitchFamily="18" charset="0"/>
              </a:rPr>
              <a:t>22.261, TS 22.104] </a:t>
            </a:r>
            <a:r>
              <a:rPr lang="en-US" sz="1600" dirty="0">
                <a:cs typeface="Times New Roman" pitchFamily="18" charset="0"/>
              </a:rPr>
              <a:t>in terms of positioning accuracy, latency, availability, and reliability</a:t>
            </a:r>
            <a:r>
              <a:rPr lang="en-GB" sz="1600" dirty="0">
                <a:cs typeface="Times New Roman" pitchFamily="18" charset="0"/>
              </a:rPr>
              <a:t>.</a:t>
            </a:r>
            <a:endParaRPr lang="en-US" sz="1600" dirty="0">
              <a:cs typeface="Times New Roman" pitchFamily="18" charset="0"/>
            </a:endParaRPr>
          </a:p>
        </p:txBody>
      </p:sp>
      <p:sp>
        <p:nvSpPr>
          <p:cNvPr id="18" name="Right Arrow 17"/>
          <p:cNvSpPr/>
          <p:nvPr/>
        </p:nvSpPr>
        <p:spPr>
          <a:xfrm rot="16200000">
            <a:off x="3755756" y="4259415"/>
            <a:ext cx="1620180" cy="463406"/>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1372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a:lnSpc>
                <a:spcPct val="100000"/>
              </a:lnSpc>
            </a:pPr>
            <a:r>
              <a:rPr lang="en-US" dirty="0">
                <a:cs typeface="Times New Roman" pitchFamily="18" charset="0"/>
              </a:rPr>
              <a:t>5G NR needs to support much more use cases of </a:t>
            </a:r>
            <a:r>
              <a:rPr lang="en-US" dirty="0" smtClean="0">
                <a:cs typeface="Times New Roman" pitchFamily="18" charset="0"/>
              </a:rPr>
              <a:t>2D/3D </a:t>
            </a:r>
            <a:r>
              <a:rPr lang="en-US" dirty="0">
                <a:cs typeface="Times New Roman" pitchFamily="18" charset="0"/>
              </a:rPr>
              <a:t>positioning with high accuracy, low latency and high </a:t>
            </a:r>
            <a:r>
              <a:rPr lang="en-US" dirty="0" smtClean="0">
                <a:cs typeface="Times New Roman" pitchFamily="18" charset="0"/>
              </a:rPr>
              <a:t>reliability, e.g., </a:t>
            </a:r>
          </a:p>
          <a:p>
            <a:pPr lvl="1"/>
            <a:r>
              <a:rPr lang="en-US" sz="1600" dirty="0" smtClean="0">
                <a:cs typeface="Times New Roman" pitchFamily="18" charset="0"/>
              </a:rPr>
              <a:t>V2X </a:t>
            </a:r>
            <a:r>
              <a:rPr lang="en-US" sz="1600" dirty="0">
                <a:cs typeface="Times New Roman" pitchFamily="18" charset="0"/>
              </a:rPr>
              <a:t>positioning</a:t>
            </a:r>
          </a:p>
          <a:p>
            <a:pPr lvl="1">
              <a:lnSpc>
                <a:spcPct val="100000"/>
              </a:lnSpc>
            </a:pPr>
            <a:r>
              <a:rPr lang="en-US" sz="1600" dirty="0">
                <a:cs typeface="Times New Roman" pitchFamily="18" charset="0"/>
              </a:rPr>
              <a:t>Idle and inactive UEs</a:t>
            </a:r>
          </a:p>
          <a:p>
            <a:pPr lvl="1">
              <a:lnSpc>
                <a:spcPct val="100000"/>
              </a:lnSpc>
            </a:pPr>
            <a:r>
              <a:rPr lang="en-US" sz="1600" dirty="0">
                <a:cs typeface="Times New Roman" pitchFamily="18" charset="0"/>
              </a:rPr>
              <a:t>Factory/campus positioning</a:t>
            </a:r>
          </a:p>
          <a:p>
            <a:pPr lvl="1">
              <a:lnSpc>
                <a:spcPct val="100000"/>
              </a:lnSpc>
            </a:pPr>
            <a:r>
              <a:rPr lang="en-US" sz="1600" dirty="0" err="1">
                <a:cs typeface="Times New Roman" pitchFamily="18" charset="0"/>
              </a:rPr>
              <a:t>IoT</a:t>
            </a:r>
            <a:r>
              <a:rPr lang="en-US" sz="1600" dirty="0">
                <a:cs typeface="Times New Roman" pitchFamily="18" charset="0"/>
              </a:rPr>
              <a:t> </a:t>
            </a:r>
            <a:r>
              <a:rPr lang="en-US" sz="1600" dirty="0" smtClean="0">
                <a:cs typeface="Times New Roman" pitchFamily="18" charset="0"/>
              </a:rPr>
              <a:t>positioning</a:t>
            </a:r>
            <a:endParaRPr lang="en-US" sz="1600" dirty="0">
              <a:cs typeface="Times New Roman" pitchFamily="18" charset="0"/>
            </a:endParaRPr>
          </a:p>
          <a:p>
            <a:pPr>
              <a:lnSpc>
                <a:spcPct val="100000"/>
              </a:lnSpc>
            </a:pPr>
            <a:r>
              <a:rPr lang="en-US" dirty="0">
                <a:cs typeface="Times New Roman" pitchFamily="18" charset="0"/>
              </a:rPr>
              <a:t>Many promising techniques were actually proposed during Rel-16 NR Positioning SI/WI but were not further investigated in Rel-16, e.g., </a:t>
            </a:r>
          </a:p>
          <a:p>
            <a:pPr lvl="1">
              <a:lnSpc>
                <a:spcPct val="100000"/>
              </a:lnSpc>
            </a:pPr>
            <a:r>
              <a:rPr lang="en-US" sz="1600" dirty="0"/>
              <a:t>NR carrier phase based positioning</a:t>
            </a:r>
          </a:p>
          <a:p>
            <a:pPr lvl="1">
              <a:lnSpc>
                <a:spcPct val="100000"/>
              </a:lnSpc>
            </a:pPr>
            <a:r>
              <a:rPr lang="en-US" sz="1600" dirty="0"/>
              <a:t>Multipath mitigation techniques, such as LOS detection, multiple measurements reporting</a:t>
            </a:r>
          </a:p>
          <a:p>
            <a:pPr lvl="1">
              <a:lnSpc>
                <a:spcPct val="100000"/>
              </a:lnSpc>
            </a:pPr>
            <a:r>
              <a:rPr lang="en-US" sz="1600" dirty="0"/>
              <a:t>Corporative positioning</a:t>
            </a:r>
          </a:p>
          <a:p>
            <a:pPr lvl="1">
              <a:lnSpc>
                <a:spcPct val="100000"/>
              </a:lnSpc>
            </a:pPr>
            <a:r>
              <a:rPr lang="en-US" sz="1600" dirty="0" smtClean="0"/>
              <a:t>Differential NR positioning</a:t>
            </a:r>
          </a:p>
          <a:p>
            <a:pPr lvl="1">
              <a:lnSpc>
                <a:spcPct val="100000"/>
              </a:lnSpc>
            </a:pPr>
            <a:r>
              <a:rPr lang="en-US" sz="1600" dirty="0" smtClean="0"/>
              <a:t>Precise </a:t>
            </a:r>
            <a:r>
              <a:rPr lang="en-US" sz="1600" dirty="0"/>
              <a:t>time/phase and frequency synchronization of the wireless network based on NR reference </a:t>
            </a:r>
            <a:r>
              <a:rPr lang="en-US" sz="1600" dirty="0" smtClean="0"/>
              <a:t>signals</a:t>
            </a:r>
          </a:p>
          <a:p>
            <a:pPr lvl="1"/>
            <a:r>
              <a:rPr lang="en-US" sz="1600" dirty="0" smtClean="0"/>
              <a:t>Phase </a:t>
            </a:r>
            <a:r>
              <a:rPr lang="en-US" sz="1600" dirty="0"/>
              <a:t>difference of arrival based positioning</a:t>
            </a:r>
          </a:p>
          <a:p>
            <a:pPr lvl="1"/>
            <a:r>
              <a:rPr lang="en-US" sz="1600" dirty="0"/>
              <a:t>Received signal waveform reporting</a:t>
            </a:r>
          </a:p>
          <a:p>
            <a:pPr lvl="1"/>
            <a:r>
              <a:rPr lang="en-US" sz="1600" dirty="0" smtClean="0"/>
              <a:t>NR </a:t>
            </a:r>
            <a:r>
              <a:rPr lang="en-US" sz="1600" dirty="0"/>
              <a:t>Positioning for UEs in RRC_IDLE/INACTIVE </a:t>
            </a:r>
            <a:r>
              <a:rPr lang="en-US" sz="1600" dirty="0" smtClean="0"/>
              <a:t>modes</a:t>
            </a:r>
            <a:endParaRPr lang="en-US" dirty="0"/>
          </a:p>
        </p:txBody>
      </p:sp>
      <p:sp>
        <p:nvSpPr>
          <p:cNvPr id="4" name="Slide Number Placeholder 3"/>
          <p:cNvSpPr>
            <a:spLocks noGrp="1"/>
          </p:cNvSpPr>
          <p:nvPr>
            <p:ph type="sldNum" sz="quarter" idx="12"/>
          </p:nvPr>
        </p:nvSpPr>
        <p:spPr/>
        <p:txBody>
          <a:bodyPr/>
          <a:lstStyle/>
          <a:p>
            <a:fld id="{7C091945-BED8-40C6-A17E-143F3A6898E6}" type="slidenum">
              <a:rPr lang="zh-CN" altLang="en-US" smtClean="0"/>
              <a:pPr/>
              <a:t>4</a:t>
            </a:fld>
            <a:endParaRPr lang="zh-CN" altLang="en-US" dirty="0"/>
          </a:p>
        </p:txBody>
      </p:sp>
      <p:sp>
        <p:nvSpPr>
          <p:cNvPr id="6" name="Title 1"/>
          <p:cNvSpPr txBox="1">
            <a:spLocks/>
          </p:cNvSpPr>
          <p:nvPr/>
        </p:nvSpPr>
        <p:spPr>
          <a:xfrm>
            <a:off x="457200" y="130622"/>
            <a:ext cx="8229600" cy="778098"/>
          </a:xfrm>
          <a:prstGeom prst="rect">
            <a:avLst/>
          </a:prstGeom>
        </p:spPr>
        <p:txBody>
          <a:bodyPr vert="horz" lIns="91440" tIns="45720" rIns="91440" bIns="45720" rtlCol="0" anchor="ctr">
            <a:normAutofit fontScale="85000" lnSpcReduction="10000"/>
          </a:bodyPr>
          <a:lst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a:lstStyle>
          <a:p>
            <a:r>
              <a:rPr lang="en-US" altLang="zh-CN" sz="3600" dirty="0" smtClean="0">
                <a:latin typeface="Times New Roman" pitchFamily="18" charset="0"/>
                <a:cs typeface="Times New Roman" pitchFamily="18" charset="0"/>
              </a:rPr>
              <a:t>Motivations of R17 NR </a:t>
            </a:r>
            <a:r>
              <a:rPr lang="en-US" altLang="zh-CN" sz="3600" dirty="0">
                <a:latin typeface="Times New Roman" pitchFamily="18" charset="0"/>
                <a:cs typeface="Times New Roman" pitchFamily="18" charset="0"/>
              </a:rPr>
              <a:t>Positioning </a:t>
            </a:r>
            <a:r>
              <a:rPr lang="en-US" altLang="zh-CN" sz="3600" dirty="0" smtClean="0">
                <a:latin typeface="Times New Roman" pitchFamily="18" charset="0"/>
                <a:cs typeface="Times New Roman" pitchFamily="18" charset="0"/>
              </a:rPr>
              <a:t>Enhancements</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415505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93661"/>
            <a:ext cx="3826768" cy="5203692"/>
          </a:xfrm>
        </p:spPr>
        <p:txBody>
          <a:bodyPr>
            <a:normAutofit fontScale="85000" lnSpcReduction="10000"/>
          </a:bodyPr>
          <a:lstStyle/>
          <a:p>
            <a:r>
              <a:rPr lang="en-US" dirty="0" smtClean="0"/>
              <a:t>Carrier phase positioning (CPP) is commonly in GNSS for cm-level positioning (e.g., RTK, PPP). CPP  technique can also be used in NR for cm-level positioning based on </a:t>
            </a:r>
            <a:r>
              <a:rPr lang="en-GB" dirty="0" smtClean="0"/>
              <a:t>NR PRS and/or NR carrier-PRS</a:t>
            </a:r>
            <a:r>
              <a:rPr lang="en-GB" dirty="0"/>
              <a:t>.</a:t>
            </a:r>
            <a:r>
              <a:rPr lang="en-GB" dirty="0" smtClean="0"/>
              <a:t> </a:t>
            </a:r>
          </a:p>
          <a:p>
            <a:r>
              <a:rPr lang="en-GB" dirty="0" smtClean="0"/>
              <a:t>NR has a number of salient advantages over GNSS in CPP </a:t>
            </a:r>
            <a:endParaRPr lang="en-US" dirty="0"/>
          </a:p>
          <a:p>
            <a:pPr lvl="1"/>
            <a:r>
              <a:rPr lang="en-GB" dirty="0" smtClean="0"/>
              <a:t>Has much higher receiving signal power</a:t>
            </a:r>
          </a:p>
          <a:p>
            <a:pPr lvl="2"/>
            <a:r>
              <a:rPr lang="en-US" dirty="0"/>
              <a:t>Quicker </a:t>
            </a:r>
            <a:r>
              <a:rPr lang="en-GB" dirty="0" smtClean="0"/>
              <a:t>phase-lock</a:t>
            </a:r>
          </a:p>
          <a:p>
            <a:pPr lvl="1"/>
            <a:r>
              <a:rPr lang="en-GB" dirty="0" smtClean="0"/>
              <a:t>Allow </a:t>
            </a:r>
            <a:r>
              <a:rPr lang="en-US" dirty="0" smtClean="0"/>
              <a:t>flexible configuration for the transmission of reference signals</a:t>
            </a:r>
          </a:p>
          <a:p>
            <a:pPr lvl="2"/>
            <a:r>
              <a:rPr lang="en-US" sz="1500" dirty="0" smtClean="0"/>
              <a:t>Faster integer ambiguity resolution</a:t>
            </a:r>
          </a:p>
          <a:p>
            <a:pPr lvl="2"/>
            <a:r>
              <a:rPr lang="en-US" sz="1500" dirty="0" smtClean="0"/>
              <a:t>Better RF resource </a:t>
            </a:r>
            <a:r>
              <a:rPr lang="en-US" sz="1500" dirty="0"/>
              <a:t>Optimization </a:t>
            </a:r>
            <a:endParaRPr lang="en-US" sz="1500" dirty="0" smtClean="0"/>
          </a:p>
          <a:p>
            <a:pPr lvl="2"/>
            <a:r>
              <a:rPr lang="en-GB" sz="1500" dirty="0" smtClean="0"/>
              <a:t>Lower </a:t>
            </a:r>
            <a:r>
              <a:rPr lang="en-GB" sz="1500" dirty="0"/>
              <a:t>implementation </a:t>
            </a:r>
            <a:r>
              <a:rPr lang="en-GB" sz="1500" dirty="0" smtClean="0"/>
              <a:t>complexity</a:t>
            </a:r>
            <a:endParaRPr lang="en-US" sz="1500" dirty="0" smtClean="0"/>
          </a:p>
          <a:p>
            <a:pPr lvl="1"/>
            <a:r>
              <a:rPr lang="en-GB" dirty="0" smtClean="0"/>
              <a:t>Work in any environment where NR reference signal can be reliably detected, including the locations where GNSS signals are not available</a:t>
            </a:r>
            <a:endParaRPr lang="en-US" dirty="0"/>
          </a:p>
          <a:p>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611069570"/>
              </p:ext>
            </p:extLst>
          </p:nvPr>
        </p:nvGraphicFramePr>
        <p:xfrm>
          <a:off x="4283968" y="3840123"/>
          <a:ext cx="2376264" cy="2831941"/>
        </p:xfrm>
        <a:graphic>
          <a:graphicData uri="http://schemas.openxmlformats.org/presentationml/2006/ole">
            <mc:AlternateContent xmlns:mc="http://schemas.openxmlformats.org/markup-compatibility/2006">
              <mc:Choice xmlns:v="urn:schemas-microsoft-com:vml" Requires="v">
                <p:oleObj spid="_x0000_s1085" r:id="rId3" imgW="9124790" imgH="4486360" progId="">
                  <p:embed/>
                </p:oleObj>
              </mc:Choice>
              <mc:Fallback>
                <p:oleObj r:id="rId3" imgW="9124790" imgH="4486360"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3968" y="3840123"/>
                        <a:ext cx="2376264" cy="2831941"/>
                      </a:xfrm>
                      <a:prstGeom prst="rect">
                        <a:avLst/>
                      </a:prstGeom>
                      <a:solidFill>
                        <a:schemeClr val="bg1"/>
                      </a:solidFill>
                      <a:ln>
                        <a:noFill/>
                      </a:ln>
                    </p:spPr>
                  </p:pic>
                </p:oleObj>
              </mc:Fallback>
            </mc:AlternateContent>
          </a:graphicData>
        </a:graphic>
      </p:graphicFrame>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2241" y="4221088"/>
            <a:ext cx="2178935"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1" name="Picture 420"/>
          <p:cNvPicPr/>
          <p:nvPr/>
        </p:nvPicPr>
        <p:blipFill>
          <a:blip r:embed="rId6" cstate="print"/>
          <a:srcRect/>
          <a:stretch>
            <a:fillRect/>
          </a:stretch>
        </p:blipFill>
        <p:spPr bwMode="auto">
          <a:xfrm>
            <a:off x="4219567" y="1203490"/>
            <a:ext cx="4680520" cy="2750775"/>
          </a:xfrm>
          <a:prstGeom prst="rect">
            <a:avLst/>
          </a:prstGeom>
          <a:noFill/>
          <a:ln w="9525">
            <a:noFill/>
            <a:miter lim="800000"/>
            <a:headEnd/>
            <a:tailEnd/>
          </a:ln>
        </p:spPr>
      </p:pic>
      <p:sp>
        <p:nvSpPr>
          <p:cNvPr id="8" name="Title 1"/>
          <p:cNvSpPr txBox="1">
            <a:spLocks/>
          </p:cNvSpPr>
          <p:nvPr/>
        </p:nvSpPr>
        <p:spPr>
          <a:xfrm>
            <a:off x="457200" y="130622"/>
            <a:ext cx="8229600" cy="77809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a:lstStyle>
          <a:p>
            <a:r>
              <a:rPr lang="en-US" altLang="zh-CN" sz="3600" dirty="0" smtClean="0">
                <a:latin typeface="Times New Roman" pitchFamily="18" charset="0"/>
                <a:cs typeface="Times New Roman" pitchFamily="18" charset="0"/>
              </a:rPr>
              <a:t>NR </a:t>
            </a:r>
            <a:r>
              <a:rPr lang="en-US" altLang="zh-CN" sz="3600" dirty="0">
                <a:latin typeface="Times New Roman" pitchFamily="18" charset="0"/>
                <a:cs typeface="Times New Roman" pitchFamily="18" charset="0"/>
              </a:rPr>
              <a:t>carrier phase positioning</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2362324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68761"/>
            <a:ext cx="8229600" cy="3168352"/>
          </a:xfrm>
        </p:spPr>
        <p:txBody>
          <a:bodyPr/>
          <a:lstStyle/>
          <a:p>
            <a:r>
              <a:rPr lang="en-US" sz="1800" dirty="0" smtClean="0"/>
              <a:t>High-accuracy </a:t>
            </a:r>
            <a:r>
              <a:rPr lang="en-US" sz="1800" dirty="0"/>
              <a:t>positioning </a:t>
            </a:r>
            <a:r>
              <a:rPr lang="en-US" sz="1800" dirty="0" smtClean="0"/>
              <a:t>(with </a:t>
            </a:r>
            <a:r>
              <a:rPr lang="en-US" sz="1800" dirty="0"/>
              <a:t>the velocity and </a:t>
            </a:r>
            <a:r>
              <a:rPr lang="en-US" sz="1800" dirty="0" smtClean="0"/>
              <a:t>heading) with very low latency are </a:t>
            </a:r>
            <a:r>
              <a:rPr lang="en-US" sz="1800" dirty="0"/>
              <a:t>critical for V2X operation</a:t>
            </a:r>
          </a:p>
          <a:p>
            <a:r>
              <a:rPr lang="en-US" sz="1800" dirty="0" smtClean="0"/>
              <a:t>Using multiple antennas, MIMO </a:t>
            </a:r>
            <a:r>
              <a:rPr lang="en-US" sz="1800" dirty="0"/>
              <a:t>and large carrier bandwidth will increase AOA and TOA measurement accuracy and </a:t>
            </a:r>
            <a:r>
              <a:rPr lang="en-US" sz="1800" dirty="0" smtClean="0"/>
              <a:t>reliability for V2X positioning</a:t>
            </a:r>
            <a:endParaRPr lang="en-US" sz="1800" dirty="0"/>
          </a:p>
          <a:p>
            <a:r>
              <a:rPr lang="en-US" sz="1800" dirty="0" smtClean="0"/>
              <a:t>Carrier phase positioning (GNSS CPP and/or NR CPP) can </a:t>
            </a:r>
            <a:r>
              <a:rPr lang="en-US" sz="1800" dirty="0"/>
              <a:t>also be used together with other techniques (e.g., </a:t>
            </a:r>
            <a:r>
              <a:rPr lang="en-US" sz="1800" dirty="0" smtClean="0"/>
              <a:t>IMU) </a:t>
            </a:r>
            <a:r>
              <a:rPr lang="en-US" sz="1800" dirty="0"/>
              <a:t>to support </a:t>
            </a:r>
            <a:r>
              <a:rPr lang="en-US" sz="1800" dirty="0" smtClean="0"/>
              <a:t>high-performance V2X </a:t>
            </a:r>
            <a:r>
              <a:rPr lang="en-US" sz="1800" dirty="0"/>
              <a:t>positioning</a:t>
            </a:r>
            <a:r>
              <a:rPr lang="en-US" sz="1800" dirty="0" smtClean="0"/>
              <a:t>.</a:t>
            </a:r>
          </a:p>
          <a:p>
            <a:r>
              <a:rPr lang="en-US" sz="1800" dirty="0"/>
              <a:t>Cooperative positioning with the information exchange among UEs can improve V2X positioning performance</a:t>
            </a:r>
          </a:p>
          <a:p>
            <a:endParaRPr lang="en-US" dirty="0"/>
          </a:p>
        </p:txBody>
      </p:sp>
      <p:sp>
        <p:nvSpPr>
          <p:cNvPr id="4" name="Slide Number Placeholder 3"/>
          <p:cNvSpPr>
            <a:spLocks noGrp="1"/>
          </p:cNvSpPr>
          <p:nvPr>
            <p:ph type="sldNum" sz="quarter" idx="12"/>
          </p:nvPr>
        </p:nvSpPr>
        <p:spPr/>
        <p:txBody>
          <a:bodyPr/>
          <a:lstStyle/>
          <a:p>
            <a:fld id="{7C091945-BED8-40C6-A17E-143F3A6898E6}" type="slidenum">
              <a:rPr lang="zh-CN" altLang="en-US" smtClean="0"/>
              <a:pPr/>
              <a:t>6</a:t>
            </a:fld>
            <a:endParaRPr lang="zh-CN" altLang="en-US" dirty="0"/>
          </a:p>
        </p:txBody>
      </p:sp>
      <p:sp>
        <p:nvSpPr>
          <p:cNvPr id="5" name="Title 1"/>
          <p:cNvSpPr txBox="1">
            <a:spLocks/>
          </p:cNvSpPr>
          <p:nvPr/>
        </p:nvSpPr>
        <p:spPr>
          <a:xfrm>
            <a:off x="457200" y="130622"/>
            <a:ext cx="8229600" cy="77809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a:lstStyle>
          <a:p>
            <a:r>
              <a:rPr lang="en-US" altLang="zh-CN" sz="3600" dirty="0" smtClean="0">
                <a:latin typeface="Times New Roman" pitchFamily="18" charset="0"/>
                <a:cs typeface="Times New Roman" pitchFamily="18" charset="0"/>
              </a:rPr>
              <a:t>V2X Positioning</a:t>
            </a:r>
            <a:endParaRPr lang="en-US" sz="3600" dirty="0">
              <a:latin typeface="Times New Roman" pitchFamily="18" charset="0"/>
              <a:cs typeface="Times New Roman" pitchFamily="18" charset="0"/>
            </a:endParaRPr>
          </a:p>
        </p:txBody>
      </p:sp>
      <p:grpSp>
        <p:nvGrpSpPr>
          <p:cNvPr id="6" name="Group 5"/>
          <p:cNvGrpSpPr/>
          <p:nvPr/>
        </p:nvGrpSpPr>
        <p:grpSpPr>
          <a:xfrm>
            <a:off x="827584" y="4005064"/>
            <a:ext cx="3600372" cy="2156733"/>
            <a:chOff x="2638814" y="2420129"/>
            <a:chExt cx="5570322" cy="4022588"/>
          </a:xfrm>
        </p:grpSpPr>
        <p:grpSp>
          <p:nvGrpSpPr>
            <p:cNvPr id="7" name="Group 6"/>
            <p:cNvGrpSpPr/>
            <p:nvPr/>
          </p:nvGrpSpPr>
          <p:grpSpPr>
            <a:xfrm>
              <a:off x="2638814" y="3353707"/>
              <a:ext cx="1296144" cy="1851634"/>
              <a:chOff x="6721953" y="2917440"/>
              <a:chExt cx="1296144" cy="1851634"/>
            </a:xfrm>
          </p:grpSpPr>
          <p:pic>
            <p:nvPicPr>
              <p:cNvPr id="40" name="Picture 2" descr="Image result for image of car top view"/>
              <p:cNvPicPr>
                <a:picLocks noChangeAspect="1" noChangeArrowheads="1"/>
              </p:cNvPicPr>
              <p:nvPr/>
            </p:nvPicPr>
            <p:blipFill>
              <a:blip r:embed="rId2" cstate="print"/>
              <a:srcRect/>
              <a:stretch>
                <a:fillRect/>
              </a:stretch>
            </p:blipFill>
            <p:spPr bwMode="auto">
              <a:xfrm rot="5400000">
                <a:off x="6444208" y="3195185"/>
                <a:ext cx="1851634" cy="1296144"/>
              </a:xfrm>
              <a:prstGeom prst="rect">
                <a:avLst/>
              </a:prstGeom>
              <a:noFill/>
            </p:spPr>
          </p:pic>
          <p:sp>
            <p:nvSpPr>
              <p:cNvPr id="41" name="Oval 40"/>
              <p:cNvSpPr/>
              <p:nvPr/>
            </p:nvSpPr>
            <p:spPr>
              <a:xfrm>
                <a:off x="7284257" y="4157706"/>
                <a:ext cx="68347" cy="720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42" name="Oval 41"/>
              <p:cNvSpPr/>
              <p:nvPr/>
            </p:nvSpPr>
            <p:spPr>
              <a:xfrm>
                <a:off x="7284257" y="3789040"/>
                <a:ext cx="68347" cy="720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grpSp>
        <p:grpSp>
          <p:nvGrpSpPr>
            <p:cNvPr id="8" name="Group 7"/>
            <p:cNvGrpSpPr/>
            <p:nvPr/>
          </p:nvGrpSpPr>
          <p:grpSpPr>
            <a:xfrm rot="20257159">
              <a:off x="4986399" y="2420129"/>
              <a:ext cx="1296144" cy="1851634"/>
              <a:chOff x="6721953" y="2917440"/>
              <a:chExt cx="1296144" cy="1851634"/>
            </a:xfrm>
          </p:grpSpPr>
          <p:pic>
            <p:nvPicPr>
              <p:cNvPr id="38" name="Picture 2" descr="Image result for image of car top view"/>
              <p:cNvPicPr>
                <a:picLocks noChangeAspect="1" noChangeArrowheads="1"/>
              </p:cNvPicPr>
              <p:nvPr/>
            </p:nvPicPr>
            <p:blipFill>
              <a:blip r:embed="rId2" cstate="print"/>
              <a:srcRect/>
              <a:stretch>
                <a:fillRect/>
              </a:stretch>
            </p:blipFill>
            <p:spPr bwMode="auto">
              <a:xfrm rot="5400000">
                <a:off x="6444208" y="3195185"/>
                <a:ext cx="1851634" cy="1296144"/>
              </a:xfrm>
              <a:prstGeom prst="rect">
                <a:avLst/>
              </a:prstGeom>
              <a:noFill/>
            </p:spPr>
          </p:pic>
          <p:sp>
            <p:nvSpPr>
              <p:cNvPr id="39" name="Oval 38"/>
              <p:cNvSpPr/>
              <p:nvPr/>
            </p:nvSpPr>
            <p:spPr>
              <a:xfrm>
                <a:off x="7284257" y="3789040"/>
                <a:ext cx="68347" cy="720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grpSp>
        <p:grpSp>
          <p:nvGrpSpPr>
            <p:cNvPr id="9" name="Group 8"/>
            <p:cNvGrpSpPr/>
            <p:nvPr/>
          </p:nvGrpSpPr>
          <p:grpSpPr>
            <a:xfrm rot="20511285">
              <a:off x="5828758" y="4591083"/>
              <a:ext cx="1296144" cy="1851634"/>
              <a:chOff x="6721953" y="2917440"/>
              <a:chExt cx="1296144" cy="1851634"/>
            </a:xfrm>
          </p:grpSpPr>
          <p:pic>
            <p:nvPicPr>
              <p:cNvPr id="36" name="Picture 2" descr="Image result for image of car top view"/>
              <p:cNvPicPr>
                <a:picLocks noChangeAspect="1" noChangeArrowheads="1"/>
              </p:cNvPicPr>
              <p:nvPr/>
            </p:nvPicPr>
            <p:blipFill>
              <a:blip r:embed="rId2" cstate="print"/>
              <a:srcRect/>
              <a:stretch>
                <a:fillRect/>
              </a:stretch>
            </p:blipFill>
            <p:spPr bwMode="auto">
              <a:xfrm rot="5400000">
                <a:off x="6444208" y="3195185"/>
                <a:ext cx="1851634" cy="1296144"/>
              </a:xfrm>
              <a:prstGeom prst="rect">
                <a:avLst/>
              </a:prstGeom>
              <a:noFill/>
            </p:spPr>
          </p:pic>
          <p:sp>
            <p:nvSpPr>
              <p:cNvPr id="37" name="Oval 36"/>
              <p:cNvSpPr/>
              <p:nvPr/>
            </p:nvSpPr>
            <p:spPr>
              <a:xfrm>
                <a:off x="7284257" y="3789040"/>
                <a:ext cx="68347" cy="720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grpSp>
        <p:cxnSp>
          <p:nvCxnSpPr>
            <p:cNvPr id="10" name="Straight Arrow Connector 9"/>
            <p:cNvCxnSpPr>
              <a:stCxn id="42" idx="1"/>
              <a:endCxn id="39" idx="3"/>
            </p:cNvCxnSpPr>
            <p:nvPr/>
          </p:nvCxnSpPr>
          <p:spPr>
            <a:xfrm flipV="1">
              <a:off x="3211127" y="3381492"/>
              <a:ext cx="2356051" cy="8543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42" idx="5"/>
              <a:endCxn id="37" idx="1"/>
            </p:cNvCxnSpPr>
            <p:nvPr/>
          </p:nvCxnSpPr>
          <p:spPr>
            <a:xfrm>
              <a:off x="3259456" y="4286770"/>
              <a:ext cx="3131782" cy="12122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41" idx="6"/>
              <a:endCxn id="39" idx="3"/>
            </p:cNvCxnSpPr>
            <p:nvPr/>
          </p:nvCxnSpPr>
          <p:spPr>
            <a:xfrm flipV="1">
              <a:off x="3269465" y="3381492"/>
              <a:ext cx="2297713" cy="12484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41" idx="6"/>
              <a:endCxn id="37" idx="1"/>
            </p:cNvCxnSpPr>
            <p:nvPr/>
          </p:nvCxnSpPr>
          <p:spPr>
            <a:xfrm>
              <a:off x="3269465" y="4629977"/>
              <a:ext cx="3121773" cy="8690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4" name="Rectangle 13"/>
                <p:cNvSpPr/>
                <p:nvPr/>
              </p:nvSpPr>
              <p:spPr>
                <a:xfrm>
                  <a:off x="6704763" y="5270330"/>
                  <a:ext cx="1504373" cy="326356"/>
                </a:xfrm>
                <a:prstGeom prst="rect">
                  <a:avLst/>
                </a:prstGeom>
              </p:spPr>
              <p:txBody>
                <a:bodyPr wrap="none">
                  <a:spAutoFit/>
                </a:bodyPr>
                <a:lstStyle/>
                <a:p>
                  <a:r>
                    <a:rPr lang="en-US" altLang="zh-CN" sz="1000" dirty="0"/>
                    <a:t>Vehicle B </a:t>
                  </a:r>
                  <a14:m>
                    <m:oMath xmlns:m="http://schemas.openxmlformats.org/officeDocument/2006/math">
                      <m:r>
                        <a:rPr lang="en-US" altLang="zh-CN" sz="1000">
                          <a:latin typeface="Cambria Math"/>
                        </a:rPr>
                        <m:t>(</m:t>
                      </m:r>
                      <m:sSub>
                        <m:sSubPr>
                          <m:ctrlPr>
                            <a:rPr lang="en-US" altLang="zh-CN" sz="1000" i="1">
                              <a:latin typeface="Cambria Math"/>
                            </a:rPr>
                          </m:ctrlPr>
                        </m:sSubPr>
                        <m:e>
                          <m:r>
                            <a:rPr lang="en-US" altLang="zh-CN" sz="1000" i="1">
                              <a:latin typeface="Cambria Math"/>
                            </a:rPr>
                            <m:t>𝑡</m:t>
                          </m:r>
                        </m:e>
                        <m:sub>
                          <m:r>
                            <a:rPr lang="en-US" altLang="zh-CN" sz="1000" i="1">
                              <a:latin typeface="Cambria Math"/>
                            </a:rPr>
                            <m:t>𝑘</m:t>
                          </m:r>
                        </m:sub>
                      </m:sSub>
                      <m:r>
                        <a:rPr lang="en-US" altLang="zh-CN" sz="1000" i="1">
                          <a:latin typeface="Cambria Math"/>
                        </a:rPr>
                        <m:t>)</m:t>
                      </m:r>
                    </m:oMath>
                  </a14:m>
                  <a:endParaRPr lang="en-US" sz="1000" dirty="0"/>
                </a:p>
              </p:txBody>
            </p:sp>
          </mc:Choice>
          <mc:Fallback xmlns="">
            <p:sp>
              <p:nvSpPr>
                <p:cNvPr id="18" name="Rectangle 17"/>
                <p:cNvSpPr>
                  <a:spLocks noRot="1" noChangeAspect="1" noMove="1" noResize="1" noEditPoints="1" noAdjustHandles="1" noChangeArrowheads="1" noChangeShapeType="1" noTextEdit="1"/>
                </p:cNvSpPr>
                <p:nvPr/>
              </p:nvSpPr>
              <p:spPr>
                <a:xfrm>
                  <a:off x="6704763" y="5270330"/>
                  <a:ext cx="1504373" cy="326356"/>
                </a:xfrm>
                <a:prstGeom prst="rect">
                  <a:avLst/>
                </a:prstGeom>
                <a:blipFill rotWithShape="1">
                  <a:blip r:embed="rId3"/>
                  <a:stretch>
                    <a:fillRect b="-5862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14"/>
                <p:cNvSpPr/>
                <p:nvPr/>
              </p:nvSpPr>
              <p:spPr>
                <a:xfrm>
                  <a:off x="5986984" y="3124977"/>
                  <a:ext cx="1705282" cy="326356"/>
                </a:xfrm>
                <a:prstGeom prst="rect">
                  <a:avLst/>
                </a:prstGeom>
              </p:spPr>
              <p:txBody>
                <a:bodyPr wrap="none">
                  <a:spAutoFit/>
                </a:bodyPr>
                <a:lstStyle/>
                <a:p>
                  <a:r>
                    <a:rPr lang="en-US" altLang="zh-CN" sz="1000" dirty="0" smtClean="0"/>
                    <a:t>Vehicle B </a:t>
                  </a:r>
                  <a14:m>
                    <m:oMath xmlns:m="http://schemas.openxmlformats.org/officeDocument/2006/math">
                      <m:r>
                        <a:rPr lang="en-US" altLang="zh-CN" sz="1000" b="0" i="0" smtClean="0">
                          <a:latin typeface="Cambria Math"/>
                        </a:rPr>
                        <m:t>(</m:t>
                      </m:r>
                      <m:sSub>
                        <m:sSubPr>
                          <m:ctrlPr>
                            <a:rPr lang="en-US" altLang="zh-CN" sz="1000" b="0" i="1" smtClean="0">
                              <a:latin typeface="Cambria Math"/>
                            </a:rPr>
                          </m:ctrlPr>
                        </m:sSubPr>
                        <m:e>
                          <m:r>
                            <a:rPr lang="en-US" altLang="zh-CN" sz="1000" b="0" i="1" smtClean="0">
                              <a:latin typeface="Cambria Math"/>
                            </a:rPr>
                            <m:t>𝑡</m:t>
                          </m:r>
                        </m:e>
                        <m:sub>
                          <m:r>
                            <a:rPr lang="en-US" altLang="zh-CN" sz="1000" b="0" i="1" smtClean="0">
                              <a:latin typeface="Cambria Math"/>
                            </a:rPr>
                            <m:t>𝑘</m:t>
                          </m:r>
                          <m:r>
                            <a:rPr lang="en-US" altLang="zh-CN" sz="1000" b="0" i="1" smtClean="0">
                              <a:latin typeface="Cambria Math"/>
                            </a:rPr>
                            <m:t>+1</m:t>
                          </m:r>
                        </m:sub>
                      </m:sSub>
                      <m:r>
                        <a:rPr lang="en-US" altLang="zh-CN" sz="1000" b="0" i="1" smtClean="0">
                          <a:latin typeface="Cambria Math"/>
                        </a:rPr>
                        <m:t>)</m:t>
                      </m:r>
                    </m:oMath>
                  </a14:m>
                  <a:endParaRPr lang="en-US" sz="1000" dirty="0"/>
                </a:p>
              </p:txBody>
            </p:sp>
          </mc:Choice>
          <mc:Fallback xmlns="">
            <p:sp>
              <p:nvSpPr>
                <p:cNvPr id="19" name="Rectangle 18"/>
                <p:cNvSpPr>
                  <a:spLocks noRot="1" noChangeAspect="1" noMove="1" noResize="1" noEditPoints="1" noAdjustHandles="1" noChangeArrowheads="1" noChangeShapeType="1" noTextEdit="1"/>
                </p:cNvSpPr>
                <p:nvPr/>
              </p:nvSpPr>
              <p:spPr>
                <a:xfrm>
                  <a:off x="5986984" y="3124977"/>
                  <a:ext cx="1705282" cy="326356"/>
                </a:xfrm>
                <a:prstGeom prst="rect">
                  <a:avLst/>
                </a:prstGeom>
                <a:blipFill rotWithShape="1">
                  <a:blip r:embed="rId4"/>
                  <a:stretch>
                    <a:fillRect b="-58621"/>
                  </a:stretch>
                </a:blipFill>
              </p:spPr>
              <p:txBody>
                <a:bodyPr/>
                <a:lstStyle/>
                <a:p>
                  <a:r>
                    <a:rPr lang="en-US">
                      <a:noFill/>
                    </a:rPr>
                    <a:t> </a:t>
                  </a:r>
                </a:p>
              </p:txBody>
            </p:sp>
          </mc:Fallback>
        </mc:AlternateContent>
        <p:cxnSp>
          <p:nvCxnSpPr>
            <p:cNvPr id="16" name="Straight Arrow Connector 15"/>
            <p:cNvCxnSpPr/>
            <p:nvPr/>
          </p:nvCxnSpPr>
          <p:spPr>
            <a:xfrm>
              <a:off x="3218039" y="2930124"/>
              <a:ext cx="24165" cy="1339394"/>
            </a:xfrm>
            <a:prstGeom prst="straightConnector1">
              <a:avLst/>
            </a:prstGeom>
            <a:ln>
              <a:solidFill>
                <a:schemeClr val="tx1"/>
              </a:solidFill>
              <a:headEnd type="triangle"/>
              <a:tailEnd type="ova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3243587" y="4233933"/>
              <a:ext cx="1094929" cy="36004"/>
            </a:xfrm>
            <a:prstGeom prst="straightConnector1">
              <a:avLst/>
            </a:prstGeom>
            <a:ln>
              <a:solidFill>
                <a:schemeClr val="tx1"/>
              </a:solidFill>
              <a:headEnd type="triangle"/>
              <a:tailEnd type="ova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346086" y="4023389"/>
              <a:ext cx="397058" cy="326356"/>
            </a:xfrm>
            <a:prstGeom prst="rect">
              <a:avLst/>
            </a:prstGeom>
            <a:noFill/>
          </p:spPr>
          <p:txBody>
            <a:bodyPr wrap="none" rtlCol="0">
              <a:spAutoFit/>
            </a:bodyPr>
            <a:lstStyle/>
            <a:p>
              <a:r>
                <a:rPr lang="en-US" sz="1000" dirty="0" smtClean="0"/>
                <a:t>x</a:t>
              </a:r>
              <a:endParaRPr lang="en-US" sz="1000" dirty="0"/>
            </a:p>
          </p:txBody>
        </p:sp>
        <p:sp>
          <p:nvSpPr>
            <p:cNvPr id="19" name="TextBox 18"/>
            <p:cNvSpPr txBox="1"/>
            <p:nvPr/>
          </p:nvSpPr>
          <p:spPr>
            <a:xfrm>
              <a:off x="3280272" y="2745459"/>
              <a:ext cx="399700" cy="326356"/>
            </a:xfrm>
            <a:prstGeom prst="rect">
              <a:avLst/>
            </a:prstGeom>
            <a:noFill/>
          </p:spPr>
          <p:txBody>
            <a:bodyPr wrap="none" rtlCol="0">
              <a:spAutoFit/>
            </a:bodyPr>
            <a:lstStyle/>
            <a:p>
              <a:r>
                <a:rPr lang="en-US" sz="1000" dirty="0" smtClean="0"/>
                <a:t>y</a:t>
              </a:r>
              <a:endParaRPr lang="en-US" sz="1000" dirty="0"/>
            </a:p>
          </p:txBody>
        </p:sp>
        <p:sp>
          <p:nvSpPr>
            <p:cNvPr id="20" name="Rectangle 19"/>
            <p:cNvSpPr/>
            <p:nvPr/>
          </p:nvSpPr>
          <p:spPr>
            <a:xfrm>
              <a:off x="2822133" y="5228018"/>
              <a:ext cx="1100232" cy="326356"/>
            </a:xfrm>
            <a:prstGeom prst="rect">
              <a:avLst/>
            </a:prstGeom>
          </p:spPr>
          <p:txBody>
            <a:bodyPr wrap="none">
              <a:spAutoFit/>
            </a:bodyPr>
            <a:lstStyle/>
            <a:p>
              <a:r>
                <a:rPr lang="en-US" altLang="zh-CN" sz="1000" dirty="0"/>
                <a:t>Vehicle A</a:t>
              </a:r>
              <a:endParaRPr lang="en-US" sz="1000" dirty="0"/>
            </a:p>
          </p:txBody>
        </p:sp>
        <mc:AlternateContent xmlns:mc="http://schemas.openxmlformats.org/markup-compatibility/2006" xmlns:a14="http://schemas.microsoft.com/office/drawing/2010/main">
          <mc:Choice Requires="a14">
            <p:sp>
              <p:nvSpPr>
                <p:cNvPr id="21" name="Rectangle 20"/>
                <p:cNvSpPr/>
                <p:nvPr/>
              </p:nvSpPr>
              <p:spPr>
                <a:xfrm>
                  <a:off x="4096838" y="3309642"/>
                  <a:ext cx="1379811" cy="33043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sz="1000" i="1" smtClean="0">
                                <a:latin typeface="Cambria Math"/>
                              </a:rPr>
                            </m:ctrlPr>
                          </m:sSubSupPr>
                          <m:e>
                            <m:r>
                              <a:rPr lang="en-US" sz="1000" i="1">
                                <a:latin typeface="Cambria Math"/>
                              </a:rPr>
                              <m:t>𝜙</m:t>
                            </m:r>
                          </m:e>
                          <m:sub>
                            <m:r>
                              <a:rPr lang="en-US" sz="1000" i="1">
                                <a:latin typeface="Cambria Math"/>
                              </a:rPr>
                              <m:t>𝐵</m:t>
                            </m:r>
                            <m:r>
                              <a:rPr lang="en-US" sz="1000" b="0" i="1" smtClean="0">
                                <a:latin typeface="Cambria Math"/>
                              </a:rPr>
                              <m:t>1</m:t>
                            </m:r>
                          </m:sub>
                          <m:sup>
                            <m:r>
                              <a:rPr lang="en-US" sz="1000" i="1">
                                <a:latin typeface="Cambria Math"/>
                              </a:rPr>
                              <m:t>𝐴</m:t>
                            </m:r>
                            <m:r>
                              <a:rPr lang="en-US" altLang="zh-CN" sz="1000" b="0" i="1" smtClean="0">
                                <a:latin typeface="Cambria Math"/>
                              </a:rPr>
                              <m:t>1</m:t>
                            </m:r>
                          </m:sup>
                        </m:sSubSup>
                        <m:r>
                          <a:rPr lang="en-US" sz="1000" i="1">
                            <a:latin typeface="Cambria Math"/>
                          </a:rPr>
                          <m:t>(</m:t>
                        </m:r>
                        <m:r>
                          <a:rPr lang="en-US" sz="1000" i="1">
                            <a:latin typeface="Cambria Math"/>
                          </a:rPr>
                          <m:t>𝑘</m:t>
                        </m:r>
                        <m:r>
                          <a:rPr lang="en-US" sz="1000" b="0" i="1" smtClean="0">
                            <a:latin typeface="Cambria Math"/>
                          </a:rPr>
                          <m:t>+1</m:t>
                        </m:r>
                        <m:r>
                          <a:rPr lang="en-US" sz="1000" i="1">
                            <a:latin typeface="Cambria Math"/>
                          </a:rPr>
                          <m:t>)</m:t>
                        </m:r>
                      </m:oMath>
                    </m:oMathPara>
                  </a14:m>
                  <a:endParaRPr lang="en-US" sz="1000" dirty="0"/>
                </a:p>
              </p:txBody>
            </p:sp>
          </mc:Choice>
          <mc:Fallback xmlns="">
            <p:sp>
              <p:nvSpPr>
                <p:cNvPr id="25" name="Rectangle 24"/>
                <p:cNvSpPr>
                  <a:spLocks noRot="1" noChangeAspect="1" noMove="1" noResize="1" noEditPoints="1" noAdjustHandles="1" noChangeArrowheads="1" noChangeShapeType="1" noTextEdit="1"/>
                </p:cNvSpPr>
                <p:nvPr/>
              </p:nvSpPr>
              <p:spPr>
                <a:xfrm>
                  <a:off x="4096838" y="3309642"/>
                  <a:ext cx="1379811" cy="330435"/>
                </a:xfrm>
                <a:prstGeom prst="rect">
                  <a:avLst/>
                </a:prstGeom>
                <a:blipFill rotWithShape="1">
                  <a:blip r:embed="rId5"/>
                  <a:stretch>
                    <a:fillRect b="-48276"/>
                  </a:stretch>
                </a:blipFill>
              </p:spPr>
              <p:txBody>
                <a:bodyPr/>
                <a:lstStyle/>
                <a:p>
                  <a:r>
                    <a:rPr lang="en-US">
                      <a:noFill/>
                    </a:rPr>
                    <a:t> </a:t>
                  </a:r>
                </a:p>
              </p:txBody>
            </p:sp>
          </mc:Fallback>
        </mc:AlternateContent>
        <p:sp>
          <p:nvSpPr>
            <p:cNvPr id="22" name="Rectangle 21"/>
            <p:cNvSpPr/>
            <p:nvPr/>
          </p:nvSpPr>
          <p:spPr>
            <a:xfrm>
              <a:off x="2952091" y="4135513"/>
              <a:ext cx="459030" cy="530329"/>
            </a:xfrm>
            <a:prstGeom prst="rect">
              <a:avLst/>
            </a:prstGeom>
          </p:spPr>
          <p:txBody>
            <a:bodyPr wrap="square">
              <a:spAutoFit/>
            </a:bodyPr>
            <a:lstStyle/>
            <a:p>
              <a:r>
                <a:rPr lang="en-US" altLang="zh-CN" sz="1000" dirty="0" smtClean="0">
                  <a:solidFill>
                    <a:srgbClr val="FF0000"/>
                  </a:solidFill>
                </a:rPr>
                <a:t>A1</a:t>
              </a:r>
              <a:endParaRPr lang="en-US" sz="1000" dirty="0">
                <a:solidFill>
                  <a:srgbClr val="FF0000"/>
                </a:solidFill>
              </a:endParaRPr>
            </a:p>
          </p:txBody>
        </p:sp>
        <p:sp>
          <p:nvSpPr>
            <p:cNvPr id="23" name="Rectangle 22"/>
            <p:cNvSpPr/>
            <p:nvPr/>
          </p:nvSpPr>
          <p:spPr>
            <a:xfrm>
              <a:off x="2953188" y="4486885"/>
              <a:ext cx="534521" cy="326356"/>
            </a:xfrm>
            <a:prstGeom prst="rect">
              <a:avLst/>
            </a:prstGeom>
          </p:spPr>
          <p:txBody>
            <a:bodyPr wrap="none">
              <a:spAutoFit/>
            </a:bodyPr>
            <a:lstStyle/>
            <a:p>
              <a:r>
                <a:rPr lang="en-US" altLang="zh-CN" sz="1000" dirty="0" smtClean="0">
                  <a:solidFill>
                    <a:srgbClr val="FF0000"/>
                  </a:solidFill>
                </a:rPr>
                <a:t>A2</a:t>
              </a:r>
              <a:endParaRPr lang="en-US" sz="1000" dirty="0">
                <a:solidFill>
                  <a:srgbClr val="FF0000"/>
                </a:solidFill>
              </a:endParaRPr>
            </a:p>
          </p:txBody>
        </p:sp>
        <mc:AlternateContent xmlns:mc="http://schemas.openxmlformats.org/markup-compatibility/2006" xmlns:a14="http://schemas.microsoft.com/office/drawing/2010/main">
          <mc:Choice Requires="a14">
            <p:sp>
              <p:nvSpPr>
                <p:cNvPr id="24" name="Rectangle 23"/>
                <p:cNvSpPr/>
                <p:nvPr/>
              </p:nvSpPr>
              <p:spPr>
                <a:xfrm>
                  <a:off x="4442651" y="4058723"/>
                  <a:ext cx="1379811" cy="33043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sz="1000" i="1" smtClean="0">
                                <a:latin typeface="Cambria Math"/>
                              </a:rPr>
                            </m:ctrlPr>
                          </m:sSubSupPr>
                          <m:e>
                            <m:r>
                              <a:rPr lang="en-US" sz="1000" i="1">
                                <a:latin typeface="Cambria Math"/>
                              </a:rPr>
                              <m:t>𝜙</m:t>
                            </m:r>
                          </m:e>
                          <m:sub>
                            <m:r>
                              <a:rPr lang="en-US" sz="1000" i="1">
                                <a:latin typeface="Cambria Math"/>
                              </a:rPr>
                              <m:t>𝐵</m:t>
                            </m:r>
                            <m:r>
                              <a:rPr lang="en-US" sz="1000" b="0" i="1" smtClean="0">
                                <a:latin typeface="Cambria Math"/>
                              </a:rPr>
                              <m:t>2</m:t>
                            </m:r>
                          </m:sub>
                          <m:sup>
                            <m:r>
                              <a:rPr lang="en-US" sz="1000" i="1">
                                <a:latin typeface="Cambria Math"/>
                              </a:rPr>
                              <m:t>𝐴</m:t>
                            </m:r>
                            <m:r>
                              <a:rPr lang="en-US" altLang="zh-CN" sz="1000" b="0" i="1" smtClean="0">
                                <a:latin typeface="Cambria Math"/>
                              </a:rPr>
                              <m:t>2</m:t>
                            </m:r>
                          </m:sup>
                        </m:sSubSup>
                        <m:r>
                          <a:rPr lang="en-US" sz="1000" i="1">
                            <a:latin typeface="Cambria Math"/>
                          </a:rPr>
                          <m:t>(</m:t>
                        </m:r>
                        <m:r>
                          <a:rPr lang="en-US" sz="1000" i="1">
                            <a:latin typeface="Cambria Math"/>
                          </a:rPr>
                          <m:t>𝑘</m:t>
                        </m:r>
                        <m:r>
                          <a:rPr lang="en-US" sz="1000" b="0" i="1" smtClean="0">
                            <a:latin typeface="Cambria Math"/>
                          </a:rPr>
                          <m:t>+1</m:t>
                        </m:r>
                        <m:r>
                          <a:rPr lang="en-US" sz="1000" i="1">
                            <a:latin typeface="Cambria Math"/>
                          </a:rPr>
                          <m:t>)</m:t>
                        </m:r>
                      </m:oMath>
                    </m:oMathPara>
                  </a14:m>
                  <a:endParaRPr lang="en-US" sz="1000" dirty="0"/>
                </a:p>
              </p:txBody>
            </p:sp>
          </mc:Choice>
          <mc:Fallback xmlns="">
            <p:sp>
              <p:nvSpPr>
                <p:cNvPr id="28" name="Rectangle 27"/>
                <p:cNvSpPr>
                  <a:spLocks noRot="1" noChangeAspect="1" noMove="1" noResize="1" noEditPoints="1" noAdjustHandles="1" noChangeArrowheads="1" noChangeShapeType="1" noTextEdit="1"/>
                </p:cNvSpPr>
                <p:nvPr/>
              </p:nvSpPr>
              <p:spPr>
                <a:xfrm>
                  <a:off x="4442651" y="4058723"/>
                  <a:ext cx="1379811" cy="330435"/>
                </a:xfrm>
                <a:prstGeom prst="rect">
                  <a:avLst/>
                </a:prstGeom>
                <a:blipFill rotWithShape="1">
                  <a:blip r:embed="rId6"/>
                  <a:stretch>
                    <a:fillRect b="-4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24"/>
                <p:cNvSpPr/>
                <p:nvPr/>
              </p:nvSpPr>
              <p:spPr>
                <a:xfrm>
                  <a:off x="4149818" y="4496029"/>
                  <a:ext cx="1010988" cy="33043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sz="1000" i="1" smtClean="0">
                                <a:latin typeface="Cambria Math"/>
                              </a:rPr>
                            </m:ctrlPr>
                          </m:sSubSupPr>
                          <m:e>
                            <m:r>
                              <a:rPr lang="en-US" sz="1000" i="1">
                                <a:latin typeface="Cambria Math"/>
                              </a:rPr>
                              <m:t>𝜙</m:t>
                            </m:r>
                          </m:e>
                          <m:sub>
                            <m:r>
                              <a:rPr lang="en-US" sz="1000" i="1">
                                <a:latin typeface="Cambria Math"/>
                              </a:rPr>
                              <m:t>𝐵</m:t>
                            </m:r>
                            <m:r>
                              <a:rPr lang="en-US" sz="1000" b="0" i="1" smtClean="0">
                                <a:latin typeface="Cambria Math"/>
                              </a:rPr>
                              <m:t>1</m:t>
                            </m:r>
                          </m:sub>
                          <m:sup>
                            <m:r>
                              <a:rPr lang="en-US" sz="1000" i="1">
                                <a:latin typeface="Cambria Math"/>
                              </a:rPr>
                              <m:t>𝐴</m:t>
                            </m:r>
                            <m:r>
                              <a:rPr lang="en-US" altLang="zh-CN" sz="1000" b="0" i="1" smtClean="0">
                                <a:latin typeface="Cambria Math"/>
                              </a:rPr>
                              <m:t>1</m:t>
                            </m:r>
                          </m:sup>
                        </m:sSubSup>
                        <m:r>
                          <a:rPr lang="en-US" sz="1000" i="1">
                            <a:latin typeface="Cambria Math"/>
                          </a:rPr>
                          <m:t>(</m:t>
                        </m:r>
                        <m:r>
                          <a:rPr lang="en-US" sz="1000" i="1">
                            <a:latin typeface="Cambria Math"/>
                          </a:rPr>
                          <m:t>𝑘</m:t>
                        </m:r>
                        <m:r>
                          <a:rPr lang="en-US" sz="1000" i="1">
                            <a:latin typeface="Cambria Math"/>
                          </a:rPr>
                          <m:t>)</m:t>
                        </m:r>
                      </m:oMath>
                    </m:oMathPara>
                  </a14:m>
                  <a:endParaRPr lang="en-US" sz="1000" dirty="0"/>
                </a:p>
              </p:txBody>
            </p:sp>
          </mc:Choice>
          <mc:Fallback xmlns="">
            <p:sp>
              <p:nvSpPr>
                <p:cNvPr id="29" name="Rectangle 28"/>
                <p:cNvSpPr>
                  <a:spLocks noRot="1" noChangeAspect="1" noMove="1" noResize="1" noEditPoints="1" noAdjustHandles="1" noChangeArrowheads="1" noChangeShapeType="1" noTextEdit="1"/>
                </p:cNvSpPr>
                <p:nvPr/>
              </p:nvSpPr>
              <p:spPr>
                <a:xfrm>
                  <a:off x="4149818" y="4496029"/>
                  <a:ext cx="1010988" cy="330435"/>
                </a:xfrm>
                <a:prstGeom prst="rect">
                  <a:avLst/>
                </a:prstGeom>
                <a:blipFill rotWithShape="1">
                  <a:blip r:embed="rId7"/>
                  <a:stretch>
                    <a:fillRect b="-4827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Rectangle 25"/>
                <p:cNvSpPr/>
                <p:nvPr/>
              </p:nvSpPr>
              <p:spPr>
                <a:xfrm>
                  <a:off x="3934958" y="5069129"/>
                  <a:ext cx="1010988" cy="33043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sz="1000" i="1" smtClean="0">
                                <a:latin typeface="Cambria Math"/>
                              </a:rPr>
                            </m:ctrlPr>
                          </m:sSubSupPr>
                          <m:e>
                            <m:r>
                              <a:rPr lang="en-US" sz="1000" i="1">
                                <a:latin typeface="Cambria Math"/>
                              </a:rPr>
                              <m:t>𝜙</m:t>
                            </m:r>
                          </m:e>
                          <m:sub>
                            <m:r>
                              <a:rPr lang="en-US" sz="1000" i="1">
                                <a:latin typeface="Cambria Math"/>
                              </a:rPr>
                              <m:t>𝐵</m:t>
                            </m:r>
                            <m:r>
                              <a:rPr lang="en-US" sz="1000" b="0" i="1" smtClean="0">
                                <a:latin typeface="Cambria Math"/>
                              </a:rPr>
                              <m:t>2</m:t>
                            </m:r>
                          </m:sub>
                          <m:sup>
                            <m:r>
                              <a:rPr lang="en-US" sz="1000" i="1">
                                <a:latin typeface="Cambria Math"/>
                              </a:rPr>
                              <m:t>𝐴</m:t>
                            </m:r>
                            <m:r>
                              <a:rPr lang="en-US" altLang="zh-CN" sz="1000" b="0" i="1" smtClean="0">
                                <a:latin typeface="Cambria Math"/>
                              </a:rPr>
                              <m:t>2</m:t>
                            </m:r>
                          </m:sup>
                        </m:sSubSup>
                        <m:r>
                          <a:rPr lang="en-US" sz="1000" i="1">
                            <a:latin typeface="Cambria Math"/>
                          </a:rPr>
                          <m:t>(</m:t>
                        </m:r>
                        <m:r>
                          <a:rPr lang="en-US" sz="1000" i="1">
                            <a:latin typeface="Cambria Math"/>
                          </a:rPr>
                          <m:t>𝑘</m:t>
                        </m:r>
                        <m:r>
                          <a:rPr lang="en-US" sz="1000" i="1">
                            <a:latin typeface="Cambria Math"/>
                          </a:rPr>
                          <m:t>)</m:t>
                        </m:r>
                      </m:oMath>
                    </m:oMathPara>
                  </a14:m>
                  <a:endParaRPr lang="en-US" sz="1000" dirty="0"/>
                </a:p>
              </p:txBody>
            </p:sp>
          </mc:Choice>
          <mc:Fallback xmlns="">
            <p:sp>
              <p:nvSpPr>
                <p:cNvPr id="30" name="Rectangle 29"/>
                <p:cNvSpPr>
                  <a:spLocks noRot="1" noChangeAspect="1" noMove="1" noResize="1" noEditPoints="1" noAdjustHandles="1" noChangeArrowheads="1" noChangeShapeType="1" noTextEdit="1"/>
                </p:cNvSpPr>
                <p:nvPr/>
              </p:nvSpPr>
              <p:spPr>
                <a:xfrm>
                  <a:off x="3934958" y="5069129"/>
                  <a:ext cx="1010988" cy="330435"/>
                </a:xfrm>
                <a:prstGeom prst="rect">
                  <a:avLst/>
                </a:prstGeom>
                <a:blipFill rotWithShape="1">
                  <a:blip r:embed="rId8"/>
                  <a:stretch>
                    <a:fillRect b="-48276"/>
                  </a:stretch>
                </a:blipFill>
              </p:spPr>
              <p:txBody>
                <a:bodyPr/>
                <a:lstStyle/>
                <a:p>
                  <a:r>
                    <a:rPr lang="en-US">
                      <a:noFill/>
                    </a:rPr>
                    <a:t> </a:t>
                  </a:r>
                </a:p>
              </p:txBody>
            </p:sp>
          </mc:Fallback>
        </mc:AlternateContent>
        <p:sp>
          <p:nvSpPr>
            <p:cNvPr id="27" name="Oval 26"/>
            <p:cNvSpPr/>
            <p:nvPr/>
          </p:nvSpPr>
          <p:spPr>
            <a:xfrm>
              <a:off x="6476830" y="5890525"/>
              <a:ext cx="51595"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8" name="Oval 27"/>
            <p:cNvSpPr/>
            <p:nvPr/>
          </p:nvSpPr>
          <p:spPr>
            <a:xfrm>
              <a:off x="5723794" y="3642760"/>
              <a:ext cx="51595"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29" name="Straight Arrow Connector 28"/>
            <p:cNvCxnSpPr>
              <a:stCxn id="42" idx="3"/>
              <a:endCxn id="28" idx="2"/>
            </p:cNvCxnSpPr>
            <p:nvPr/>
          </p:nvCxnSpPr>
          <p:spPr>
            <a:xfrm flipV="1">
              <a:off x="3211127" y="3665620"/>
              <a:ext cx="2512667" cy="6211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41" idx="7"/>
            </p:cNvCxnSpPr>
            <p:nvPr/>
          </p:nvCxnSpPr>
          <p:spPr>
            <a:xfrm flipV="1">
              <a:off x="3259456" y="3665620"/>
              <a:ext cx="2519918" cy="9388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42" idx="6"/>
              <a:endCxn id="27" idx="3"/>
            </p:cNvCxnSpPr>
            <p:nvPr/>
          </p:nvCxnSpPr>
          <p:spPr>
            <a:xfrm>
              <a:off x="3269465" y="4261311"/>
              <a:ext cx="3214921" cy="16682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41" idx="6"/>
            </p:cNvCxnSpPr>
            <p:nvPr/>
          </p:nvCxnSpPr>
          <p:spPr>
            <a:xfrm>
              <a:off x="3269465" y="4629977"/>
              <a:ext cx="3207365" cy="12834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36" idx="1"/>
              <a:endCxn id="38" idx="3"/>
            </p:cNvCxnSpPr>
            <p:nvPr/>
          </p:nvCxnSpPr>
          <p:spPr>
            <a:xfrm flipH="1" flipV="1">
              <a:off x="5986984" y="4202025"/>
              <a:ext cx="201522" cy="43509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5608229" y="3210250"/>
              <a:ext cx="580277" cy="326356"/>
            </a:xfrm>
            <a:prstGeom prst="rect">
              <a:avLst/>
            </a:prstGeom>
          </p:spPr>
          <p:txBody>
            <a:bodyPr wrap="square">
              <a:spAutoFit/>
            </a:bodyPr>
            <a:lstStyle/>
            <a:p>
              <a:r>
                <a:rPr lang="en-US" altLang="zh-CN" sz="1000" dirty="0">
                  <a:solidFill>
                    <a:srgbClr val="FF0000"/>
                  </a:solidFill>
                </a:rPr>
                <a:t>B</a:t>
              </a:r>
              <a:r>
                <a:rPr lang="en-US" altLang="zh-CN" sz="1000" dirty="0" smtClean="0">
                  <a:solidFill>
                    <a:srgbClr val="FF0000"/>
                  </a:solidFill>
                </a:rPr>
                <a:t>1</a:t>
              </a:r>
              <a:endParaRPr lang="en-US" sz="1000" dirty="0">
                <a:solidFill>
                  <a:srgbClr val="FF0000"/>
                </a:solidFill>
              </a:endParaRPr>
            </a:p>
          </p:txBody>
        </p:sp>
        <p:sp>
          <p:nvSpPr>
            <p:cNvPr id="35" name="Rectangle 34"/>
            <p:cNvSpPr/>
            <p:nvPr/>
          </p:nvSpPr>
          <p:spPr>
            <a:xfrm>
              <a:off x="5720690" y="3512041"/>
              <a:ext cx="529234" cy="326356"/>
            </a:xfrm>
            <a:prstGeom prst="rect">
              <a:avLst/>
            </a:prstGeom>
          </p:spPr>
          <p:txBody>
            <a:bodyPr wrap="none">
              <a:spAutoFit/>
            </a:bodyPr>
            <a:lstStyle/>
            <a:p>
              <a:r>
                <a:rPr lang="en-US" altLang="zh-CN" sz="1000" dirty="0">
                  <a:solidFill>
                    <a:srgbClr val="FF0000"/>
                  </a:solidFill>
                </a:rPr>
                <a:t>B</a:t>
              </a:r>
              <a:r>
                <a:rPr lang="en-US" altLang="zh-CN" sz="1000" dirty="0" smtClean="0">
                  <a:solidFill>
                    <a:srgbClr val="FF0000"/>
                  </a:solidFill>
                </a:rPr>
                <a:t>2</a:t>
              </a:r>
              <a:endParaRPr lang="en-US" sz="1000" dirty="0">
                <a:solidFill>
                  <a:srgbClr val="FF0000"/>
                </a:solidFill>
              </a:endParaRPr>
            </a:p>
          </p:txBody>
        </p:sp>
      </p:grpSp>
      <p:grpSp>
        <p:nvGrpSpPr>
          <p:cNvPr id="43" name="Group 42"/>
          <p:cNvGrpSpPr/>
          <p:nvPr/>
        </p:nvGrpSpPr>
        <p:grpSpPr>
          <a:xfrm>
            <a:off x="4932040" y="4170605"/>
            <a:ext cx="3243214" cy="1922691"/>
            <a:chOff x="4788024" y="1677603"/>
            <a:chExt cx="4015333" cy="3102434"/>
          </a:xfrm>
        </p:grpSpPr>
        <p:pic>
          <p:nvPicPr>
            <p:cNvPr id="44" name="Picture 2" descr="Image result for image of car top view"/>
            <p:cNvPicPr>
              <a:picLocks noChangeAspect="1" noChangeArrowheads="1"/>
            </p:cNvPicPr>
            <p:nvPr/>
          </p:nvPicPr>
          <p:blipFill>
            <a:blip r:embed="rId2" cstate="print"/>
            <a:srcRect/>
            <a:stretch>
              <a:fillRect/>
            </a:stretch>
          </p:blipFill>
          <p:spPr bwMode="auto">
            <a:xfrm rot="5400000">
              <a:off x="7295009" y="2932293"/>
              <a:ext cx="499646" cy="349752"/>
            </a:xfrm>
            <a:prstGeom prst="rect">
              <a:avLst/>
            </a:prstGeom>
            <a:noFill/>
          </p:spPr>
        </p:pic>
        <p:pic>
          <p:nvPicPr>
            <p:cNvPr id="45" name="Picture 2" descr="Image result for image of car top view"/>
            <p:cNvPicPr>
              <a:picLocks noChangeAspect="1" noChangeArrowheads="1"/>
            </p:cNvPicPr>
            <p:nvPr/>
          </p:nvPicPr>
          <p:blipFill>
            <a:blip r:embed="rId2" cstate="print"/>
            <a:srcRect/>
            <a:stretch>
              <a:fillRect/>
            </a:stretch>
          </p:blipFill>
          <p:spPr bwMode="auto">
            <a:xfrm rot="5400000">
              <a:off x="6446413" y="3681762"/>
              <a:ext cx="499646" cy="349752"/>
            </a:xfrm>
            <a:prstGeom prst="rect">
              <a:avLst/>
            </a:prstGeom>
            <a:noFill/>
          </p:spPr>
        </p:pic>
        <p:pic>
          <p:nvPicPr>
            <p:cNvPr id="46" name="Picture 2" descr="Image result for basestation images"/>
            <p:cNvPicPr>
              <a:picLocks noChangeAspect="1" noChangeArrowheads="1"/>
            </p:cNvPicPr>
            <p:nvPr/>
          </p:nvPicPr>
          <p:blipFill>
            <a:blip r:embed="rId9" cstate="print"/>
            <a:srcRect/>
            <a:stretch>
              <a:fillRect/>
            </a:stretch>
          </p:blipFill>
          <p:spPr bwMode="auto">
            <a:xfrm flipH="1">
              <a:off x="6653495" y="1677603"/>
              <a:ext cx="630957" cy="630957"/>
            </a:xfrm>
            <a:prstGeom prst="rect">
              <a:avLst/>
            </a:prstGeom>
            <a:noFill/>
          </p:spPr>
        </p:pic>
        <p:pic>
          <p:nvPicPr>
            <p:cNvPr id="47" name="Picture 2" descr="Image result for basestation images"/>
            <p:cNvPicPr>
              <a:picLocks noChangeAspect="1" noChangeArrowheads="1"/>
            </p:cNvPicPr>
            <p:nvPr/>
          </p:nvPicPr>
          <p:blipFill>
            <a:blip r:embed="rId10" cstate="print"/>
            <a:srcRect/>
            <a:stretch>
              <a:fillRect/>
            </a:stretch>
          </p:blipFill>
          <p:spPr bwMode="auto">
            <a:xfrm flipH="1">
              <a:off x="4788024" y="3140968"/>
              <a:ext cx="414933" cy="414933"/>
            </a:xfrm>
            <a:prstGeom prst="rect">
              <a:avLst/>
            </a:prstGeom>
            <a:noFill/>
          </p:spPr>
        </p:pic>
        <p:sp>
          <p:nvSpPr>
            <p:cNvPr id="48" name="Rectangle 47"/>
            <p:cNvSpPr/>
            <p:nvPr/>
          </p:nvSpPr>
          <p:spPr>
            <a:xfrm rot="19114280">
              <a:off x="6286062" y="2851781"/>
              <a:ext cx="1365825" cy="347638"/>
            </a:xfrm>
            <a:prstGeom prst="rect">
              <a:avLst/>
            </a:prstGeom>
          </p:spPr>
          <p:txBody>
            <a:bodyPr wrap="none">
              <a:spAutoFit/>
            </a:bodyPr>
            <a:lstStyle/>
            <a:p>
              <a:r>
                <a:rPr lang="en-US" sz="800" dirty="0" smtClean="0"/>
                <a:t>Information Exchange</a:t>
              </a:r>
              <a:endParaRPr lang="en-US" sz="800" dirty="0"/>
            </a:p>
          </p:txBody>
        </p:sp>
        <p:cxnSp>
          <p:nvCxnSpPr>
            <p:cNvPr id="49" name="Straight Arrow Connector 48"/>
            <p:cNvCxnSpPr>
              <a:stCxn id="47" idx="0"/>
            </p:cNvCxnSpPr>
            <p:nvPr/>
          </p:nvCxnSpPr>
          <p:spPr>
            <a:xfrm>
              <a:off x="4995490" y="3140968"/>
              <a:ext cx="1700746" cy="432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46" idx="0"/>
            </p:cNvCxnSpPr>
            <p:nvPr/>
          </p:nvCxnSpPr>
          <p:spPr>
            <a:xfrm>
              <a:off x="6968973" y="1677603"/>
              <a:ext cx="537353" cy="11797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V="1">
              <a:off x="6696236" y="2852936"/>
              <a:ext cx="792088" cy="720080"/>
            </a:xfrm>
            <a:prstGeom prst="straightConnector1">
              <a:avLst/>
            </a:prstGeom>
            <a:ln w="25400" cmpd="dbl">
              <a:solidFill>
                <a:schemeClr val="tx1"/>
              </a:solidFill>
              <a:headEnd type="triangle"/>
              <a:tailEnd type="arrow"/>
            </a:ln>
          </p:spPr>
          <p:style>
            <a:lnRef idx="1">
              <a:schemeClr val="accent1"/>
            </a:lnRef>
            <a:fillRef idx="0">
              <a:schemeClr val="accent1"/>
            </a:fillRef>
            <a:effectRef idx="0">
              <a:schemeClr val="accent1"/>
            </a:effectRef>
            <a:fontRef idx="minor">
              <a:schemeClr val="tx1"/>
            </a:fontRef>
          </p:style>
        </p:cxnSp>
        <p:pic>
          <p:nvPicPr>
            <p:cNvPr id="52" name="Picture 2" descr="Image result for basestation images"/>
            <p:cNvPicPr>
              <a:picLocks noChangeAspect="1" noChangeArrowheads="1"/>
            </p:cNvPicPr>
            <p:nvPr/>
          </p:nvPicPr>
          <p:blipFill>
            <a:blip r:embed="rId10" cstate="print"/>
            <a:srcRect/>
            <a:stretch>
              <a:fillRect/>
            </a:stretch>
          </p:blipFill>
          <p:spPr bwMode="auto">
            <a:xfrm flipH="1">
              <a:off x="8388424" y="3212976"/>
              <a:ext cx="414933" cy="414933"/>
            </a:xfrm>
            <a:prstGeom prst="rect">
              <a:avLst/>
            </a:prstGeom>
            <a:noFill/>
          </p:spPr>
        </p:pic>
        <p:cxnSp>
          <p:nvCxnSpPr>
            <p:cNvPr id="53" name="Straight Arrow Connector 52"/>
            <p:cNvCxnSpPr>
              <a:stCxn id="52" idx="0"/>
            </p:cNvCxnSpPr>
            <p:nvPr/>
          </p:nvCxnSpPr>
          <p:spPr>
            <a:xfrm flipH="1" flipV="1">
              <a:off x="7488324" y="2852936"/>
              <a:ext cx="1107566" cy="3600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54" name="Picture 2" descr="Image result for basestation images"/>
            <p:cNvPicPr>
              <a:picLocks noChangeAspect="1" noChangeArrowheads="1"/>
            </p:cNvPicPr>
            <p:nvPr/>
          </p:nvPicPr>
          <p:blipFill>
            <a:blip r:embed="rId10" cstate="print"/>
            <a:srcRect/>
            <a:stretch>
              <a:fillRect/>
            </a:stretch>
          </p:blipFill>
          <p:spPr bwMode="auto">
            <a:xfrm flipH="1">
              <a:off x="7380312" y="4365104"/>
              <a:ext cx="414933" cy="414933"/>
            </a:xfrm>
            <a:prstGeom prst="rect">
              <a:avLst/>
            </a:prstGeom>
            <a:noFill/>
          </p:spPr>
        </p:pic>
        <p:cxnSp>
          <p:nvCxnSpPr>
            <p:cNvPr id="55" name="Straight Arrow Connector 54"/>
            <p:cNvCxnSpPr>
              <a:stCxn id="54" idx="0"/>
            </p:cNvCxnSpPr>
            <p:nvPr/>
          </p:nvCxnSpPr>
          <p:spPr>
            <a:xfrm flipH="1" flipV="1">
              <a:off x="6696236" y="3573016"/>
              <a:ext cx="891542" cy="7920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120035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68761"/>
            <a:ext cx="8229600" cy="2736303"/>
          </a:xfrm>
        </p:spPr>
        <p:txBody>
          <a:bodyPr>
            <a:normAutofit/>
          </a:bodyPr>
          <a:lstStyle/>
          <a:p>
            <a:r>
              <a:rPr lang="en-US" dirty="0" smtClean="0">
                <a:latin typeface="Times New Roman" pitchFamily="18" charset="0"/>
                <a:cs typeface="Times New Roman" pitchFamily="18" charset="0"/>
              </a:rPr>
              <a:t>Differential techniques are commonly used in GNSS positioning</a:t>
            </a:r>
          </a:p>
          <a:p>
            <a:pPr lvl="1"/>
            <a:r>
              <a:rPr lang="en-US" dirty="0" smtClean="0">
                <a:latin typeface="Times New Roman" pitchFamily="18" charset="0"/>
                <a:cs typeface="Times New Roman" pitchFamily="18" charset="0"/>
              </a:rPr>
              <a:t>increase the positioning accuracy </a:t>
            </a:r>
            <a:r>
              <a:rPr lang="en-US" dirty="0">
                <a:latin typeface="Times New Roman" pitchFamily="18" charset="0"/>
                <a:cs typeface="Times New Roman" pitchFamily="18" charset="0"/>
              </a:rPr>
              <a:t>by </a:t>
            </a:r>
            <a:r>
              <a:rPr lang="en-US" dirty="0" smtClean="0">
                <a:latin typeface="Times New Roman" pitchFamily="18" charset="0"/>
                <a:cs typeface="Times New Roman" pitchFamily="18" charset="0"/>
              </a:rPr>
              <a:t>one </a:t>
            </a:r>
            <a:r>
              <a:rPr lang="en-US" dirty="0">
                <a:latin typeface="Times New Roman" pitchFamily="18" charset="0"/>
                <a:cs typeface="Times New Roman" pitchFamily="18" charset="0"/>
              </a:rPr>
              <a:t>order </a:t>
            </a:r>
            <a:r>
              <a:rPr lang="en-US" dirty="0" smtClean="0">
                <a:latin typeface="Times New Roman" pitchFamily="18" charset="0"/>
                <a:cs typeface="Times New Roman" pitchFamily="18" charset="0"/>
              </a:rPr>
              <a:t>of magnitude or more</a:t>
            </a:r>
          </a:p>
          <a:p>
            <a:r>
              <a:rPr lang="en-US" dirty="0">
                <a:latin typeface="Times New Roman" pitchFamily="18" charset="0"/>
                <a:cs typeface="Times New Roman" pitchFamily="18" charset="0"/>
              </a:rPr>
              <a:t>Differential positioning </a:t>
            </a:r>
            <a:r>
              <a:rPr lang="en-US" dirty="0" smtClean="0">
                <a:latin typeface="Times New Roman" pitchFamily="18" charset="0"/>
                <a:cs typeface="Times New Roman" pitchFamily="18" charset="0"/>
              </a:rPr>
              <a:t>can also be applied in NR positioning</a:t>
            </a:r>
          </a:p>
          <a:p>
            <a:pPr lvl="1"/>
            <a:r>
              <a:rPr lang="en-US" dirty="0" smtClean="0">
                <a:latin typeface="Times New Roman" pitchFamily="18" charset="0"/>
                <a:cs typeface="Times New Roman" pitchFamily="18" charset="0"/>
              </a:rPr>
              <a:t>One (or more) receiver at a </a:t>
            </a:r>
            <a:r>
              <a:rPr lang="en-US" dirty="0">
                <a:latin typeface="Times New Roman" pitchFamily="18" charset="0"/>
                <a:cs typeface="Times New Roman" pitchFamily="18" charset="0"/>
              </a:rPr>
              <a:t>known location </a:t>
            </a:r>
            <a:r>
              <a:rPr lang="en-US" dirty="0" smtClean="0">
                <a:latin typeface="Times New Roman" pitchFamily="18" charset="0"/>
                <a:cs typeface="Times New Roman" pitchFamily="18" charset="0"/>
              </a:rPr>
              <a:t>is used as the reference receiver</a:t>
            </a:r>
          </a:p>
          <a:p>
            <a:pPr lvl="1"/>
            <a:r>
              <a:rPr lang="en-US" dirty="0" smtClean="0">
                <a:latin typeface="Times New Roman" pitchFamily="18" charset="0"/>
                <a:cs typeface="Times New Roman" pitchFamily="18" charset="0"/>
              </a:rPr>
              <a:t>The receiver estimates </a:t>
            </a:r>
            <a:r>
              <a:rPr lang="en-US" dirty="0">
                <a:latin typeface="Times New Roman" pitchFamily="18" charset="0"/>
                <a:cs typeface="Times New Roman" pitchFamily="18" charset="0"/>
              </a:rPr>
              <a:t>the error corrections </a:t>
            </a:r>
            <a:r>
              <a:rPr lang="en-US" dirty="0" smtClean="0">
                <a:latin typeface="Times New Roman" pitchFamily="18" charset="0"/>
                <a:cs typeface="Times New Roman" pitchFamily="18" charset="0"/>
              </a:rPr>
              <a:t>for </a:t>
            </a:r>
            <a:r>
              <a:rPr lang="en-US" dirty="0">
                <a:latin typeface="Times New Roman" pitchFamily="18" charset="0"/>
                <a:cs typeface="Times New Roman" pitchFamily="18" charset="0"/>
              </a:rPr>
              <a:t>the </a:t>
            </a:r>
            <a:r>
              <a:rPr lang="en-US" dirty="0" smtClean="0">
                <a:latin typeface="Times New Roman" pitchFamily="18" charset="0"/>
                <a:cs typeface="Times New Roman" pitchFamily="18" charset="0"/>
              </a:rPr>
              <a:t>neighboring TRPs </a:t>
            </a:r>
          </a:p>
          <a:p>
            <a:pPr lvl="2"/>
            <a:r>
              <a:rPr lang="en-US" dirty="0" smtClean="0">
                <a:latin typeface="Times New Roman" pitchFamily="18" charset="0"/>
                <a:cs typeface="Times New Roman" pitchFamily="18" charset="0"/>
              </a:rPr>
              <a:t>e.g</a:t>
            </a:r>
            <a:r>
              <a:rPr lang="en-US" dirty="0">
                <a:latin typeface="Times New Roman" pitchFamily="18" charset="0"/>
                <a:cs typeface="Times New Roman" pitchFamily="18" charset="0"/>
              </a:rPr>
              <a:t>., RSTD errors caused by TRP time </a:t>
            </a:r>
            <a:r>
              <a:rPr lang="en-US" dirty="0" smtClean="0">
                <a:latin typeface="Times New Roman" pitchFamily="18" charset="0"/>
                <a:cs typeface="Times New Roman" pitchFamily="18" charset="0"/>
              </a:rPr>
              <a:t>misalignment</a:t>
            </a:r>
          </a:p>
          <a:p>
            <a:pPr lvl="1"/>
            <a:r>
              <a:rPr lang="en-US" dirty="0" smtClean="0">
                <a:latin typeface="Times New Roman" pitchFamily="18" charset="0"/>
                <a:cs typeface="Times New Roman" pitchFamily="18" charset="0"/>
              </a:rPr>
              <a:t>Estimated error correction are used by the location server or the UEs to eliminate the measurement errors for high-accuracy positioning</a:t>
            </a:r>
            <a:endParaRPr lang="en-US" dirty="0">
              <a:latin typeface="Times New Roman" pitchFamily="18" charset="0"/>
              <a:cs typeface="Times New Roman" pitchFamily="18" charset="0"/>
            </a:endParaRPr>
          </a:p>
          <a:p>
            <a:endParaRPr lang="en-US" dirty="0"/>
          </a:p>
        </p:txBody>
      </p:sp>
      <p:sp>
        <p:nvSpPr>
          <p:cNvPr id="4" name="Slide Number Placeholder 3"/>
          <p:cNvSpPr>
            <a:spLocks noGrp="1"/>
          </p:cNvSpPr>
          <p:nvPr>
            <p:ph type="sldNum" sz="quarter" idx="12"/>
          </p:nvPr>
        </p:nvSpPr>
        <p:spPr/>
        <p:txBody>
          <a:bodyPr/>
          <a:lstStyle/>
          <a:p>
            <a:fld id="{7C091945-BED8-40C6-A17E-143F3A6898E6}" type="slidenum">
              <a:rPr lang="zh-CN" altLang="en-US" smtClean="0"/>
              <a:pPr/>
              <a:t>7</a:t>
            </a:fld>
            <a:endParaRPr lang="zh-CN" altLang="en-US" dirty="0"/>
          </a:p>
        </p:txBody>
      </p:sp>
      <p:sp>
        <p:nvSpPr>
          <p:cNvPr id="5" name="Title 1"/>
          <p:cNvSpPr txBox="1">
            <a:spLocks/>
          </p:cNvSpPr>
          <p:nvPr/>
        </p:nvSpPr>
        <p:spPr>
          <a:xfrm>
            <a:off x="457200" y="130622"/>
            <a:ext cx="8229600" cy="77809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a:lstStyle>
          <a:p>
            <a:r>
              <a:rPr lang="en-US" altLang="zh-CN" sz="3600" dirty="0" smtClean="0">
                <a:latin typeface="Times New Roman" pitchFamily="18" charset="0"/>
                <a:cs typeface="Times New Roman" pitchFamily="18" charset="0"/>
              </a:rPr>
              <a:t>Differential </a:t>
            </a:r>
            <a:r>
              <a:rPr lang="en-US" altLang="zh-CN" sz="3600" dirty="0">
                <a:latin typeface="Times New Roman" pitchFamily="18" charset="0"/>
                <a:cs typeface="Times New Roman" pitchFamily="18" charset="0"/>
              </a:rPr>
              <a:t>NR </a:t>
            </a:r>
            <a:r>
              <a:rPr lang="en-US" altLang="zh-CN" sz="3600" dirty="0" smtClean="0">
                <a:latin typeface="Times New Roman" pitchFamily="18" charset="0"/>
                <a:cs typeface="Times New Roman" pitchFamily="18" charset="0"/>
              </a:rPr>
              <a:t>Positioning</a:t>
            </a:r>
            <a:endParaRPr lang="en-US" sz="3600" dirty="0">
              <a:latin typeface="Times New Roman" pitchFamily="18" charset="0"/>
              <a:cs typeface="Times New Roman" pitchFamily="18" charset="0"/>
            </a:endParaRPr>
          </a:p>
        </p:txBody>
      </p:sp>
      <p:pic>
        <p:nvPicPr>
          <p:cNvPr id="108" name="Picture 6" descr="Image result for cellular phone images"/>
          <p:cNvPicPr>
            <a:picLocks noChangeAspect="1" noChangeArrowheads="1"/>
          </p:cNvPicPr>
          <p:nvPr/>
        </p:nvPicPr>
        <p:blipFill>
          <a:blip r:embed="rId2" cstate="print"/>
          <a:srcRect/>
          <a:stretch>
            <a:fillRect/>
          </a:stretch>
        </p:blipFill>
        <p:spPr bwMode="auto">
          <a:xfrm>
            <a:off x="4860032" y="5267847"/>
            <a:ext cx="252028" cy="404384"/>
          </a:xfrm>
          <a:prstGeom prst="rect">
            <a:avLst/>
          </a:prstGeom>
          <a:noFill/>
        </p:spPr>
      </p:pic>
      <p:grpSp>
        <p:nvGrpSpPr>
          <p:cNvPr id="2" name="Group 1"/>
          <p:cNvGrpSpPr/>
          <p:nvPr/>
        </p:nvGrpSpPr>
        <p:grpSpPr>
          <a:xfrm>
            <a:off x="2843808" y="5445111"/>
            <a:ext cx="537327" cy="885800"/>
            <a:chOff x="1148676" y="4847456"/>
            <a:chExt cx="537327" cy="885800"/>
          </a:xfrm>
        </p:grpSpPr>
        <p:pic>
          <p:nvPicPr>
            <p:cNvPr id="106" name="Picture 4" descr="Image result for basestation images"/>
            <p:cNvPicPr>
              <a:picLocks noChangeAspect="1" noChangeArrowheads="1"/>
            </p:cNvPicPr>
            <p:nvPr/>
          </p:nvPicPr>
          <p:blipFill>
            <a:blip r:embed="rId3" cstate="print"/>
            <a:srcRect/>
            <a:stretch>
              <a:fillRect/>
            </a:stretch>
          </p:blipFill>
          <p:spPr bwMode="auto">
            <a:xfrm>
              <a:off x="1325113" y="5085184"/>
              <a:ext cx="184453" cy="648072"/>
            </a:xfrm>
            <a:prstGeom prst="rect">
              <a:avLst/>
            </a:prstGeom>
            <a:noFill/>
          </p:spPr>
        </p:pic>
        <p:sp>
          <p:nvSpPr>
            <p:cNvPr id="109" name="TextBox 108"/>
            <p:cNvSpPr txBox="1"/>
            <p:nvPr/>
          </p:nvSpPr>
          <p:spPr>
            <a:xfrm>
              <a:off x="1148676" y="4847456"/>
              <a:ext cx="537327" cy="276999"/>
            </a:xfrm>
            <a:prstGeom prst="rect">
              <a:avLst/>
            </a:prstGeom>
            <a:noFill/>
          </p:spPr>
          <p:txBody>
            <a:bodyPr wrap="none" rtlCol="0">
              <a:spAutoFit/>
            </a:bodyPr>
            <a:lstStyle/>
            <a:p>
              <a:r>
                <a:rPr lang="en-US" sz="1200" dirty="0" smtClean="0"/>
                <a:t>TRP 1</a:t>
              </a:r>
              <a:endParaRPr lang="en-US" sz="1200" dirty="0"/>
            </a:p>
          </p:txBody>
        </p:sp>
      </p:grpSp>
      <p:sp>
        <p:nvSpPr>
          <p:cNvPr id="169" name="Rectangle 168"/>
          <p:cNvSpPr/>
          <p:nvPr/>
        </p:nvSpPr>
        <p:spPr>
          <a:xfrm>
            <a:off x="4139952" y="5229200"/>
            <a:ext cx="811119" cy="461665"/>
          </a:xfrm>
          <a:prstGeom prst="rect">
            <a:avLst/>
          </a:prstGeom>
        </p:spPr>
        <p:txBody>
          <a:bodyPr wrap="none">
            <a:spAutoFit/>
          </a:bodyPr>
          <a:lstStyle/>
          <a:p>
            <a:r>
              <a:rPr lang="en-US" sz="1200" dirty="0" smtClean="0"/>
              <a:t>Reference</a:t>
            </a:r>
          </a:p>
          <a:p>
            <a:r>
              <a:rPr lang="en-US" sz="1200" dirty="0" smtClean="0"/>
              <a:t>Receiver</a:t>
            </a:r>
            <a:endParaRPr lang="en-US" sz="1200" dirty="0"/>
          </a:p>
        </p:txBody>
      </p:sp>
      <p:grpSp>
        <p:nvGrpSpPr>
          <p:cNvPr id="170" name="Group 169"/>
          <p:cNvGrpSpPr/>
          <p:nvPr/>
        </p:nvGrpSpPr>
        <p:grpSpPr>
          <a:xfrm>
            <a:off x="4322705" y="4042628"/>
            <a:ext cx="537327" cy="885800"/>
            <a:chOff x="1148676" y="4847456"/>
            <a:chExt cx="537327" cy="885800"/>
          </a:xfrm>
        </p:grpSpPr>
        <p:pic>
          <p:nvPicPr>
            <p:cNvPr id="171" name="Picture 4" descr="Image result for basestation images"/>
            <p:cNvPicPr>
              <a:picLocks noChangeAspect="1" noChangeArrowheads="1"/>
            </p:cNvPicPr>
            <p:nvPr/>
          </p:nvPicPr>
          <p:blipFill>
            <a:blip r:embed="rId3" cstate="print"/>
            <a:srcRect/>
            <a:stretch>
              <a:fillRect/>
            </a:stretch>
          </p:blipFill>
          <p:spPr bwMode="auto">
            <a:xfrm>
              <a:off x="1325113" y="5085184"/>
              <a:ext cx="184453" cy="648072"/>
            </a:xfrm>
            <a:prstGeom prst="rect">
              <a:avLst/>
            </a:prstGeom>
            <a:noFill/>
          </p:spPr>
        </p:pic>
        <p:sp>
          <p:nvSpPr>
            <p:cNvPr id="172" name="TextBox 171"/>
            <p:cNvSpPr txBox="1"/>
            <p:nvPr/>
          </p:nvSpPr>
          <p:spPr>
            <a:xfrm>
              <a:off x="1148676" y="4847456"/>
              <a:ext cx="537327" cy="276999"/>
            </a:xfrm>
            <a:prstGeom prst="rect">
              <a:avLst/>
            </a:prstGeom>
            <a:noFill/>
          </p:spPr>
          <p:txBody>
            <a:bodyPr wrap="none" rtlCol="0">
              <a:spAutoFit/>
            </a:bodyPr>
            <a:lstStyle/>
            <a:p>
              <a:r>
                <a:rPr lang="en-US" sz="1200" dirty="0" smtClean="0"/>
                <a:t>TRP 2</a:t>
              </a:r>
              <a:endParaRPr lang="en-US" sz="1200" dirty="0"/>
            </a:p>
          </p:txBody>
        </p:sp>
      </p:grpSp>
      <p:grpSp>
        <p:nvGrpSpPr>
          <p:cNvPr id="173" name="Group 172"/>
          <p:cNvGrpSpPr/>
          <p:nvPr/>
        </p:nvGrpSpPr>
        <p:grpSpPr>
          <a:xfrm>
            <a:off x="5724128" y="5470039"/>
            <a:ext cx="537327" cy="885800"/>
            <a:chOff x="1148676" y="4847456"/>
            <a:chExt cx="537327" cy="885800"/>
          </a:xfrm>
        </p:grpSpPr>
        <p:pic>
          <p:nvPicPr>
            <p:cNvPr id="174" name="Picture 4" descr="Image result for basestation images"/>
            <p:cNvPicPr>
              <a:picLocks noChangeAspect="1" noChangeArrowheads="1"/>
            </p:cNvPicPr>
            <p:nvPr/>
          </p:nvPicPr>
          <p:blipFill>
            <a:blip r:embed="rId3" cstate="print"/>
            <a:srcRect/>
            <a:stretch>
              <a:fillRect/>
            </a:stretch>
          </p:blipFill>
          <p:spPr bwMode="auto">
            <a:xfrm>
              <a:off x="1325113" y="5085184"/>
              <a:ext cx="184453" cy="648072"/>
            </a:xfrm>
            <a:prstGeom prst="rect">
              <a:avLst/>
            </a:prstGeom>
            <a:noFill/>
          </p:spPr>
        </p:pic>
        <p:sp>
          <p:nvSpPr>
            <p:cNvPr id="175" name="TextBox 174"/>
            <p:cNvSpPr txBox="1"/>
            <p:nvPr/>
          </p:nvSpPr>
          <p:spPr>
            <a:xfrm>
              <a:off x="1148676" y="4847456"/>
              <a:ext cx="537327" cy="276999"/>
            </a:xfrm>
            <a:prstGeom prst="rect">
              <a:avLst/>
            </a:prstGeom>
            <a:noFill/>
          </p:spPr>
          <p:txBody>
            <a:bodyPr wrap="none" rtlCol="0">
              <a:spAutoFit/>
            </a:bodyPr>
            <a:lstStyle/>
            <a:p>
              <a:r>
                <a:rPr lang="en-US" sz="1200" dirty="0" smtClean="0"/>
                <a:t>TRP 2</a:t>
              </a:r>
              <a:endParaRPr lang="en-US" sz="1200" dirty="0"/>
            </a:p>
          </p:txBody>
        </p:sp>
      </p:grpSp>
      <p:cxnSp>
        <p:nvCxnSpPr>
          <p:cNvPr id="177" name="Straight Arrow Connector 176"/>
          <p:cNvCxnSpPr>
            <a:stCxn id="175" idx="2"/>
            <a:endCxn id="108" idx="0"/>
          </p:cNvCxnSpPr>
          <p:nvPr/>
        </p:nvCxnSpPr>
        <p:spPr>
          <a:xfrm flipH="1" flipV="1">
            <a:off x="4986046" y="5267847"/>
            <a:ext cx="1006746" cy="4791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8" name="Straight Arrow Connector 177"/>
          <p:cNvCxnSpPr>
            <a:stCxn id="171" idx="0"/>
            <a:endCxn id="108" idx="0"/>
          </p:cNvCxnSpPr>
          <p:nvPr/>
        </p:nvCxnSpPr>
        <p:spPr>
          <a:xfrm>
            <a:off x="4591369" y="4280356"/>
            <a:ext cx="394677" cy="9874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1" name="Straight Arrow Connector 180"/>
          <p:cNvCxnSpPr>
            <a:stCxn id="109" idx="2"/>
            <a:endCxn id="108" idx="0"/>
          </p:cNvCxnSpPr>
          <p:nvPr/>
        </p:nvCxnSpPr>
        <p:spPr>
          <a:xfrm flipV="1">
            <a:off x="3112472" y="5267847"/>
            <a:ext cx="1873574" cy="4542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86" name="Picture 6" descr="Image result for cellular phone images"/>
          <p:cNvPicPr>
            <a:picLocks noChangeAspect="1" noChangeArrowheads="1"/>
          </p:cNvPicPr>
          <p:nvPr/>
        </p:nvPicPr>
        <p:blipFill>
          <a:blip r:embed="rId2" cstate="print"/>
          <a:srcRect/>
          <a:stretch>
            <a:fillRect/>
          </a:stretch>
        </p:blipFill>
        <p:spPr bwMode="auto">
          <a:xfrm>
            <a:off x="3517051" y="4833327"/>
            <a:ext cx="252028" cy="404384"/>
          </a:xfrm>
          <a:prstGeom prst="rect">
            <a:avLst/>
          </a:prstGeom>
          <a:noFill/>
        </p:spPr>
      </p:pic>
      <p:sp>
        <p:nvSpPr>
          <p:cNvPr id="187" name="Rectangle 186"/>
          <p:cNvSpPr/>
          <p:nvPr/>
        </p:nvSpPr>
        <p:spPr>
          <a:xfrm>
            <a:off x="3869686" y="5893303"/>
            <a:ext cx="1627818" cy="276999"/>
          </a:xfrm>
          <a:prstGeom prst="rect">
            <a:avLst/>
          </a:prstGeom>
        </p:spPr>
        <p:txBody>
          <a:bodyPr wrap="none">
            <a:spAutoFit/>
          </a:bodyPr>
          <a:lstStyle/>
          <a:p>
            <a:r>
              <a:rPr lang="en-US" sz="1200" dirty="0">
                <a:latin typeface="Times New Roman" pitchFamily="18" charset="0"/>
                <a:cs typeface="Times New Roman" pitchFamily="18" charset="0"/>
              </a:rPr>
              <a:t>Differential </a:t>
            </a:r>
            <a:r>
              <a:rPr lang="en-US" sz="1200" dirty="0" smtClean="0">
                <a:latin typeface="Times New Roman" pitchFamily="18" charset="0"/>
                <a:cs typeface="Times New Roman" pitchFamily="18" charset="0"/>
              </a:rPr>
              <a:t>corrections</a:t>
            </a:r>
            <a:endParaRPr lang="en-US" sz="1200" dirty="0"/>
          </a:p>
        </p:txBody>
      </p:sp>
      <p:cxnSp>
        <p:nvCxnSpPr>
          <p:cNvPr id="191" name="Elbow Connector 190"/>
          <p:cNvCxnSpPr>
            <a:stCxn id="108" idx="2"/>
            <a:endCxn id="186" idx="2"/>
          </p:cNvCxnSpPr>
          <p:nvPr/>
        </p:nvCxnSpPr>
        <p:spPr>
          <a:xfrm rot="5400000" flipH="1">
            <a:off x="4097296" y="4783481"/>
            <a:ext cx="434520" cy="1342981"/>
          </a:xfrm>
          <a:prstGeom prst="bentConnector3">
            <a:avLst>
              <a:gd name="adj1" fmla="val -52610"/>
            </a:avLst>
          </a:prstGeom>
          <a:ln>
            <a:tailEnd type="arrow"/>
          </a:ln>
        </p:spPr>
        <p:style>
          <a:lnRef idx="1">
            <a:schemeClr val="accent1"/>
          </a:lnRef>
          <a:fillRef idx="0">
            <a:schemeClr val="accent1"/>
          </a:fillRef>
          <a:effectRef idx="0">
            <a:schemeClr val="accent1"/>
          </a:effectRef>
          <a:fontRef idx="minor">
            <a:schemeClr val="tx1"/>
          </a:fontRef>
        </p:style>
      </p:cxnSp>
      <p:sp>
        <p:nvSpPr>
          <p:cNvPr id="194" name="Rounded Rectangle 193"/>
          <p:cNvSpPr/>
          <p:nvPr/>
        </p:nvSpPr>
        <p:spPr>
          <a:xfrm>
            <a:off x="5245967" y="4509120"/>
            <a:ext cx="746825"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LMF</a:t>
            </a:r>
            <a:endParaRPr lang="en-US" dirty="0"/>
          </a:p>
        </p:txBody>
      </p:sp>
      <p:cxnSp>
        <p:nvCxnSpPr>
          <p:cNvPr id="196" name="Elbow Connector 195"/>
          <p:cNvCxnSpPr>
            <a:stCxn id="108" idx="2"/>
            <a:endCxn id="194" idx="2"/>
          </p:cNvCxnSpPr>
          <p:nvPr/>
        </p:nvCxnSpPr>
        <p:spPr>
          <a:xfrm rot="5400000" flipH="1" flipV="1">
            <a:off x="4901177" y="4954029"/>
            <a:ext cx="803071" cy="633334"/>
          </a:xfrm>
          <a:prstGeom prst="bentConnector3">
            <a:avLst>
              <a:gd name="adj1" fmla="val -28466"/>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1" name="Straight Arrow Connector 200"/>
          <p:cNvCxnSpPr>
            <a:stCxn id="106" idx="0"/>
            <a:endCxn id="186" idx="0"/>
          </p:cNvCxnSpPr>
          <p:nvPr/>
        </p:nvCxnSpPr>
        <p:spPr>
          <a:xfrm flipV="1">
            <a:off x="3112472" y="4833327"/>
            <a:ext cx="530593" cy="8495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8" name="Straight Arrow Connector 207"/>
          <p:cNvCxnSpPr>
            <a:stCxn id="171" idx="0"/>
            <a:endCxn id="186" idx="0"/>
          </p:cNvCxnSpPr>
          <p:nvPr/>
        </p:nvCxnSpPr>
        <p:spPr>
          <a:xfrm flipH="1">
            <a:off x="3643065" y="4280356"/>
            <a:ext cx="948304" cy="5529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1" name="Rectangle 220"/>
          <p:cNvSpPr/>
          <p:nvPr/>
        </p:nvSpPr>
        <p:spPr>
          <a:xfrm>
            <a:off x="3244956" y="4651429"/>
            <a:ext cx="359394" cy="276999"/>
          </a:xfrm>
          <a:prstGeom prst="rect">
            <a:avLst/>
          </a:prstGeom>
        </p:spPr>
        <p:txBody>
          <a:bodyPr wrap="none">
            <a:spAutoFit/>
          </a:bodyPr>
          <a:lstStyle/>
          <a:p>
            <a:r>
              <a:rPr lang="en-US" sz="1200" dirty="0" smtClean="0"/>
              <a:t>UE</a:t>
            </a:r>
            <a:endParaRPr lang="en-US" sz="1200" dirty="0"/>
          </a:p>
        </p:txBody>
      </p:sp>
    </p:spTree>
    <p:extLst>
      <p:ext uri="{BB962C8B-B14F-4D97-AF65-F5344CB8AC3E}">
        <p14:creationId xmlns:p14="http://schemas.microsoft.com/office/powerpoint/2010/main" val="3420938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68760"/>
            <a:ext cx="8229600" cy="5040560"/>
          </a:xfrm>
        </p:spPr>
        <p:txBody>
          <a:bodyPr>
            <a:noAutofit/>
          </a:bodyPr>
          <a:lstStyle/>
          <a:p>
            <a:r>
              <a:rPr lang="en-US" dirty="0" smtClean="0"/>
              <a:t>RAN1 centric objectives</a:t>
            </a:r>
          </a:p>
          <a:p>
            <a:pPr lvl="1"/>
            <a:r>
              <a:rPr lang="en-US" sz="1400" dirty="0" smtClean="0"/>
              <a:t>Identify the target commercial use cases (e.g., V2X) and the performance requirements for NR positioning enhancement according to 5G positioning services defined in TS 22.261 and TS 22.104 </a:t>
            </a:r>
            <a:endParaRPr lang="en-US" sz="1400" dirty="0"/>
          </a:p>
          <a:p>
            <a:pPr lvl="1"/>
            <a:r>
              <a:rPr lang="en-US" sz="1400" dirty="0" smtClean="0"/>
              <a:t>Extend R16 NR positioning evaluation scenarios for evaluating the identified commercial use cases </a:t>
            </a:r>
          </a:p>
          <a:p>
            <a:pPr lvl="1"/>
            <a:r>
              <a:rPr lang="en-US" sz="1400" dirty="0" smtClean="0"/>
              <a:t>Investigate advanced techniques for positioning enhancements (e.g., carrier phase positioning, differential NR positioning, etc.) with the consideration of accuracy, availability, reliability, scalability, TTFF etc. The NR positioning enhancements to be investigated may include, but not limited to, the positioning techniques proposed during Rel-16 SI/WI</a:t>
            </a:r>
          </a:p>
          <a:p>
            <a:pPr lvl="1"/>
            <a:r>
              <a:rPr lang="en-US" sz="1400" dirty="0" smtClean="0"/>
              <a:t>Extend downlink and uplink positioning reference signals, and define new downlink, uplink, and </a:t>
            </a:r>
            <a:r>
              <a:rPr lang="en-US" sz="1400" dirty="0" err="1" smtClean="0"/>
              <a:t>sidelink</a:t>
            </a:r>
            <a:r>
              <a:rPr lang="en-US" sz="1400" dirty="0" smtClean="0"/>
              <a:t> positioning reference signals, for supporting the positioning  enhancements</a:t>
            </a:r>
          </a:p>
          <a:p>
            <a:pPr lvl="1"/>
            <a:r>
              <a:rPr lang="en-US" sz="1400" dirty="0" smtClean="0"/>
              <a:t>Define UE </a:t>
            </a:r>
            <a:r>
              <a:rPr lang="en-US" sz="1400" dirty="0" smtClean="0"/>
              <a:t>and gNB positioning measurements supporting the positioning  enhancements</a:t>
            </a:r>
          </a:p>
          <a:p>
            <a:pPr lvl="1"/>
            <a:r>
              <a:rPr lang="en-US" sz="1400" dirty="0" smtClean="0"/>
              <a:t>If necessary, define new physical-layer procedures to support UE/gNB measurements supporting the positioning  enhancements</a:t>
            </a:r>
            <a:endParaRPr lang="en-US" dirty="0"/>
          </a:p>
        </p:txBody>
      </p:sp>
      <p:sp>
        <p:nvSpPr>
          <p:cNvPr id="4" name="Slide Number Placeholder 3"/>
          <p:cNvSpPr>
            <a:spLocks noGrp="1"/>
          </p:cNvSpPr>
          <p:nvPr>
            <p:ph type="sldNum" sz="quarter" idx="12"/>
          </p:nvPr>
        </p:nvSpPr>
        <p:spPr/>
        <p:txBody>
          <a:bodyPr/>
          <a:lstStyle/>
          <a:p>
            <a:fld id="{7C091945-BED8-40C6-A17E-143F3A6898E6}" type="slidenum">
              <a:rPr lang="zh-CN" altLang="en-US" smtClean="0"/>
              <a:pPr/>
              <a:t>8</a:t>
            </a:fld>
            <a:endParaRPr lang="zh-CN" altLang="en-US" dirty="0"/>
          </a:p>
        </p:txBody>
      </p:sp>
      <p:sp>
        <p:nvSpPr>
          <p:cNvPr id="5" name="Title 1"/>
          <p:cNvSpPr txBox="1">
            <a:spLocks/>
          </p:cNvSpPr>
          <p:nvPr/>
        </p:nvSpPr>
        <p:spPr>
          <a:xfrm>
            <a:off x="457200" y="130622"/>
            <a:ext cx="8229600" cy="778098"/>
          </a:xfrm>
          <a:prstGeom prst="rect">
            <a:avLst/>
          </a:prstGeom>
        </p:spPr>
        <p:txBody>
          <a:bodyPr vert="horz" lIns="91440" tIns="45720" rIns="91440" bIns="45720" rtlCol="0" anchor="ctr">
            <a:normAutofit fontScale="85000" lnSpcReduction="10000"/>
          </a:bodyPr>
          <a:lst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a:lstStyle>
          <a:p>
            <a:r>
              <a:rPr lang="en-US" altLang="zh-CN" sz="3600" dirty="0" smtClean="0">
                <a:latin typeface="Times New Roman" pitchFamily="18" charset="0"/>
                <a:cs typeface="Times New Roman" pitchFamily="18" charset="0"/>
              </a:rPr>
              <a:t>Objectives of R17 NR </a:t>
            </a:r>
            <a:r>
              <a:rPr lang="en-US" altLang="zh-CN" sz="3600" dirty="0">
                <a:latin typeface="Times New Roman" pitchFamily="18" charset="0"/>
                <a:cs typeface="Times New Roman" pitchFamily="18" charset="0"/>
              </a:rPr>
              <a:t>Positioning </a:t>
            </a:r>
            <a:r>
              <a:rPr lang="en-US" altLang="zh-CN" sz="3600" dirty="0" smtClean="0">
                <a:latin typeface="Times New Roman" pitchFamily="18" charset="0"/>
                <a:cs typeface="Times New Roman" pitchFamily="18" charset="0"/>
              </a:rPr>
              <a:t>Enhancements</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1084316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hangingPunct="0"/>
            <a:r>
              <a:rPr lang="en-US" dirty="0" smtClean="0"/>
              <a:t>RAN2 centric objectives</a:t>
            </a:r>
          </a:p>
          <a:p>
            <a:pPr lvl="1" hangingPunct="0"/>
            <a:r>
              <a:rPr lang="en-US" sz="1400" dirty="0" smtClean="0"/>
              <a:t>Extend the </a:t>
            </a:r>
            <a:r>
              <a:rPr lang="en-GB" sz="1400" dirty="0" smtClean="0"/>
              <a:t>functional interfaces, signalling and procedures including UE reporting, to support NR RAT-dependent positioning for the NR positioning enhancements listed in RAN1 objectives</a:t>
            </a:r>
            <a:endParaRPr lang="en-US" sz="1400" dirty="0" smtClean="0"/>
          </a:p>
          <a:p>
            <a:pPr lvl="1" hangingPunct="0"/>
            <a:r>
              <a:rPr lang="en-GB" sz="1400" dirty="0" smtClean="0"/>
              <a:t>Define extensions of LPP and RRC protocols for supporting NR RAT-dependent positioning enhancements</a:t>
            </a:r>
            <a:endParaRPr lang="en-US" sz="1400" dirty="0" smtClean="0"/>
          </a:p>
          <a:p>
            <a:pPr hangingPunct="0"/>
            <a:r>
              <a:rPr lang="en-US" dirty="0" smtClean="0"/>
              <a:t>RAN3 centric objectives</a:t>
            </a:r>
          </a:p>
          <a:p>
            <a:pPr lvl="1" hangingPunct="0"/>
            <a:r>
              <a:rPr lang="en-GB" sz="1400" dirty="0" smtClean="0"/>
              <a:t>Define extensions of high-layer protocols (e.g., </a:t>
            </a:r>
            <a:r>
              <a:rPr lang="en-GB" sz="1400" dirty="0" err="1" smtClean="0"/>
              <a:t>LPPa</a:t>
            </a:r>
            <a:r>
              <a:rPr lang="en-GB" sz="1400" dirty="0" smtClean="0"/>
              <a:t>, </a:t>
            </a:r>
            <a:r>
              <a:rPr lang="en-GB" sz="1400" dirty="0" err="1" smtClean="0"/>
              <a:t>Xn</a:t>
            </a:r>
            <a:r>
              <a:rPr lang="en-GB" sz="1400" dirty="0" smtClean="0"/>
              <a:t>) </a:t>
            </a:r>
            <a:r>
              <a:rPr lang="en-GB" sz="1400" dirty="0"/>
              <a:t>for supporting NR </a:t>
            </a:r>
            <a:r>
              <a:rPr lang="en-GB" sz="1400" dirty="0" smtClean="0"/>
              <a:t>RAT-dependent positioning enhancements</a:t>
            </a:r>
          </a:p>
          <a:p>
            <a:pPr hangingPunct="0"/>
            <a:r>
              <a:rPr lang="en-US" dirty="0" smtClean="0"/>
              <a:t>RAN4 centric objectives</a:t>
            </a:r>
          </a:p>
          <a:p>
            <a:pPr lvl="1"/>
            <a:r>
              <a:rPr lang="en-GB" sz="1400" dirty="0" smtClean="0"/>
              <a:t>Define corresponding core requirements for NR positioning enhancements</a:t>
            </a:r>
          </a:p>
          <a:p>
            <a:pPr lvl="1"/>
            <a:r>
              <a:rPr lang="en-US" sz="1400" dirty="0" smtClean="0"/>
              <a:t>Define </a:t>
            </a:r>
            <a:r>
              <a:rPr lang="en-GB" sz="1400" dirty="0" smtClean="0"/>
              <a:t>corresponding performance requirements and test cases </a:t>
            </a:r>
            <a:r>
              <a:rPr lang="en-US" sz="1400" dirty="0" smtClean="0"/>
              <a:t>for </a:t>
            </a:r>
            <a:r>
              <a:rPr lang="en-GB" sz="1400" dirty="0" smtClean="0"/>
              <a:t>NR positioning enhancements</a:t>
            </a:r>
            <a:endParaRPr lang="en-US" sz="1600" dirty="0" smtClean="0"/>
          </a:p>
          <a:p>
            <a:pPr lvl="1"/>
            <a:endParaRPr lang="en-US" sz="1600" dirty="0" smtClean="0"/>
          </a:p>
          <a:p>
            <a:pPr lvl="1"/>
            <a:endParaRPr lang="en-US" sz="1600" dirty="0" smtClean="0"/>
          </a:p>
          <a:p>
            <a:pPr lvl="1"/>
            <a:endParaRPr lang="en-US" dirty="0" smtClean="0"/>
          </a:p>
          <a:p>
            <a:pPr hangingPunct="0"/>
            <a:endParaRPr lang="en-US" dirty="0" smtClean="0"/>
          </a:p>
          <a:p>
            <a:endParaRPr lang="en-US" dirty="0"/>
          </a:p>
        </p:txBody>
      </p:sp>
      <p:sp>
        <p:nvSpPr>
          <p:cNvPr id="4" name="Slide Number Placeholder 3"/>
          <p:cNvSpPr>
            <a:spLocks noGrp="1"/>
          </p:cNvSpPr>
          <p:nvPr>
            <p:ph type="sldNum" sz="quarter" idx="12"/>
          </p:nvPr>
        </p:nvSpPr>
        <p:spPr/>
        <p:txBody>
          <a:bodyPr/>
          <a:lstStyle/>
          <a:p>
            <a:fld id="{7C091945-BED8-40C6-A17E-143F3A6898E6}" type="slidenum">
              <a:rPr lang="zh-CN" altLang="en-US" smtClean="0"/>
              <a:pPr/>
              <a:t>9</a:t>
            </a:fld>
            <a:endParaRPr lang="zh-CN" altLang="en-US" dirty="0"/>
          </a:p>
        </p:txBody>
      </p:sp>
      <p:sp>
        <p:nvSpPr>
          <p:cNvPr id="5" name="Title 1"/>
          <p:cNvSpPr txBox="1">
            <a:spLocks/>
          </p:cNvSpPr>
          <p:nvPr/>
        </p:nvSpPr>
        <p:spPr>
          <a:xfrm>
            <a:off x="457200" y="130622"/>
            <a:ext cx="8229600" cy="778098"/>
          </a:xfrm>
          <a:prstGeom prst="rect">
            <a:avLst/>
          </a:prstGeom>
        </p:spPr>
        <p:txBody>
          <a:bodyPr vert="horz" lIns="91440" tIns="45720" rIns="91440" bIns="45720" rtlCol="0" anchor="ctr">
            <a:normAutofit fontScale="85000" lnSpcReduction="10000"/>
          </a:bodyPr>
          <a:lst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a:lstStyle>
          <a:p>
            <a:r>
              <a:rPr lang="en-US" altLang="zh-CN" sz="3600" dirty="0" smtClean="0">
                <a:latin typeface="Times New Roman" pitchFamily="18" charset="0"/>
                <a:cs typeface="Times New Roman" pitchFamily="18" charset="0"/>
              </a:rPr>
              <a:t>Objectives of R17 NR </a:t>
            </a:r>
            <a:r>
              <a:rPr lang="en-US" altLang="zh-CN" sz="3600" dirty="0">
                <a:latin typeface="Times New Roman" pitchFamily="18" charset="0"/>
                <a:cs typeface="Times New Roman" pitchFamily="18" charset="0"/>
              </a:rPr>
              <a:t>Positioning </a:t>
            </a:r>
            <a:r>
              <a:rPr lang="en-US" altLang="zh-CN" sz="3600" dirty="0" smtClean="0">
                <a:latin typeface="Times New Roman" pitchFamily="18" charset="0"/>
                <a:cs typeface="Times New Roman" pitchFamily="18" charset="0"/>
              </a:rPr>
              <a:t>Enhancements</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2960331519"/>
      </p:ext>
    </p:extLst>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buFont typeface="Arial" pitchFamily="34" charset="0"/>
          <a:buChar char="•"/>
          <a:defRPr sz="1600"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defRPr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10855</TotalTime>
  <Words>1098</Words>
  <Application>Microsoft Office PowerPoint</Application>
  <PresentationFormat>On-screen Show (4:3)</PresentationFormat>
  <Paragraphs>128</Paragraphs>
  <Slides>11</Slides>
  <Notes>2</Notes>
  <HiddenSlides>0</HiddenSlides>
  <MMClips>0</MMClips>
  <ScaleCrop>false</ScaleCrop>
  <HeadingPairs>
    <vt:vector size="6" baseType="variant">
      <vt:variant>
        <vt:lpstr>Theme</vt:lpstr>
      </vt:variant>
      <vt:variant>
        <vt:i4>2</vt:i4>
      </vt:variant>
      <vt:variant>
        <vt:lpstr>Embedded OLE Servers</vt:lpstr>
      </vt:variant>
      <vt:variant>
        <vt:i4>0</vt:i4>
      </vt:variant>
      <vt:variant>
        <vt:lpstr>Slide Titles</vt:lpstr>
      </vt:variant>
      <vt:variant>
        <vt:i4>11</vt:i4>
      </vt:variant>
    </vt:vector>
  </HeadingPairs>
  <TitlesOfParts>
    <vt:vector size="13" baseType="lpstr">
      <vt:lpstr>1_Office 主题</vt:lpstr>
      <vt:lpstr>Office 主题</vt:lpstr>
      <vt:lpstr>Discussion of the Scope of  Rel-17 NR Positioning Enhancements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Potential Impacts on Other WGs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catt</dc:creator>
  <cp:lastModifiedBy>Ren Da</cp:lastModifiedBy>
  <cp:revision>1059</cp:revision>
  <dcterms:created xsi:type="dcterms:W3CDTF">2016-07-17T04:57:15Z</dcterms:created>
  <dcterms:modified xsi:type="dcterms:W3CDTF">2019-09-09T15:08:19Z</dcterms:modified>
</cp:coreProperties>
</file>