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Override1.xml" ContentType="application/vnd.openxmlformats-officedocument.themeOverr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60" r:id="rId1"/>
    <p:sldMasterId id="2147483671" r:id="rId2"/>
  </p:sldMasterIdLst>
  <p:notesMasterIdLst>
    <p:notesMasterId r:id="rId8"/>
  </p:notesMasterIdLst>
  <p:handoutMasterIdLst>
    <p:handoutMasterId r:id="rId9"/>
  </p:handoutMasterIdLst>
  <p:sldIdLst>
    <p:sldId id="373" r:id="rId3"/>
    <p:sldId id="374" r:id="rId4"/>
    <p:sldId id="377" r:id="rId5"/>
    <p:sldId id="378" r:id="rId6"/>
    <p:sldId id="381" r:id="rId7"/>
  </p:sldIdLst>
  <p:sldSz cx="9144000" cy="6858000" type="screen4x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1236"/>
    <a:srgbClr val="2409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71" autoAdjust="0"/>
    <p:restoredTop sz="96625" autoAdjust="0"/>
  </p:normalViewPr>
  <p:slideViewPr>
    <p:cSldViewPr>
      <p:cViewPr>
        <p:scale>
          <a:sx n="100" d="100"/>
          <a:sy n="100" d="100"/>
        </p:scale>
        <p:origin x="-1123" y="158"/>
      </p:cViewPr>
      <p:guideLst>
        <p:guide orient="horz" pos="2160"/>
        <p:guide pos="2880"/>
      </p:guideLst>
    </p:cSldViewPr>
  </p:slideViewPr>
  <p:outlineViewPr>
    <p:cViewPr>
      <p:scale>
        <a:sx n="33" d="100"/>
        <a:sy n="33" d="100"/>
      </p:scale>
      <p:origin x="0" y="3102"/>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9" d="100"/>
          <a:sy n="59" d="100"/>
        </p:scale>
        <p:origin x="-2466" y="-84"/>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9/9/2019</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a:p>
        </p:txBody>
      </p:sp>
    </p:spTree>
    <p:extLst>
      <p:ext uri="{BB962C8B-B14F-4D97-AF65-F5344CB8AC3E}">
        <p14:creationId xmlns:p14="http://schemas.microsoft.com/office/powerpoint/2010/main" val="3135561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2019/9/9</a:t>
            </a:fld>
            <a:endParaRPr lang="zh-CN" altLang="en-US"/>
          </a:p>
        </p:txBody>
      </p:sp>
      <p:sp>
        <p:nvSpPr>
          <p:cNvPr id="4" name="幻灯片图像占位符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extLst>
      <p:ext uri="{BB962C8B-B14F-4D97-AF65-F5344CB8AC3E}">
        <p14:creationId xmlns:p14="http://schemas.microsoft.com/office/powerpoint/2010/main" val="3734003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p:spPr>
      </p:sp>
      <p:sp>
        <p:nvSpPr>
          <p:cNvPr id="204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C3696B-CE47-47B8-9542-E3B74555FAC8}" type="slidenum">
              <a:rPr lang="zh-CN" altLang="en-US" smtClean="0"/>
              <a:pPr fontAlgn="base">
                <a:spcBef>
                  <a:spcPct val="0"/>
                </a:spcBef>
                <a:spcAft>
                  <a:spcPct val="0"/>
                </a:spcAft>
                <a:defRPr/>
              </a:pPr>
              <a:t>1</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5</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extLst>
      <p:ext uri="{BB962C8B-B14F-4D97-AF65-F5344CB8AC3E}">
        <p14:creationId xmlns:p14="http://schemas.microsoft.com/office/powerpoint/2010/main" val="33394976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extLst>
      <p:ext uri="{BB962C8B-B14F-4D97-AF65-F5344CB8AC3E}">
        <p14:creationId xmlns:p14="http://schemas.microsoft.com/office/powerpoint/2010/main" val="19840055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24962389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40155358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29689908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41186018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14749148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15789689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2367280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solidFill>
                  <a:schemeClr val="tx2">
                    <a:lumMod val="50000"/>
                  </a:schemeClr>
                </a:solidFill>
              </a:defRPr>
            </a:lvl1pPr>
            <a:lvl2pPr>
              <a:defRPr sz="1800">
                <a:solidFill>
                  <a:schemeClr val="tx2">
                    <a:lumMod val="50000"/>
                  </a:schemeClr>
                </a:solidFill>
              </a:defRPr>
            </a:lvl2pPr>
            <a:lvl3pPr>
              <a:defRPr sz="1400">
                <a:solidFill>
                  <a:schemeClr val="tx2">
                    <a:lumMod val="50000"/>
                  </a:schemeClr>
                </a:solidFill>
              </a:defRPr>
            </a:lvl3pPr>
            <a:lvl4pPr>
              <a:defRPr>
                <a:solidFill>
                  <a:schemeClr val="tx2">
                    <a:lumMod val="50000"/>
                  </a:schemeClr>
                </a:solidFill>
              </a:defRPr>
            </a:lvl4pPr>
            <a:lvl5pPr>
              <a:defRPr>
                <a:solidFill>
                  <a:schemeClr val="tx2">
                    <a:lumMod val="50000"/>
                  </a:schemeClr>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extLst>
      <p:ext uri="{BB962C8B-B14F-4D97-AF65-F5344CB8AC3E}">
        <p14:creationId xmlns:p14="http://schemas.microsoft.com/office/powerpoint/2010/main" val="2995837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ctr" defTabSz="914400" rtl="0" eaLnBrk="1" latinLnBrk="0" hangingPunct="1">
        <a:spcBef>
          <a:spcPct val="0"/>
        </a:spcBef>
        <a:buNone/>
        <a:defRPr sz="2800" kern="1200">
          <a:solidFill>
            <a:schemeClr val="tx1"/>
          </a:solidFill>
          <a:latin typeface="Arial" pitchFamily="34" charset="0"/>
          <a:ea typeface="黑体" pitchFamily="2" charset="-122"/>
          <a:cs typeface="Arial" pitchFamily="34" charset="0"/>
        </a:defRPr>
      </a:lvl1pPr>
    </p:titleStyle>
    <p:bodyStyle>
      <a:lvl1pPr marL="342900" indent="-342900" algn="l" defTabSz="914400" rtl="0" eaLnBrk="1" latinLnBrk="0" hangingPunct="1">
        <a:spcBef>
          <a:spcPts val="6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extLst>
      <p:ext uri="{BB962C8B-B14F-4D97-AF65-F5344CB8AC3E}">
        <p14:creationId xmlns:p14="http://schemas.microsoft.com/office/powerpoint/2010/main" val="1391066003"/>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359532" y="2852936"/>
            <a:ext cx="8424936" cy="1440160"/>
          </a:xfrm>
        </p:spPr>
        <p:txBody>
          <a:bodyPr rtlCol="0">
            <a:noAutofit/>
          </a:bodyPr>
          <a:lstStyle/>
          <a:p>
            <a:pPr algn="ctr">
              <a:defRPr/>
            </a:pPr>
            <a:r>
              <a:rPr lang="en-US" altLang="zh-CN" sz="3200" dirty="0">
                <a:latin typeface="Arial" pitchFamily="34" charset="0"/>
              </a:rPr>
              <a:t>Discussion on Rel.16 MIMO enhancement WI scope</a:t>
            </a:r>
            <a:endParaRPr lang="zh-CN" altLang="en-US" sz="3200" dirty="0">
              <a:latin typeface="Arial" pitchFamily="34" charset="0"/>
              <a:cs typeface="Arial" pitchFamily="34" charset="0"/>
            </a:endParaRPr>
          </a:p>
        </p:txBody>
      </p:sp>
      <p:sp>
        <p:nvSpPr>
          <p:cNvPr id="4099" name="TextBox 2"/>
          <p:cNvSpPr txBox="1">
            <a:spLocks noChangeArrowheads="1"/>
          </p:cNvSpPr>
          <p:nvPr/>
        </p:nvSpPr>
        <p:spPr bwMode="auto">
          <a:xfrm>
            <a:off x="142875" y="4929188"/>
            <a:ext cx="8858250" cy="1384995"/>
          </a:xfrm>
          <a:prstGeom prst="rect">
            <a:avLst/>
          </a:prstGeom>
          <a:noFill/>
          <a:ln w="9525">
            <a:noFill/>
            <a:miter lim="800000"/>
            <a:headEnd/>
            <a:tailEnd/>
          </a:ln>
        </p:spPr>
        <p:txBody>
          <a:bodyPr>
            <a:spAutoFit/>
          </a:bodyPr>
          <a:lstStyle/>
          <a:p>
            <a:pPr algn="ctr"/>
            <a:r>
              <a:rPr lang="en-US" altLang="zh-CN" sz="2800" dirty="0" smtClean="0">
                <a:solidFill>
                  <a:srgbClr val="002060"/>
                </a:solidFill>
                <a:latin typeface="Calibri" pitchFamily="34" charset="0"/>
              </a:rPr>
              <a:t>CATT</a:t>
            </a:r>
            <a:endParaRPr lang="en-US" altLang="zh-CN" sz="2800" dirty="0">
              <a:solidFill>
                <a:srgbClr val="002060"/>
              </a:solidFill>
              <a:latin typeface="Calibri" pitchFamily="34" charset="0"/>
            </a:endParaRPr>
          </a:p>
          <a:p>
            <a:r>
              <a:rPr lang="en-US" altLang="zh-CN" sz="2800" dirty="0">
                <a:solidFill>
                  <a:srgbClr val="002060"/>
                </a:solidFill>
                <a:latin typeface="Calibri" pitchFamily="34" charset="0"/>
              </a:rPr>
              <a:t>							</a:t>
            </a:r>
          </a:p>
          <a:p>
            <a:endParaRPr lang="en-US" altLang="zh-CN" sz="2800" dirty="0">
              <a:solidFill>
                <a:srgbClr val="002060"/>
              </a:solidFill>
              <a:latin typeface="Calibri" pitchFamily="34" charset="0"/>
            </a:endParaRPr>
          </a:p>
        </p:txBody>
      </p:sp>
      <p:sp>
        <p:nvSpPr>
          <p:cNvPr id="5" name="TextBox 4"/>
          <p:cNvSpPr txBox="1"/>
          <p:nvPr/>
        </p:nvSpPr>
        <p:spPr>
          <a:xfrm>
            <a:off x="7240556" y="671804"/>
            <a:ext cx="1903444" cy="400110"/>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000" b="1" dirty="0" smtClean="0">
                <a:solidFill>
                  <a:schemeClr val="accent6">
                    <a:lumMod val="60000"/>
                    <a:lumOff val="40000"/>
                  </a:schemeClr>
                </a:solidFill>
              </a:rPr>
              <a:t>RP-191976</a:t>
            </a:r>
            <a:endParaRPr lang="zh-CN" altLang="en-US" sz="2000" b="1" dirty="0" smtClean="0">
              <a:solidFill>
                <a:schemeClr val="accent6">
                  <a:lumMod val="60000"/>
                  <a:lumOff val="40000"/>
                </a:schemeClr>
              </a:solidFill>
            </a:endParaRPr>
          </a:p>
        </p:txBody>
      </p:sp>
      <p:sp>
        <p:nvSpPr>
          <p:cNvPr id="6" name="TextBox 5"/>
          <p:cNvSpPr txBox="1"/>
          <p:nvPr/>
        </p:nvSpPr>
        <p:spPr>
          <a:xfrm>
            <a:off x="317241" y="765109"/>
            <a:ext cx="5710336" cy="1323439"/>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1600" b="1" dirty="0" smtClean="0">
                <a:solidFill>
                  <a:schemeClr val="accent6">
                    <a:lumMod val="60000"/>
                    <a:lumOff val="40000"/>
                  </a:schemeClr>
                </a:solidFill>
              </a:rPr>
              <a:t>3GPP TSG RAN WG Meeting #85</a:t>
            </a:r>
          </a:p>
          <a:p>
            <a:r>
              <a:rPr lang="en-US" sz="1600" b="1" cap="small" dirty="0">
                <a:solidFill>
                  <a:schemeClr val="accent6">
                    <a:lumMod val="60000"/>
                    <a:lumOff val="40000"/>
                  </a:schemeClr>
                </a:solidFill>
              </a:rPr>
              <a:t>Newport Beach, California, USA</a:t>
            </a:r>
            <a:endParaRPr lang="en-US" sz="1600" dirty="0">
              <a:solidFill>
                <a:schemeClr val="accent6">
                  <a:lumMod val="60000"/>
                  <a:lumOff val="40000"/>
                </a:schemeClr>
              </a:solidFill>
            </a:endParaRPr>
          </a:p>
          <a:p>
            <a:r>
              <a:rPr lang="en-US" sz="1600" b="1" cap="small" dirty="0" smtClean="0">
                <a:solidFill>
                  <a:schemeClr val="accent6">
                    <a:lumMod val="60000"/>
                    <a:lumOff val="40000"/>
                  </a:schemeClr>
                </a:solidFill>
              </a:rPr>
              <a:t>September 16 </a:t>
            </a:r>
            <a:r>
              <a:rPr lang="en-US" sz="1600" b="1" cap="small" dirty="0">
                <a:solidFill>
                  <a:schemeClr val="accent6">
                    <a:lumMod val="60000"/>
                    <a:lumOff val="40000"/>
                  </a:schemeClr>
                </a:solidFill>
              </a:rPr>
              <a:t>– </a:t>
            </a:r>
            <a:r>
              <a:rPr lang="en-US" sz="1600" b="1" cap="small" dirty="0" smtClean="0">
                <a:solidFill>
                  <a:schemeClr val="accent6">
                    <a:lumMod val="60000"/>
                    <a:lumOff val="40000"/>
                  </a:schemeClr>
                </a:solidFill>
              </a:rPr>
              <a:t>20, 2019</a:t>
            </a:r>
          </a:p>
          <a:p>
            <a:endParaRPr lang="en-US" sz="1600" dirty="0">
              <a:solidFill>
                <a:schemeClr val="accent6">
                  <a:lumMod val="60000"/>
                  <a:lumOff val="40000"/>
                </a:schemeClr>
              </a:solidFill>
            </a:endParaRPr>
          </a:p>
          <a:p>
            <a:r>
              <a:rPr lang="en-GB" altLang="zh-CN" sz="1600" b="1" dirty="0" smtClean="0">
                <a:solidFill>
                  <a:schemeClr val="accent6">
                    <a:lumMod val="60000"/>
                    <a:lumOff val="40000"/>
                  </a:schemeClr>
                </a:solidFill>
              </a:rPr>
              <a:t>Agenda Item</a:t>
            </a:r>
            <a:r>
              <a:rPr lang="en-US" altLang="zh-CN" sz="1600" b="1" dirty="0" smtClean="0">
                <a:solidFill>
                  <a:schemeClr val="accent6">
                    <a:lumMod val="60000"/>
                    <a:lumOff val="40000"/>
                  </a:schemeClr>
                </a:solidFill>
              </a:rPr>
              <a:t>:  9.4.1</a:t>
            </a:r>
            <a:endParaRPr lang="zh-CN" altLang="en-US" sz="2400" b="1" dirty="0" smtClean="0">
              <a:solidFill>
                <a:schemeClr val="accent6">
                  <a:lumMod val="60000"/>
                  <a:lumOff val="40000"/>
                </a:schemeClr>
              </a:solidFill>
            </a:endParaRPr>
          </a:p>
        </p:txBody>
      </p:sp>
    </p:spTree>
    <p:extLst>
      <p:ext uri="{BB962C8B-B14F-4D97-AF65-F5344CB8AC3E}">
        <p14:creationId xmlns:p14="http://schemas.microsoft.com/office/powerpoint/2010/main" val="28882696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a:bodyPr>
          <a:lstStyle/>
          <a:p>
            <a:r>
              <a:rPr lang="en-US" dirty="0" smtClean="0"/>
              <a:t>Rel.16 MIMO WID includes an objective of specifying UL beam management enhancements related to panel-specific beam selection. </a:t>
            </a:r>
          </a:p>
          <a:p>
            <a:pPr lvl="1"/>
            <a:r>
              <a:rPr lang="en-US" dirty="0" smtClean="0"/>
              <a:t>NOTE: panel-specific beam selection is already supported in Rel.15. The Rel.16 WI intends to further enhance this feature. </a:t>
            </a:r>
          </a:p>
          <a:p>
            <a:endParaRPr lang="en-US" dirty="0" smtClean="0"/>
          </a:p>
          <a:p>
            <a:r>
              <a:rPr lang="en-US" dirty="0" smtClean="0"/>
              <a:t>Discussion in RAN1 started in August 2018; however progress was slow due to lack of common views on the areas where enhancements are due, achievable performance gains, and candidate solutions (which may be based on UE implementation or must require RAN1 standard support). </a:t>
            </a:r>
          </a:p>
          <a:p>
            <a:endParaRPr lang="en-US" dirty="0" smtClean="0"/>
          </a:p>
          <a:p>
            <a:r>
              <a:rPr lang="en-US" dirty="0" smtClean="0"/>
              <a:t>WID scope update was discussed in RAN#85 but no conclusion was made.  </a:t>
            </a:r>
          </a:p>
          <a:p>
            <a:endParaRPr lang="en-US" dirty="0"/>
          </a:p>
        </p:txBody>
      </p:sp>
      <p:sp>
        <p:nvSpPr>
          <p:cNvPr id="4" name="Slide Number Placeholder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spTree>
    <p:extLst>
      <p:ext uri="{BB962C8B-B14F-4D97-AF65-F5344CB8AC3E}">
        <p14:creationId xmlns:p14="http://schemas.microsoft.com/office/powerpoint/2010/main" val="18626062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r>
              <a:rPr lang="en-US" dirty="0"/>
              <a:t>RAN1#98 </a:t>
            </a:r>
            <a:r>
              <a:rPr lang="en-US" dirty="0" smtClean="0"/>
              <a:t>continued to discuss the remaining </a:t>
            </a:r>
            <a:r>
              <a:rPr lang="en-US" dirty="0"/>
              <a:t>issues based on the current WID and came to the following </a:t>
            </a:r>
            <a:r>
              <a:rPr lang="en-US" dirty="0" smtClean="0"/>
              <a:t>conclusions</a:t>
            </a:r>
          </a:p>
          <a:p>
            <a:pPr lvl="1"/>
            <a:r>
              <a:rPr lang="en-US" sz="2000" b="1" dirty="0" smtClean="0"/>
              <a:t>Conclusion</a:t>
            </a:r>
            <a:endParaRPr lang="en-US" sz="2000" b="1" dirty="0"/>
          </a:p>
          <a:p>
            <a:pPr lvl="2"/>
            <a:r>
              <a:rPr lang="en-US" sz="2000" dirty="0"/>
              <a:t>On the issue of beam management enhancements to address MPE, there is no consensus in RAN1 to introduce additional specification support in RAN1</a:t>
            </a:r>
            <a:r>
              <a:rPr lang="en-US" sz="2000" dirty="0">
                <a:solidFill>
                  <a:schemeClr val="tx1"/>
                </a:solidFill>
              </a:rPr>
              <a:t>. </a:t>
            </a:r>
            <a:r>
              <a:rPr lang="en-US" sz="2000" dirty="0">
                <a:solidFill>
                  <a:srgbClr val="FF0000"/>
                </a:solidFill>
              </a:rPr>
              <a:t>No further discussion for Rel-16 from RAN1 perspective.</a:t>
            </a:r>
          </a:p>
          <a:p>
            <a:pPr lvl="1"/>
            <a:r>
              <a:rPr lang="en-US" sz="2000" b="1" dirty="0"/>
              <a:t>Conclusion</a:t>
            </a:r>
          </a:p>
          <a:p>
            <a:pPr lvl="2"/>
            <a:r>
              <a:rPr lang="en-US" sz="2000" dirty="0"/>
              <a:t>On the issue of uplink transmit beam selection that facilitates UE panel specific uplink beam selection, there is no consensus in RAN1 to introduce additional specification support in RAN1</a:t>
            </a:r>
            <a:r>
              <a:rPr lang="en-US" sz="2000" dirty="0">
                <a:solidFill>
                  <a:schemeClr val="tx1"/>
                </a:solidFill>
              </a:rPr>
              <a:t>. </a:t>
            </a:r>
            <a:r>
              <a:rPr lang="en-US" sz="2000" dirty="0">
                <a:solidFill>
                  <a:srgbClr val="FF0000"/>
                </a:solidFill>
              </a:rPr>
              <a:t>No further discussion for Rel-16 from RAN1 perspective. </a:t>
            </a:r>
          </a:p>
          <a:p>
            <a:endParaRPr lang="en-US" dirty="0"/>
          </a:p>
        </p:txBody>
      </p:sp>
      <p:sp>
        <p:nvSpPr>
          <p:cNvPr id="4" name="Slide Number Placeholder 3"/>
          <p:cNvSpPr>
            <a:spLocks noGrp="1"/>
          </p:cNvSpPr>
          <p:nvPr>
            <p:ph type="sldNum" sz="quarter" idx="12"/>
          </p:nvPr>
        </p:nvSpPr>
        <p:spPr/>
        <p:txBody>
          <a:bodyPr/>
          <a:lstStyle/>
          <a:p>
            <a:fld id="{7C091945-BED8-40C6-A17E-143F3A6898E6}" type="slidenum">
              <a:rPr lang="zh-CN" altLang="en-US" smtClean="0"/>
              <a:pPr/>
              <a:t>3</a:t>
            </a:fld>
            <a:endParaRPr lang="zh-CN" altLang="en-US" dirty="0"/>
          </a:p>
        </p:txBody>
      </p:sp>
    </p:spTree>
    <p:extLst>
      <p:ext uri="{BB962C8B-B14F-4D97-AF65-F5344CB8AC3E}">
        <p14:creationId xmlns:p14="http://schemas.microsoft.com/office/powerpoint/2010/main" val="9447471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lstStyle/>
          <a:p>
            <a:r>
              <a:rPr lang="en-US" dirty="0" smtClean="0"/>
              <a:t>Given the RAN1 conclusion and two meetings left in Rel.16, it is suggested to revise the WID as below. </a:t>
            </a:r>
          </a:p>
          <a:p>
            <a:pPr marL="0" indent="0">
              <a:buNone/>
            </a:pPr>
            <a:endParaRPr lang="en-US" dirty="0" smtClean="0"/>
          </a:p>
          <a:p>
            <a:pPr marL="0" indent="0">
              <a:buNone/>
            </a:pPr>
            <a:r>
              <a:rPr lang="en-US" dirty="0" smtClean="0"/>
              <a:t>		--------beginning of proposed WID change -------------</a:t>
            </a:r>
          </a:p>
          <a:p>
            <a:pPr lvl="1" hangingPunct="0"/>
            <a:r>
              <a:rPr lang="en-GB" dirty="0"/>
              <a:t>Perform study and, if needed, specify enhancement(s) on UL and/or DL transmit beam selection specified in Rel-15 to reduce latency and overhead </a:t>
            </a:r>
            <a:endParaRPr lang="en-US" dirty="0"/>
          </a:p>
          <a:p>
            <a:pPr lvl="1" hangingPunct="0"/>
            <a:r>
              <a:rPr lang="en-GB" strike="sngStrike" dirty="0">
                <a:solidFill>
                  <a:srgbClr val="FF0000"/>
                </a:solidFill>
              </a:rPr>
              <a:t>Specify UL transmit beam selection for multi-panel operation that facilitates panel-specific beam selection</a:t>
            </a:r>
            <a:endParaRPr lang="en-US" strike="sngStrike" dirty="0">
              <a:solidFill>
                <a:srgbClr val="FF0000"/>
              </a:solidFill>
            </a:endParaRPr>
          </a:p>
          <a:p>
            <a:pPr lvl="1" hangingPunct="0"/>
            <a:r>
              <a:rPr lang="en-GB" dirty="0"/>
              <a:t>Specify beam failure recovery for SCell with DL/UL as well as DL-only, where PCell can be operating in FR1 as well as FR2 </a:t>
            </a:r>
            <a:endParaRPr lang="en-US" dirty="0"/>
          </a:p>
          <a:p>
            <a:pPr lvl="1" hangingPunct="0"/>
            <a:r>
              <a:rPr lang="en-GB" dirty="0"/>
              <a:t>Specify measurement and reporting of either L1-RSRQ or L1-SINR</a:t>
            </a:r>
            <a:endParaRPr lang="en-US" dirty="0"/>
          </a:p>
          <a:p>
            <a:pPr marL="0" indent="0">
              <a:buNone/>
            </a:pPr>
            <a:r>
              <a:rPr lang="en-US" dirty="0" smtClean="0"/>
              <a:t>		--------end of </a:t>
            </a:r>
            <a:r>
              <a:rPr lang="en-US" dirty="0"/>
              <a:t>proposed WID change -------------</a:t>
            </a:r>
          </a:p>
          <a:p>
            <a:endParaRPr lang="en-US" dirty="0"/>
          </a:p>
        </p:txBody>
      </p:sp>
      <p:sp>
        <p:nvSpPr>
          <p:cNvPr id="4" name="Slide Number Placeholder 3"/>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spTree>
    <p:extLst>
      <p:ext uri="{BB962C8B-B14F-4D97-AF65-F5344CB8AC3E}">
        <p14:creationId xmlns:p14="http://schemas.microsoft.com/office/powerpoint/2010/main" val="15877968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8532440" y="6356350"/>
            <a:ext cx="432048" cy="365125"/>
          </a:xfrm>
        </p:spPr>
        <p:txBody>
          <a:bodyPr/>
          <a:lstStyle/>
          <a:p>
            <a:fld id="{7C091945-BED8-40C6-A17E-143F3A6898E6}" type="slidenum">
              <a:rPr lang="zh-CN" altLang="en-US" smtClean="0"/>
              <a:pPr/>
              <a:t>5</a:t>
            </a:fld>
            <a:endParaRPr lang="zh-CN" altLang="en-US" dirty="0"/>
          </a:p>
        </p:txBody>
      </p:sp>
    </p:spTree>
    <p:extLst>
      <p:ext uri="{BB962C8B-B14F-4D97-AF65-F5344CB8AC3E}">
        <p14:creationId xmlns:p14="http://schemas.microsoft.com/office/powerpoint/2010/main" val="300625045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10200</TotalTime>
  <Words>256</Words>
  <Application>Microsoft Office PowerPoint</Application>
  <PresentationFormat>全屏显示(4:3)</PresentationFormat>
  <Paragraphs>37</Paragraphs>
  <Slides>5</Slides>
  <Notes>2</Notes>
  <HiddenSlides>0</HiddenSlides>
  <MMClips>0</MMClips>
  <ScaleCrop>false</ScaleCrop>
  <HeadingPairs>
    <vt:vector size="4" baseType="variant">
      <vt:variant>
        <vt:lpstr>主题</vt:lpstr>
      </vt:variant>
      <vt:variant>
        <vt:i4>2</vt:i4>
      </vt:variant>
      <vt:variant>
        <vt:lpstr>幻灯片标题</vt:lpstr>
      </vt:variant>
      <vt:variant>
        <vt:i4>5</vt:i4>
      </vt:variant>
    </vt:vector>
  </HeadingPairs>
  <TitlesOfParts>
    <vt:vector size="7" baseType="lpstr">
      <vt:lpstr>1_Office 主题</vt:lpstr>
      <vt:lpstr>Office 主题</vt:lpstr>
      <vt:lpstr>Discussion on Rel.16 MIMO enhancement WI scope</vt:lpstr>
      <vt:lpstr>Background</vt:lpstr>
      <vt:lpstr>Background</vt:lpstr>
      <vt:lpstr>Proposal</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catt</dc:creator>
  <cp:lastModifiedBy>CATT</cp:lastModifiedBy>
  <cp:revision>961</cp:revision>
  <dcterms:created xsi:type="dcterms:W3CDTF">2016-07-17T04:57:15Z</dcterms:created>
  <dcterms:modified xsi:type="dcterms:W3CDTF">2019-09-09T14:54:39Z</dcterms:modified>
</cp:coreProperties>
</file>